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1" r:id="rId4"/>
    <p:sldId id="278" r:id="rId5"/>
    <p:sldId id="260" r:id="rId6"/>
    <p:sldId id="264" r:id="rId7"/>
    <p:sldId id="265" r:id="rId8"/>
    <p:sldId id="266" r:id="rId9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7" d="100"/>
          <a:sy n="67" d="100"/>
        </p:scale>
        <p:origin x="102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E:\PLANEACION\2025\PMCGR\ESTADO%20PLAN%20DE%20MEJORAMIENTO\REPORTE%20DIAMANTE%20PDMCGR%20AL%20220825%20OJO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spPr>
            <a:ln>
              <a:solidFill>
                <a:srgbClr val="92D050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rgbClr val="92D050"/>
                </a:solidFill>
              </a:ln>
              <a:effectLst/>
              <a:sp3d contourW="25400">
                <a:contourClr>
                  <a:srgbClr val="92D05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C0E2-43AE-A69C-400B6CD60C6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rgbClr val="92D050"/>
                </a:solidFill>
              </a:ln>
              <a:effectLst/>
              <a:sp3d contourW="25400">
                <a:contourClr>
                  <a:srgbClr val="92D05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C0E2-43AE-A69C-400B6CD60C6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Hoja3!$B$23:$C$23</c:f>
              <c:strCache>
                <c:ptCount val="2"/>
                <c:pt idx="0">
                  <c:v>ACCIONES CUMPLIDAS 905</c:v>
                </c:pt>
                <c:pt idx="1">
                  <c:v>ACCIONES EN TERMINO 70</c:v>
                </c:pt>
              </c:strCache>
            </c:strRef>
          </c:cat>
          <c:val>
            <c:numRef>
              <c:f>Hoja3!$B$24:$C$24</c:f>
              <c:numCache>
                <c:formatCode>0%</c:formatCode>
                <c:ptCount val="2"/>
                <c:pt idx="0">
                  <c:v>0.93</c:v>
                </c:pt>
                <c:pt idx="1">
                  <c:v>7.0000000000000007E-2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0E2-43AE-A69C-400B6CD60C60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s-CO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6631" y="2001086"/>
            <a:ext cx="3638737" cy="2451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19937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5A62DA-1E78-4B5A-95A2-1FA7EA45B118}" type="datetimeFigureOut">
              <a:rPr lang="es-CO" smtClean="0"/>
              <a:t>24/08/2025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AE8B04-953A-4A2D-9069-E8F2659E36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55396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5A62DA-1E78-4B5A-95A2-1FA7EA45B118}" type="datetimeFigureOut">
              <a:rPr lang="es-CO" smtClean="0"/>
              <a:t>24/08/2025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AE8B04-953A-4A2D-9069-E8F2659E36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365455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5A62DA-1E78-4B5A-95A2-1FA7EA45B118}" type="datetimeFigureOut">
              <a:rPr lang="es-CO" smtClean="0"/>
              <a:t>24/08/2025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AE8B04-953A-4A2D-9069-E8F2659E36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37642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>
            <a:extLst>
              <a:ext uri="{FF2B5EF4-FFF2-40B4-BE49-F238E27FC236}">
                <a16:creationId xmlns:a16="http://schemas.microsoft.com/office/drawing/2014/main" id="{49AFD091-953C-4B8E-5508-A2D6A3D77D1D}"/>
              </a:ext>
            </a:extLst>
          </p:cNvPr>
          <p:cNvSpPr/>
          <p:nvPr userDrawn="1"/>
        </p:nvSpPr>
        <p:spPr>
          <a:xfrm>
            <a:off x="0" y="819253"/>
            <a:ext cx="12192000" cy="5219493"/>
          </a:xfrm>
          <a:prstGeom prst="rect">
            <a:avLst/>
          </a:prstGeom>
          <a:solidFill>
            <a:srgbClr val="C39D4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5A62DA-1E78-4B5A-95A2-1FA7EA45B118}" type="datetimeFigureOut">
              <a:rPr lang="es-CO" smtClean="0"/>
              <a:t>24/08/2025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AE8B04-953A-4A2D-9069-E8F2659E36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85884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5A62DA-1E78-4B5A-95A2-1FA7EA45B118}" type="datetimeFigureOut">
              <a:rPr lang="es-CO" smtClean="0"/>
              <a:t>24/08/2025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AE8B04-953A-4A2D-9069-E8F2659E36D0}" type="slidenum">
              <a:rPr lang="es-CO" smtClean="0"/>
              <a:t>‹Nº›</a:t>
            </a:fld>
            <a:endParaRPr lang="es-CO"/>
          </a:p>
        </p:txBody>
      </p:sp>
      <p:pic>
        <p:nvPicPr>
          <p:cNvPr id="9" name="Imagen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68" y="-79441"/>
            <a:ext cx="981513" cy="661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15565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AE8B04-953A-4A2D-9069-E8F2659E36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49265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AE8B04-953A-4A2D-9069-E8F2659E36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17095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5A62DA-1E78-4B5A-95A2-1FA7EA45B118}" type="datetimeFigureOut">
              <a:rPr lang="es-CO" smtClean="0"/>
              <a:t>24/08/2025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AE8B04-953A-4A2D-9069-E8F2659E36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24726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5A62DA-1E78-4B5A-95A2-1FA7EA45B118}" type="datetimeFigureOut">
              <a:rPr lang="es-CO" smtClean="0"/>
              <a:t>24/08/2025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AE8B04-953A-4A2D-9069-E8F2659E36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425820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5A62DA-1E78-4B5A-95A2-1FA7EA45B118}" type="datetimeFigureOut">
              <a:rPr lang="es-CO" smtClean="0"/>
              <a:t>24/08/2025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AE8B04-953A-4A2D-9069-E8F2659E36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86248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5A62DA-1E78-4B5A-95A2-1FA7EA45B118}" type="datetimeFigureOut">
              <a:rPr lang="es-CO" smtClean="0"/>
              <a:t>24/08/2025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AE8B04-953A-4A2D-9069-E8F2659E36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99292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>
            <a:extLst>
              <a:ext uri="{FF2B5EF4-FFF2-40B4-BE49-F238E27FC236}">
                <a16:creationId xmlns:a16="http://schemas.microsoft.com/office/drawing/2014/main" id="{F663A175-52FA-6661-1F93-E14E5215D728}"/>
              </a:ext>
            </a:extLst>
          </p:cNvPr>
          <p:cNvSpPr/>
          <p:nvPr userDrawn="1"/>
        </p:nvSpPr>
        <p:spPr>
          <a:xfrm>
            <a:off x="0" y="6729566"/>
            <a:ext cx="12192000" cy="136525"/>
          </a:xfrm>
          <a:prstGeom prst="rect">
            <a:avLst/>
          </a:prstGeom>
          <a:solidFill>
            <a:srgbClr val="C39D4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www.ica.gov.co</a:t>
            </a:r>
            <a:endParaRPr lang="es-CO" sz="9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191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349533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020417" y="1122363"/>
            <a:ext cx="9647583" cy="2387600"/>
          </a:xfrm>
        </p:spPr>
        <p:txBody>
          <a:bodyPr/>
          <a:lstStyle/>
          <a:p>
            <a:r>
              <a:rPr lang="es-CO" dirty="0" smtClean="0"/>
              <a:t>Oficina Asesora de Planeación</a:t>
            </a:r>
            <a:endParaRPr lang="es-CO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CO" dirty="0">
                <a:latin typeface="Arial" panose="020B0604020202020204" pitchFamily="34" charset="0"/>
                <a:cs typeface="Arial" panose="020B0604020202020204" pitchFamily="34" charset="0"/>
              </a:rPr>
              <a:t>Estado Plan de Mejoramiento suscrito con la Contraloría General de la República</a:t>
            </a:r>
            <a:r>
              <a:rPr lang="es-CO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s-CO" dirty="0" smtClean="0">
                <a:latin typeface="Arial" panose="020B0604020202020204" pitchFamily="34" charset="0"/>
                <a:cs typeface="Arial" panose="020B0604020202020204" pitchFamily="34" charset="0"/>
              </a:rPr>
              <a:t>Con corte al </a:t>
            </a:r>
            <a:r>
              <a:rPr lang="es-CO" dirty="0" smtClean="0">
                <a:latin typeface="Arial" panose="020B0604020202020204" pitchFamily="34" charset="0"/>
                <a:cs typeface="Arial" panose="020B0604020202020204" pitchFamily="34" charset="0"/>
              </a:rPr>
              <a:t>30 </a:t>
            </a:r>
            <a:r>
              <a:rPr lang="es-CO" dirty="0" smtClean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s-CO" dirty="0" smtClean="0">
                <a:latin typeface="Arial" panose="020B0604020202020204" pitchFamily="34" charset="0"/>
                <a:cs typeface="Arial" panose="020B0604020202020204" pitchFamily="34" charset="0"/>
              </a:rPr>
              <a:t>JUNIO </a:t>
            </a:r>
            <a:r>
              <a:rPr lang="es-CO" dirty="0" smtClean="0">
                <a:latin typeface="Arial" panose="020B0604020202020204" pitchFamily="34" charset="0"/>
                <a:cs typeface="Arial" panose="020B0604020202020204" pitchFamily="34" charset="0"/>
              </a:rPr>
              <a:t>de 2025</a:t>
            </a:r>
            <a:endParaRPr lang="es-CO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90358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>
            <a:extLst>
              <a:ext uri="{FF2B5EF4-FFF2-40B4-BE49-F238E27FC236}">
                <a16:creationId xmlns:a16="http://schemas.microsoft.com/office/drawing/2014/main" id="{819E034C-C5C9-40F8-BE85-F5CD6A105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877" y="118892"/>
            <a:ext cx="10034151" cy="478623"/>
          </a:xfrm>
        </p:spPr>
        <p:txBody>
          <a:bodyPr>
            <a:noAutofit/>
          </a:bodyPr>
          <a:lstStyle/>
          <a:p>
            <a:pPr algn="ctr"/>
            <a:r>
              <a:rPr lang="es-ES" sz="3200" b="1" dirty="0"/>
              <a:t>ESTADO</a:t>
            </a:r>
            <a:r>
              <a:rPr lang="es-ES" sz="3600" b="1" dirty="0"/>
              <a:t> PDM CGR A </a:t>
            </a:r>
            <a:r>
              <a:rPr lang="es-ES" sz="3600" b="1" dirty="0" smtClean="0"/>
              <a:t>JUNIO </a:t>
            </a:r>
            <a:r>
              <a:rPr lang="es-ES" sz="3600" b="1" dirty="0" smtClean="0"/>
              <a:t>2025</a:t>
            </a:r>
            <a:r>
              <a:rPr lang="es-ES" sz="3600" b="1" dirty="0"/>
              <a:t/>
            </a:r>
            <a:br>
              <a:rPr lang="es-ES" sz="3600" b="1" dirty="0"/>
            </a:br>
            <a:r>
              <a:rPr lang="es-ES" sz="2800" b="1" dirty="0"/>
              <a:t>Planes Cumplidos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5877" y="1019174"/>
            <a:ext cx="10267983" cy="53683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11212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ítulo 1">
            <a:extLst>
              <a:ext uri="{FF2B5EF4-FFF2-40B4-BE49-F238E27FC236}">
                <a16:creationId xmlns:a16="http://schemas.microsoft.com/office/drawing/2014/main" id="{819E034C-C5C9-40F8-BE85-F5CD6A105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877" y="52632"/>
            <a:ext cx="10034151" cy="942991"/>
          </a:xfrm>
        </p:spPr>
        <p:txBody>
          <a:bodyPr>
            <a:noAutofit/>
          </a:bodyPr>
          <a:lstStyle/>
          <a:p>
            <a:pPr algn="ctr"/>
            <a:r>
              <a:rPr lang="es-ES" sz="3200" b="1" dirty="0"/>
              <a:t>ESTADO</a:t>
            </a:r>
            <a:r>
              <a:rPr lang="es-ES" sz="3600" b="1" dirty="0"/>
              <a:t> PDM CGR A </a:t>
            </a:r>
            <a:r>
              <a:rPr lang="es-ES" sz="3600" b="1" dirty="0" smtClean="0"/>
              <a:t>JUNIO </a:t>
            </a:r>
            <a:r>
              <a:rPr lang="es-ES" sz="3600" b="1" dirty="0" smtClean="0"/>
              <a:t>2025</a:t>
            </a:r>
            <a:r>
              <a:rPr lang="es-ES" sz="3600" b="1" dirty="0"/>
              <a:t/>
            </a:r>
            <a:br>
              <a:rPr lang="es-ES" sz="3600" b="1" dirty="0"/>
            </a:br>
            <a:r>
              <a:rPr lang="es-ES" sz="2800" b="1" dirty="0"/>
              <a:t>Planes </a:t>
            </a:r>
            <a:r>
              <a:rPr lang="es-ES" sz="2800" b="1" dirty="0" smtClean="0"/>
              <a:t>en Término</a:t>
            </a:r>
            <a:endParaRPr lang="es-ES" sz="2800" b="1" dirty="0"/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8957" y="990596"/>
            <a:ext cx="10058400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06785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>
            <a:extLst>
              <a:ext uri="{FF2B5EF4-FFF2-40B4-BE49-F238E27FC236}">
                <a16:creationId xmlns:a16="http://schemas.microsoft.com/office/drawing/2014/main" id="{819E034C-C5C9-40F8-BE85-F5CD6A105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877" y="118892"/>
            <a:ext cx="10034151" cy="715995"/>
          </a:xfrm>
        </p:spPr>
        <p:txBody>
          <a:bodyPr>
            <a:noAutofit/>
          </a:bodyPr>
          <a:lstStyle/>
          <a:p>
            <a:pPr algn="ctr"/>
            <a:r>
              <a:rPr lang="es-ES" sz="3200" b="1" dirty="0"/>
              <a:t>ESTADO</a:t>
            </a:r>
            <a:r>
              <a:rPr lang="es-ES" sz="3600" b="1" dirty="0"/>
              <a:t> PDM CGR A </a:t>
            </a:r>
            <a:r>
              <a:rPr lang="es-ES" sz="3600" b="1" dirty="0" smtClean="0"/>
              <a:t>JUNIO </a:t>
            </a:r>
            <a:r>
              <a:rPr lang="es-ES" sz="3600" b="1" dirty="0" smtClean="0"/>
              <a:t>2025</a:t>
            </a:r>
            <a:endParaRPr lang="es-ES" sz="2800" b="1" dirty="0"/>
          </a:p>
        </p:txBody>
      </p:sp>
      <p:graphicFrame>
        <p:nvGraphicFramePr>
          <p:cNvPr id="5" name="Grá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07510689"/>
              </p:ext>
            </p:extLst>
          </p:nvPr>
        </p:nvGraphicFramePr>
        <p:xfrm>
          <a:off x="971550" y="1071563"/>
          <a:ext cx="10358438" cy="52863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137712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3">
            <a:extLst>
              <a:ext uri="{FF2B5EF4-FFF2-40B4-BE49-F238E27FC236}">
                <a16:creationId xmlns:a16="http://schemas.microsoft.com/office/drawing/2014/main" id="{DED7B340-540D-44CA-651B-3FA855D5B5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5785" y="1378226"/>
            <a:ext cx="10397101" cy="4982817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es-ES" sz="2400" dirty="0"/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O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acuerdo con lo anterior, el instituto presenta un cumplimiento de </a:t>
            </a:r>
            <a:r>
              <a:rPr lang="es-CO" sz="24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905 </a:t>
            </a:r>
            <a:r>
              <a:rPr lang="es-CO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acciones de </a:t>
            </a:r>
            <a:r>
              <a:rPr lang="es-CO" sz="24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975 </a:t>
            </a:r>
            <a:r>
              <a:rPr lang="es-CO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suscritas, lo que equivale al </a:t>
            </a:r>
            <a:r>
              <a:rPr lang="es-CO" sz="24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93%, </a:t>
            </a:r>
            <a:r>
              <a:rPr lang="es-CO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 ejecución </a:t>
            </a:r>
            <a:r>
              <a:rPr lang="es-CO" sz="24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70 </a:t>
            </a:r>
            <a:r>
              <a:rPr lang="es-CO" sz="24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que equivalen al 7%. </a:t>
            </a:r>
            <a:endParaRPr lang="es-CO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O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 lo referente a las acciones que presentamos en término corresponde en su gran mayoría a las actividades que se están realizando para el saneamiento y legalización de los inmuebles a nivel nacional y que tienen relación con otras entidades, para las cuales se estima culminar en </a:t>
            </a:r>
            <a:r>
              <a:rPr lang="es-CO" sz="24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Diciembre </a:t>
            </a:r>
            <a:r>
              <a:rPr lang="es-CO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2026; estas acciones corresponden principalmente con los planes de mejoramiento de las auditorías regular 2016 y especial de fiscalización a la gestión sobre inmuebles el ICA 2021</a:t>
            </a:r>
            <a:r>
              <a:rPr lang="es-CO" sz="24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s-CO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ítulo 1">
            <a:extLst>
              <a:ext uri="{FF2B5EF4-FFF2-40B4-BE49-F238E27FC236}">
                <a16:creationId xmlns:a16="http://schemas.microsoft.com/office/drawing/2014/main" id="{819E034C-C5C9-40F8-BE85-F5CD6A105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877" y="489950"/>
            <a:ext cx="10034151" cy="715995"/>
          </a:xfrm>
        </p:spPr>
        <p:txBody>
          <a:bodyPr>
            <a:noAutofit/>
          </a:bodyPr>
          <a:lstStyle/>
          <a:p>
            <a:pPr algn="ctr"/>
            <a:r>
              <a:rPr lang="es-ES" sz="3200" b="1" dirty="0"/>
              <a:t>ESTADO</a:t>
            </a:r>
            <a:r>
              <a:rPr lang="es-ES" sz="3600" b="1" dirty="0"/>
              <a:t> PDM CGR A </a:t>
            </a:r>
            <a:r>
              <a:rPr lang="es-ES" sz="3600" b="1" dirty="0" smtClean="0"/>
              <a:t>JUNIO </a:t>
            </a:r>
            <a:r>
              <a:rPr lang="es-ES" sz="3600" b="1" dirty="0" smtClean="0"/>
              <a:t>2025</a:t>
            </a:r>
            <a:endParaRPr lang="es-ES" sz="2800" b="1" dirty="0"/>
          </a:p>
        </p:txBody>
      </p:sp>
    </p:spTree>
    <p:extLst>
      <p:ext uri="{BB962C8B-B14F-4D97-AF65-F5344CB8AC3E}">
        <p14:creationId xmlns:p14="http://schemas.microsoft.com/office/powerpoint/2010/main" val="7544280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3">
            <a:extLst>
              <a:ext uri="{FF2B5EF4-FFF2-40B4-BE49-F238E27FC236}">
                <a16:creationId xmlns:a16="http://schemas.microsoft.com/office/drawing/2014/main" id="{D3FA2870-7EED-4386-9B09-BB4B150112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5786" y="1689503"/>
            <a:ext cx="9888280" cy="4004716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endParaRPr lang="es-ES" sz="3200" dirty="0"/>
          </a:p>
          <a:p>
            <a:pPr algn="just"/>
            <a:r>
              <a:rPr lang="es-ES" sz="3200" dirty="0"/>
              <a:t>Se recomienda, continuar con el monitoreo permanente por parte de las áreas responsables del cumplimiento de estas acciones</a:t>
            </a:r>
            <a:r>
              <a:rPr lang="es-ES" sz="3200" dirty="0" smtClean="0"/>
              <a:t>.</a:t>
            </a:r>
          </a:p>
          <a:p>
            <a:pPr algn="just"/>
            <a:endParaRPr lang="es-ES" sz="3200" dirty="0"/>
          </a:p>
          <a:p>
            <a:pPr algn="just"/>
            <a:r>
              <a:rPr lang="es-ES" sz="3200" dirty="0"/>
              <a:t>Igualmente, se recomienda verificar las fechas establecidas para el cumplimiento de las acciones, por cuanto de requerirse modificaciones, debemos dar cumplimiento al procedimiento DIR-OAP-P-010. </a:t>
            </a:r>
          </a:p>
        </p:txBody>
      </p:sp>
      <p:sp>
        <p:nvSpPr>
          <p:cNvPr id="3" name="Título 1">
            <a:extLst>
              <a:ext uri="{FF2B5EF4-FFF2-40B4-BE49-F238E27FC236}">
                <a16:creationId xmlns:a16="http://schemas.microsoft.com/office/drawing/2014/main" id="{819E034C-C5C9-40F8-BE85-F5CD6A105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877" y="476701"/>
            <a:ext cx="10034151" cy="715995"/>
          </a:xfrm>
        </p:spPr>
        <p:txBody>
          <a:bodyPr>
            <a:noAutofit/>
          </a:bodyPr>
          <a:lstStyle/>
          <a:p>
            <a:pPr algn="ctr"/>
            <a:r>
              <a:rPr lang="es-ES" sz="3200" b="1" dirty="0"/>
              <a:t>ESTADO</a:t>
            </a:r>
            <a:r>
              <a:rPr lang="es-ES" sz="3600" b="1" dirty="0"/>
              <a:t> PDM CGR A </a:t>
            </a:r>
            <a:r>
              <a:rPr lang="es-ES" sz="3600" b="1" dirty="0" smtClean="0"/>
              <a:t>JUNIO </a:t>
            </a:r>
            <a:r>
              <a:rPr lang="es-ES" sz="3600" b="1" dirty="0" smtClean="0"/>
              <a:t>2025</a:t>
            </a:r>
            <a:endParaRPr lang="es-ES" sz="2800" b="1" dirty="0"/>
          </a:p>
        </p:txBody>
      </p:sp>
    </p:spTree>
    <p:extLst>
      <p:ext uri="{BB962C8B-B14F-4D97-AF65-F5344CB8AC3E}">
        <p14:creationId xmlns:p14="http://schemas.microsoft.com/office/powerpoint/2010/main" val="23549522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2F92B7FF-C6AB-487F-9AAA-C1EA37B7CB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22166"/>
          </a:xfrm>
          <a:scene3d>
            <a:camera prst="perspectiveContrastingRightFacing"/>
            <a:lightRig rig="threePt" dir="t"/>
          </a:scene3d>
        </p:spPr>
        <p:txBody>
          <a:bodyPr/>
          <a:lstStyle/>
          <a:p>
            <a:pPr marL="0" indent="0" algn="ctr">
              <a:buNone/>
            </a:pPr>
            <a:r>
              <a:rPr lang="es-ES" sz="9600" i="1" dirty="0">
                <a:latin typeface="Algerian" panose="04020705040A02060702" pitchFamily="82" charset="0"/>
                <a:cs typeface="Arial" panose="020B0604020202020204" pitchFamily="34" charset="0"/>
              </a:rPr>
              <a:t>Gracias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7258027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676</TotalTime>
  <Words>222</Words>
  <Application>Microsoft Office PowerPoint</Application>
  <PresentationFormat>Panorámica</PresentationFormat>
  <Paragraphs>16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4" baseType="lpstr">
      <vt:lpstr>Algerian</vt:lpstr>
      <vt:lpstr>Arial</vt:lpstr>
      <vt:lpstr>Calibri</vt:lpstr>
      <vt:lpstr>Calibri Light</vt:lpstr>
      <vt:lpstr>Times New Roman</vt:lpstr>
      <vt:lpstr>Tema de Office</vt:lpstr>
      <vt:lpstr>Presentación de PowerPoint</vt:lpstr>
      <vt:lpstr>Oficina Asesora de Planeación</vt:lpstr>
      <vt:lpstr>ESTADO PDM CGR A JUNIO 2025 Planes Cumplidos</vt:lpstr>
      <vt:lpstr>ESTADO PDM CGR A JUNIO 2025 Planes en Término</vt:lpstr>
      <vt:lpstr>ESTADO PDM CGR A JUNIO 2025</vt:lpstr>
      <vt:lpstr>ESTADO PDM CGR A JUNIO 2025</vt:lpstr>
      <vt:lpstr>ESTADO PDM CGR A JUNIO 2025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ICA</dc:creator>
  <cp:lastModifiedBy>Martha Rocio Arevalo García</cp:lastModifiedBy>
  <cp:revision>22</cp:revision>
  <dcterms:created xsi:type="dcterms:W3CDTF">2024-07-03T14:20:31Z</dcterms:created>
  <dcterms:modified xsi:type="dcterms:W3CDTF">2025-08-24T18:29:30Z</dcterms:modified>
</cp:coreProperties>
</file>