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78" r:id="rId5"/>
    <p:sldId id="260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shade val="7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97E2-4FF4-ADC0-839B00E4F9F9}"/>
              </c:ext>
            </c:extLst>
          </c:dPt>
          <c:dPt>
            <c:idx val="1"/>
            <c:bubble3D val="0"/>
            <c:spPr>
              <a:solidFill>
                <a:schemeClr val="accent6">
                  <a:tint val="77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97E2-4FF4-ADC0-839B00E4F9F9}"/>
              </c:ext>
            </c:extLst>
          </c:dPt>
          <c:dLbls>
            <c:dLbl>
              <c:idx val="0"/>
              <c:spPr>
                <a:noFill/>
                <a:ln w="1905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97E2-4FF4-ADC0-839B00E4F9F9}"/>
                </c:ext>
              </c:extLst>
            </c:dLbl>
            <c:dLbl>
              <c:idx val="1"/>
              <c:spPr>
                <a:noFill/>
                <a:ln w="1905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97E2-4FF4-ADC0-839B00E4F9F9}"/>
                </c:ext>
              </c:extLst>
            </c:dLbl>
            <c:spPr>
              <a:ln w="19050">
                <a:solidFill>
                  <a:schemeClr val="tx1"/>
                </a:solidFill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Hoja1!$C$37:$D$37</c:f>
              <c:strCache>
                <c:ptCount val="2"/>
                <c:pt idx="0">
                  <c:v>Acciones Cumplidas</c:v>
                </c:pt>
                <c:pt idx="1">
                  <c:v>Acciones en Término</c:v>
                </c:pt>
              </c:strCache>
            </c:strRef>
          </c:cat>
          <c:val>
            <c:numRef>
              <c:f>Hoja1!$C$38:$D$38</c:f>
              <c:numCache>
                <c:formatCode>General</c:formatCode>
                <c:ptCount val="2"/>
                <c:pt idx="0">
                  <c:v>877</c:v>
                </c:pt>
                <c:pt idx="1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E2-4FF4-ADC0-839B00E4F9F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631" y="2001086"/>
            <a:ext cx="3638737" cy="245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9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539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6545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764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588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8" y="-79441"/>
            <a:ext cx="981513" cy="66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5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926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709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472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258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2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18/12/2024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929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9566"/>
            <a:ext cx="12192000" cy="136525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www.ica.gov.co</a:t>
            </a:r>
            <a:endParaRPr lang="es-CO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1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4953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20417" y="1122363"/>
            <a:ext cx="9647583" cy="2387600"/>
          </a:xfrm>
        </p:spPr>
        <p:txBody>
          <a:bodyPr/>
          <a:lstStyle/>
          <a:p>
            <a:r>
              <a:rPr lang="es-CO" dirty="0" smtClean="0"/>
              <a:t>Oficina Asesora de Planeación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Estado Plan de Mejoramiento suscrito con la Contraloría General de la República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Con corte al 30 de Septiembre de 2024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3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91E21F9-3DF7-D64E-E713-043B28410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319943"/>
              </p:ext>
            </p:extLst>
          </p:nvPr>
        </p:nvGraphicFramePr>
        <p:xfrm>
          <a:off x="1075877" y="1061884"/>
          <a:ext cx="10034151" cy="47047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065329">
                  <a:extLst>
                    <a:ext uri="{9D8B030D-6E8A-4147-A177-3AD203B41FA5}">
                      <a16:colId xmlns:a16="http://schemas.microsoft.com/office/drawing/2014/main" val="141150611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92153370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16192014"/>
                    </a:ext>
                  </a:extLst>
                </a:gridCol>
              </a:tblGrid>
              <a:tr h="6379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Plan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>
                          <a:effectLst/>
                        </a:rPr>
                        <a:t>Acciones suscritas</a:t>
                      </a:r>
                      <a:endParaRPr lang="es-CO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>
                          <a:effectLst/>
                        </a:rPr>
                        <a:t>Acciones Cumplidas</a:t>
                      </a:r>
                      <a:endParaRPr lang="es-CO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57057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1. PMCGR AUDITORÍA REGULAR 2017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719705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2. PMCGR AUDITORÍA FINANCIERA 2018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69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69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1582317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>
                          <a:effectLst/>
                        </a:rPr>
                        <a:t>3. PMCGR AUDITORÍA FINANCIERA 2019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385262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4. PMCGR AUDITORIA 2019 (LAGUNA DE TOTA)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859931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5. PMCGR AUDITORIA 2019 HLB EN CITRICOS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17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17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803284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>
                          <a:effectLst/>
                        </a:rPr>
                        <a:t>6. PMCGR AUDITORIA ACTUACION ESPECIAL 2019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536990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7. PMCGR AUDITORÍA REFORMA RURAL INTEGRAL 2019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68119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8. PMCGR DENUNCIA CONTRATO ARRENDAMIENTO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8148576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9. PMCGR DENUNCIA CONTRATO PENSEMOS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4596941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10. PMCGR AUDITORIA FINANCIERA 2020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56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56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7749714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11. PMCGR AUDITORIA FINANCIERA 2021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585440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TOTALES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>
                          <a:effectLst/>
                        </a:rPr>
                        <a:t>321</a:t>
                      </a:r>
                      <a:endParaRPr lang="es-CO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321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8528603"/>
                  </a:ext>
                </a:extLst>
              </a:tr>
            </a:tbl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942991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SEPTIEMBRE 2024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Cumplidos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8B916D2-4677-9EAB-4853-CA6B654A35E4}"/>
              </a:ext>
            </a:extLst>
          </p:cNvPr>
          <p:cNvSpPr txBox="1">
            <a:spLocks/>
          </p:cNvSpPr>
          <p:nvPr/>
        </p:nvSpPr>
        <p:spPr>
          <a:xfrm>
            <a:off x="1008184" y="5796116"/>
            <a:ext cx="10175630" cy="773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-228600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+mn-lt"/>
                <a:ea typeface="+mn-ea"/>
                <a:cs typeface="+mn-cs"/>
              </a:rPr>
              <a:t>Al 30 </a:t>
            </a:r>
            <a:r>
              <a:rPr lang="en-US" sz="2000" b="1" dirty="0">
                <a:latin typeface="+mn-lt"/>
                <a:ea typeface="+mn-ea"/>
                <a:cs typeface="+mn-cs"/>
              </a:rPr>
              <a:t>de </a:t>
            </a:r>
            <a:r>
              <a:rPr lang="en-US" sz="2000" b="1" dirty="0" smtClean="0">
                <a:latin typeface="+mn-lt"/>
                <a:ea typeface="+mn-ea"/>
                <a:cs typeface="+mn-cs"/>
              </a:rPr>
              <a:t>SEPTIEMBRE </a:t>
            </a:r>
            <a:r>
              <a:rPr lang="en-US" sz="2000" b="1" dirty="0">
                <a:latin typeface="+mn-lt"/>
                <a:ea typeface="+mn-ea"/>
                <a:cs typeface="+mn-cs"/>
              </a:rPr>
              <a:t>de </a:t>
            </a:r>
            <a:r>
              <a:rPr lang="en-US" sz="2000" b="1" dirty="0" smtClean="0">
                <a:latin typeface="+mn-lt"/>
                <a:ea typeface="+mn-ea"/>
                <a:cs typeface="+mn-cs"/>
              </a:rPr>
              <a:t>2024, </a:t>
            </a:r>
            <a:r>
              <a:rPr lang="en-US" sz="2000" b="1" dirty="0">
                <a:latin typeface="+mn-lt"/>
                <a:ea typeface="+mn-ea"/>
                <a:cs typeface="+mn-cs"/>
              </a:rPr>
              <a:t>se presentan 11 planes de mejoramiento cumplidos al 100%, con un total de 321 Acciones.</a:t>
            </a:r>
          </a:p>
        </p:txBody>
      </p:sp>
    </p:spTree>
    <p:extLst>
      <p:ext uri="{BB962C8B-B14F-4D97-AF65-F5344CB8AC3E}">
        <p14:creationId xmlns:p14="http://schemas.microsoft.com/office/powerpoint/2010/main" val="172112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709336"/>
              </p:ext>
            </p:extLst>
          </p:nvPr>
        </p:nvGraphicFramePr>
        <p:xfrm>
          <a:off x="530087" y="1086678"/>
          <a:ext cx="11184835" cy="53230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82817">
                  <a:extLst>
                    <a:ext uri="{9D8B030D-6E8A-4147-A177-3AD203B41FA5}">
                      <a16:colId xmlns:a16="http://schemas.microsoft.com/office/drawing/2014/main" val="4149113208"/>
                    </a:ext>
                  </a:extLst>
                </a:gridCol>
                <a:gridCol w="1312646">
                  <a:extLst>
                    <a:ext uri="{9D8B030D-6E8A-4147-A177-3AD203B41FA5}">
                      <a16:colId xmlns:a16="http://schemas.microsoft.com/office/drawing/2014/main" val="3353972893"/>
                    </a:ext>
                  </a:extLst>
                </a:gridCol>
                <a:gridCol w="1394685">
                  <a:extLst>
                    <a:ext uri="{9D8B030D-6E8A-4147-A177-3AD203B41FA5}">
                      <a16:colId xmlns:a16="http://schemas.microsoft.com/office/drawing/2014/main" val="966445747"/>
                    </a:ext>
                  </a:extLst>
                </a:gridCol>
                <a:gridCol w="1394687">
                  <a:extLst>
                    <a:ext uri="{9D8B030D-6E8A-4147-A177-3AD203B41FA5}">
                      <a16:colId xmlns:a16="http://schemas.microsoft.com/office/drawing/2014/main" val="830446510"/>
                    </a:ext>
                  </a:extLst>
                </a:gridCol>
              </a:tblGrid>
              <a:tr h="50331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Acciones suscritas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Acciones Cumplidas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Acciones en Término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668863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u="none" strike="noStrike" dirty="0">
                          <a:effectLst/>
                        </a:rPr>
                        <a:t>1. PMCGR AUDITORÍA REGULAR 2014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17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13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4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46406119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u="none" strike="noStrike">
                          <a:effectLst/>
                        </a:rPr>
                        <a:t>2. PMCGR AUDITORÍA ESPECIAL 2015</a:t>
                      </a:r>
                      <a:endParaRPr lang="es-MX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>
                          <a:effectLst/>
                        </a:rPr>
                        <a:t>49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>
                          <a:effectLst/>
                        </a:rPr>
                        <a:t>48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5251321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u="none" strike="noStrike">
                          <a:effectLst/>
                        </a:rPr>
                        <a:t>3. PMCGR AUDITORÍA REGULAR 2015</a:t>
                      </a:r>
                      <a:endParaRPr lang="es-MX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>
                          <a:effectLst/>
                        </a:rPr>
                        <a:t>118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>
                          <a:effectLst/>
                        </a:rPr>
                        <a:t>115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3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7715955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u="none" strike="noStrike" dirty="0">
                          <a:effectLst/>
                        </a:rPr>
                        <a:t>4. PMCGR AUDITORÍA REGULAR 2016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151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127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24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72620061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u="none" strike="noStrike">
                          <a:effectLst/>
                        </a:rPr>
                        <a:t>5. PMCGR DENUNCIA 2019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70208249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u="none" strike="noStrike">
                          <a:effectLst/>
                        </a:rPr>
                        <a:t>6. PMCGR AUDITORIA DE CUMPLIMIENTO 2018-2019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146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144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9553662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u="none" strike="noStrike" dirty="0">
                          <a:effectLst/>
                        </a:rPr>
                        <a:t>7. PMCGR AUDITORÍA ESPECIAL DE FISCALIZACIÓN A LA GESTIÓN SOBRE INMUEBLES DEL ICA 2021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62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52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10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45760857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u="none" strike="noStrike" dirty="0">
                          <a:effectLst/>
                        </a:rPr>
                        <a:t>8. PMCGR INFORME </a:t>
                      </a:r>
                      <a:r>
                        <a:rPr lang="es-CO" sz="1400" u="none" strike="noStrike" dirty="0" smtClean="0">
                          <a:effectLst/>
                        </a:rPr>
                        <a:t>SERVIDOR </a:t>
                      </a:r>
                      <a:r>
                        <a:rPr lang="es-CO" sz="1400" u="none" strike="noStrike" dirty="0">
                          <a:effectLst/>
                        </a:rPr>
                        <a:t>PÚBLICO </a:t>
                      </a:r>
                      <a:r>
                        <a:rPr lang="es-CO" sz="1400" u="none" strike="noStrike" dirty="0" smtClean="0">
                          <a:effectLst/>
                        </a:rPr>
                        <a:t>RADIC No</a:t>
                      </a:r>
                      <a:r>
                        <a:rPr lang="es-CO" sz="1400" u="none" strike="noStrike" dirty="0">
                          <a:effectLst/>
                        </a:rPr>
                        <a:t>. 2021-211001-82111-D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5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47942989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>
                          <a:effectLst/>
                        </a:rPr>
                        <a:t>9.PMCGR AUDITORÍA FINANCIERA 2022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27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 smtClean="0">
                          <a:effectLst/>
                        </a:rPr>
                        <a:t>19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 smtClean="0">
                          <a:effectLst/>
                        </a:rPr>
                        <a:t>8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31886153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u="none" strike="noStrike" dirty="0">
                          <a:effectLst/>
                        </a:rPr>
                        <a:t>10.PMCGR DENUNCIAS 2023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14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80587512"/>
                  </a:ext>
                </a:extLst>
              </a:tr>
              <a:tr h="47177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</a:rPr>
                        <a:t>11. PMCGR Actuación Especial de Fiscalización (AEF) EMERGENCIAS ZOOSANITARIA (STREPTOCOCCUS) Y FITOSANITARIA (FOC R4T), (</a:t>
                      </a:r>
                      <a:r>
                        <a:rPr lang="es-MX" sz="1400" u="none" strike="noStrike" dirty="0" err="1" smtClean="0">
                          <a:effectLst/>
                        </a:rPr>
                        <a:t>Vig</a:t>
                      </a:r>
                      <a:r>
                        <a:rPr lang="es-MX" sz="1400" u="none" strike="noStrike" dirty="0" smtClean="0">
                          <a:effectLst/>
                        </a:rPr>
                        <a:t> 2022)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7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 </a:t>
                      </a:r>
                      <a:r>
                        <a:rPr lang="es-CO" sz="1400" u="none" strike="noStrike" dirty="0" smtClean="0">
                          <a:effectLst/>
                        </a:rPr>
                        <a:t>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 smtClean="0">
                          <a:effectLst/>
                        </a:rPr>
                        <a:t>6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6558191"/>
                  </a:ext>
                </a:extLst>
              </a:tr>
              <a:tr h="498192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u="none" strike="noStrike" dirty="0">
                          <a:effectLst/>
                        </a:rPr>
                        <a:t>12. PMCGR Auditoría de Cumplimiento al Mantenimiento y Administración de los Inmuebles y Laboratorios propiedad del ICA y Centros de Investigación de AGROSAVIA (Vigencias 2019 – </a:t>
                      </a:r>
                      <a:r>
                        <a:rPr lang="es-MX" sz="1400" b="1" u="none" strike="noStrike" dirty="0" smtClean="0">
                          <a:effectLst/>
                        </a:rPr>
                        <a:t>2022)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31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19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</a:rPr>
                        <a:t>12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7240660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</a:rPr>
                        <a:t>13. PMCGR Auditoría Financiera 2023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55410194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 PMCGR Auditoría MADR Plan AT 2023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8532569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 PMCGR Denuncia Arriendo Norte de Santander 2023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07873266"/>
                  </a:ext>
                </a:extLst>
              </a:tr>
              <a:tr h="25165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>
                          <a:effectLst/>
                        </a:rPr>
                        <a:t>TOTAL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 smtClean="0">
                          <a:effectLst/>
                        </a:rPr>
                        <a:t>643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 smtClean="0">
                          <a:effectLst/>
                        </a:rPr>
                        <a:t>556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 smtClean="0">
                          <a:effectLst/>
                        </a:rPr>
                        <a:t>87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600163"/>
                  </a:ext>
                </a:extLst>
              </a:tr>
            </a:tbl>
          </a:graphicData>
        </a:graphic>
      </p:graphicFrame>
      <p:pic>
        <p:nvPicPr>
          <p:cNvPr id="13" name="Imagen 12" descr="https://diamante.ica.gov.co:8085/images/rpt_dd_menu_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604" y="2416494"/>
            <a:ext cx="12145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n 13" descr="https://diamante.ica.gov.co:8085/images/rpt_dd_menu_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604" y="2416494"/>
            <a:ext cx="12145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942991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SEPTIEMBRE 2024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</a:t>
            </a:r>
            <a:r>
              <a:rPr lang="es-ES" sz="2800" b="1" dirty="0" smtClean="0"/>
              <a:t>en Término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52067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SEPTIEMBRE 2024</a:t>
            </a:r>
            <a:endParaRPr lang="es-ES" sz="2800" b="1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4673626"/>
              </p:ext>
            </p:extLst>
          </p:nvPr>
        </p:nvGraphicFramePr>
        <p:xfrm>
          <a:off x="1315616" y="834887"/>
          <a:ext cx="9794412" cy="5425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Conector recto de flecha 4"/>
          <p:cNvCxnSpPr/>
          <p:nvPr/>
        </p:nvCxnSpPr>
        <p:spPr>
          <a:xfrm flipH="1" flipV="1">
            <a:off x="4943061" y="1378226"/>
            <a:ext cx="742122" cy="51683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>
            <a:off x="7712765" y="4359965"/>
            <a:ext cx="914400" cy="106017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771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ED7B340-540D-44CA-651B-3FA855D5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5" y="1378226"/>
            <a:ext cx="10397101" cy="49828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ES" sz="24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acuerdo con lo anterior, el instituto presenta un cumplimiento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877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acciones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953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suscritas, lo que equivale al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91%,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ejecución el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9%. 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 referente a las acciones que presentamos en término corresponde en su gran mayoría a las actividades que se están realizando para el saneamiento y legalización de los inmuebles a nivel nacional y que tienen relación con otras entidades, para las cuales se estima culminar en diciembre de 2026; estas acciones corresponden principalmente con los planes de mejoramiento de las auditorías regular 2016 y especial de fiscalización a la gestión sobre inmuebles el ICA 2021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89950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SEPTIEMBRE 2024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754428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3"/>
            <a:ext cx="9888280" cy="40047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s-ES" sz="3200" dirty="0"/>
          </a:p>
          <a:p>
            <a:pPr algn="just"/>
            <a:r>
              <a:rPr lang="es-ES" sz="3200" dirty="0"/>
              <a:t>Se recomienda, continuar con el monitoreo permanente por parte de las áreas responsables del cumplimiento de estas acciones</a:t>
            </a:r>
            <a:r>
              <a:rPr lang="es-ES" sz="3200" dirty="0" smtClean="0"/>
              <a:t>.</a:t>
            </a:r>
          </a:p>
          <a:p>
            <a:pPr algn="just"/>
            <a:endParaRPr lang="es-ES" sz="3200" dirty="0"/>
          </a:p>
          <a:p>
            <a:pPr algn="just"/>
            <a:r>
              <a:rPr lang="es-ES" sz="3200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76701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SEPTIEMBRE 2024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35495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04592" y="2849218"/>
            <a:ext cx="4833730" cy="1298713"/>
          </a:xfrm>
        </p:spPr>
        <p:txBody>
          <a:bodyPr/>
          <a:lstStyle/>
          <a:p>
            <a:pPr marL="0" indent="0" algn="ctr">
              <a:buNone/>
            </a:pPr>
            <a:r>
              <a:rPr lang="es-CO" sz="10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unito" pitchFamily="2" charset="0"/>
              </a:rPr>
              <a:t>Gracias</a:t>
            </a:r>
            <a:endParaRPr lang="en-US" sz="10000" b="1" dirty="0">
              <a:solidFill>
                <a:schemeClr val="tx1">
                  <a:lumMod val="85000"/>
                  <a:lumOff val="15000"/>
                </a:schemeClr>
              </a:solidFill>
              <a:latin typeface="Nun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5802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543</Words>
  <Application>Microsoft Office PowerPoint</Application>
  <PresentationFormat>Panorámica</PresentationFormat>
  <Paragraphs>124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Nunito</vt:lpstr>
      <vt:lpstr>Times New Roman</vt:lpstr>
      <vt:lpstr>Tema de Office</vt:lpstr>
      <vt:lpstr>Presentación de PowerPoint</vt:lpstr>
      <vt:lpstr>Oficina Asesora de Planeación</vt:lpstr>
      <vt:lpstr>ESTADO PDM CGR A SEPTIEMBRE 2024 Planes Cumplidos</vt:lpstr>
      <vt:lpstr>ESTADO PDM CGR A SEPTIEMBRE 2024 Planes en Término</vt:lpstr>
      <vt:lpstr>ESTADO PDM CGR A SEPTIEMBRE 2024</vt:lpstr>
      <vt:lpstr>ESTADO PDM CGR A SEPTIEMBRE 2024</vt:lpstr>
      <vt:lpstr>ESTADO PDM CGR A SEPTIEMBRE 2024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ICA</dc:creator>
  <cp:lastModifiedBy>Jorge Corredor</cp:lastModifiedBy>
  <cp:revision>14</cp:revision>
  <dcterms:created xsi:type="dcterms:W3CDTF">2024-07-03T14:20:31Z</dcterms:created>
  <dcterms:modified xsi:type="dcterms:W3CDTF">2024-12-18T10:57:39Z</dcterms:modified>
</cp:coreProperties>
</file>