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9" r:id="rId6"/>
    <p:sldId id="268" r:id="rId7"/>
    <p:sldId id="289" r:id="rId8"/>
    <p:sldId id="282" r:id="rId9"/>
    <p:sldId id="290" r:id="rId10"/>
    <p:sldId id="278" r:id="rId11"/>
    <p:sldId id="267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ha%20Arevalo\Desktop\ANEXO%20ESTADO%20PDMCGR%20DIC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ESTADO%20PDMCGR\2024\ANEXO%20ESTADO%20PDMCGR%20MARZO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800" dirty="0"/>
              <a:t>Total</a:t>
            </a:r>
            <a:r>
              <a:rPr lang="es-CO" sz="2800" baseline="0" dirty="0"/>
              <a:t> acciones EN TÉRMINO suscritas 594</a:t>
            </a:r>
            <a:endParaRPr lang="es-CO" sz="2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555555555555555E-2"/>
          <c:y val="0.19740207309387078"/>
          <c:w val="0.91666666666666652"/>
          <c:h val="0.75536227748188323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5BE-4B1A-A735-28FA837161F1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5BE-4B1A-A735-28FA837161F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shade val="76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5BE-4B1A-A735-28FA837161F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tint val="77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5BE-4B1A-A735-28FA837161F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Hoja1!$C$24:$D$24</c:f>
              <c:strCache>
                <c:ptCount val="2"/>
                <c:pt idx="0">
                  <c:v>Acciones cumplidas 846</c:v>
                </c:pt>
                <c:pt idx="1">
                  <c:v>Acciones en término 107</c:v>
                </c:pt>
              </c:strCache>
            </c:strRef>
          </c:cat>
          <c:val>
            <c:numRef>
              <c:f>Hoja1!$C$25:$D$25</c:f>
              <c:numCache>
                <c:formatCode>General</c:formatCode>
                <c:ptCount val="2"/>
                <c:pt idx="0">
                  <c:v>846</c:v>
                </c:pt>
                <c:pt idx="1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BE-4B1A-A735-28FA837161F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1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79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919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1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12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162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596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21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355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398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8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26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CA4F-EBCD-4533-B7B2-77011D1E2E2D}" type="datetimeFigureOut">
              <a:rPr lang="es-CO" smtClean="0"/>
              <a:t>17/06/2024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664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47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909" y="729666"/>
            <a:ext cx="11133546" cy="1403934"/>
          </a:xfrm>
        </p:spPr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Oficina Asesora de Planeación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909" y="3311232"/>
            <a:ext cx="11133546" cy="1647499"/>
          </a:xfrm>
        </p:spPr>
        <p:txBody>
          <a:bodyPr>
            <a:noAutofit/>
          </a:bodyPr>
          <a:lstStyle/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República.</a:t>
            </a:r>
          </a:p>
          <a:p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Con corte al 31 de </a:t>
            </a:r>
            <a:r>
              <a:rPr lang="es-C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marzo </a:t>
            </a:r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2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8B916D2-4677-9EAB-4853-CA6B654A35E4}"/>
              </a:ext>
            </a:extLst>
          </p:cNvPr>
          <p:cNvSpPr txBox="1">
            <a:spLocks/>
          </p:cNvSpPr>
          <p:nvPr/>
        </p:nvSpPr>
        <p:spPr>
          <a:xfrm>
            <a:off x="1008184" y="5796116"/>
            <a:ext cx="10175630" cy="77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+mn-lt"/>
                <a:ea typeface="+mn-ea"/>
                <a:cs typeface="+mn-cs"/>
              </a:rPr>
              <a:t>Al 31 </a:t>
            </a:r>
            <a:r>
              <a:rPr lang="en-US" sz="2000" b="1" dirty="0">
                <a:latin typeface="+mn-lt"/>
                <a:ea typeface="+mn-ea"/>
                <a:cs typeface="+mn-cs"/>
              </a:rPr>
              <a:t>de 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marzo </a:t>
            </a:r>
            <a:r>
              <a:rPr lang="en-US" sz="2000" b="1" dirty="0">
                <a:latin typeface="+mn-lt"/>
                <a:ea typeface="+mn-ea"/>
                <a:cs typeface="+mn-cs"/>
              </a:rPr>
              <a:t>de </a:t>
            </a:r>
            <a:r>
              <a:rPr lang="en-US" sz="2000" b="1" dirty="0" smtClean="0">
                <a:latin typeface="+mn-lt"/>
                <a:ea typeface="+mn-ea"/>
                <a:cs typeface="+mn-cs"/>
              </a:rPr>
              <a:t>2024, </a:t>
            </a:r>
            <a:r>
              <a:rPr lang="en-US" sz="2000" b="1" dirty="0">
                <a:latin typeface="+mn-lt"/>
                <a:ea typeface="+mn-ea"/>
                <a:cs typeface="+mn-cs"/>
              </a:rPr>
              <a:t>se presentan 11 planes de mejoramiento cumplidos al 100%, con un total de 321 Acciones.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081685"/>
              </p:ext>
            </p:extLst>
          </p:nvPr>
        </p:nvGraphicFramePr>
        <p:xfrm>
          <a:off x="1075877" y="1061884"/>
          <a:ext cx="10034151" cy="4704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Plan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suscritas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Cumplidas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1. PMCGR AUDITORÍA REGULAR 2017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2. PMCGR AUDITORÍA FINANCIERA 2018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3. PMCGR AUDITORÍA FINANCIERA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4. PMCGR AUDITORIA 2019 (LAGUNA DE TOTA)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5. PMCGR AUDITORIA 2019 HLB EN CITRICOS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6. PMCGR AUDITORIA ACTUACION ESPECIAL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7. PMCGR AUDITORÍA REFORMA RURAL INTEGRAL 2019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8. PMCGR DENUNCIA CONTRATO ARRENDAMIENTO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9. PMCGR DENUNCIA CONTRATO PENSEMOS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10. PMCGR AUDITORIA FINANCIERA 2020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11. PMCGR AUDITORIA FINANCIERA 2021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TOTALES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321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321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EC853052-5FAC-E0C3-3541-44D0E13EB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125CB-F2C9-3EF6-7D23-00E50881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MARZO 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en Término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451607"/>
              </p:ext>
            </p:extLst>
          </p:nvPr>
        </p:nvGraphicFramePr>
        <p:xfrm>
          <a:off x="609599" y="892654"/>
          <a:ext cx="11277602" cy="5561159"/>
        </p:xfrm>
        <a:graphic>
          <a:graphicData uri="http://schemas.openxmlformats.org/drawingml/2006/table">
            <a:tbl>
              <a:tblPr firstRow="1" firstCol="1" bandRow="1"/>
              <a:tblGrid>
                <a:gridCol w="6853841">
                  <a:extLst>
                    <a:ext uri="{9D8B030D-6E8A-4147-A177-3AD203B41FA5}">
                      <a16:colId xmlns:a16="http://schemas.microsoft.com/office/drawing/2014/main" val="1372419867"/>
                    </a:ext>
                  </a:extLst>
                </a:gridCol>
                <a:gridCol w="1474587">
                  <a:extLst>
                    <a:ext uri="{9D8B030D-6E8A-4147-A177-3AD203B41FA5}">
                      <a16:colId xmlns:a16="http://schemas.microsoft.com/office/drawing/2014/main" val="3486860793"/>
                    </a:ext>
                  </a:extLst>
                </a:gridCol>
                <a:gridCol w="1474587">
                  <a:extLst>
                    <a:ext uri="{9D8B030D-6E8A-4147-A177-3AD203B41FA5}">
                      <a16:colId xmlns:a16="http://schemas.microsoft.com/office/drawing/2014/main" val="217232574"/>
                    </a:ext>
                  </a:extLst>
                </a:gridCol>
                <a:gridCol w="1474587">
                  <a:extLst>
                    <a:ext uri="{9D8B030D-6E8A-4147-A177-3AD203B41FA5}">
                      <a16:colId xmlns:a16="http://schemas.microsoft.com/office/drawing/2014/main" val="2182524745"/>
                    </a:ext>
                  </a:extLst>
                </a:gridCol>
              </a:tblGrid>
              <a:tr h="5219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Acciones suscritas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Acciones Cumplidas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Acciones en Término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182364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PMCGR AUDITORÍA REGULAR 2014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031631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PMCGR AUDITORÍA ESPECIAL 2015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219363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PMCGR AUDITORÍA REGULAR 2015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010414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PMCGR AUDITORÍA REGULAR 2016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285679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PMCGR DENUNCIA 2019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586595"/>
                  </a:ext>
                </a:extLst>
              </a:tr>
              <a:tr h="34979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PMCGR AUDITORIA DE CUMPLIMIENTO 2018-2019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674453"/>
                  </a:ext>
                </a:extLst>
              </a:tr>
              <a:tr h="52190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PMCGR AUDITORÍA ESPECIAL DE FISCALIZACIÓN A LA GESTIÓN SOBRE INMUEBLES DEL ICA 2021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341554"/>
                  </a:ext>
                </a:extLst>
              </a:tr>
              <a:tr h="50539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 PMCGR INFORME DE SERVIDOR PÚBLICO RADIC ADO No. 2021-211001-82111-D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466519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9.PMCGR AUDITORÍA FINANCIERA 2022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101599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10.PDMCGR DENUNCIAS 2023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856185"/>
                  </a:ext>
                </a:extLst>
              </a:tr>
              <a:tr h="7557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 PDMCGR Actuación Especial de Fiscalización (AEF) EMERGENCIAS ZOOSANITARIA (STREPTOCOCCUS) Y FITOSANITARIA (FOC R4T), (Vigencias 2022 y 202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814471"/>
                  </a:ext>
                </a:extLst>
              </a:tr>
              <a:tr h="8661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 PDMCGR Auditoría de Cumplimiento al Mantenimiento y Administración de los Inmuebles y Laboratorios propiedad del ICA y Centros de Investigación de AGROSAVIA (Vigencias 2019 – 2022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358823"/>
                  </a:ext>
                </a:extLst>
              </a:tr>
              <a:tr h="25503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5107" marR="5107" marT="510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45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293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</a:t>
            </a:r>
            <a:r>
              <a:rPr lang="es-ES" b="1" dirty="0" smtClean="0"/>
              <a:t>MARZO 2024</a:t>
            </a:r>
            <a:endParaRPr lang="es-ES" b="1" dirty="0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89F5BEF-C9ED-E70E-33DF-B2E0B249BC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9970736"/>
              </p:ext>
            </p:extLst>
          </p:nvPr>
        </p:nvGraphicFramePr>
        <p:xfrm>
          <a:off x="1005840" y="1031966"/>
          <a:ext cx="10180319" cy="513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695541"/>
              </p:ext>
            </p:extLst>
          </p:nvPr>
        </p:nvGraphicFramePr>
        <p:xfrm>
          <a:off x="1881809" y="1031966"/>
          <a:ext cx="8945217" cy="5291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85113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855D2-2EA7-6D60-56D2-444B6C05B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BEFBDC-5928-36A1-9C27-E9F2CA3F9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</a:t>
            </a:r>
            <a:r>
              <a:rPr lang="es-ES" sz="4800" b="1" dirty="0" smtClean="0"/>
              <a:t>MARZO 2024</a:t>
            </a:r>
            <a:r>
              <a:rPr lang="es-ES" sz="4800" b="1" dirty="0"/>
              <a:t/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835275"/>
            <a:ext cx="9888280" cy="42607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846 acciones de </a:t>
            </a:r>
            <a:r>
              <a:rPr lang="es-CO" sz="1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953 </a:t>
            </a: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1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89%, </a:t>
            </a: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el </a:t>
            </a:r>
            <a:r>
              <a:rPr lang="es-CO" sz="1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es-CO" sz="1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%. 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diciembre de 2026; estas acciones corresponden principalmente con los planes de mejoramiento de las auditorías regular 2016 y especial de fiscalización a la gestión sobre inmuebles el ICA 2021</a:t>
            </a:r>
            <a:r>
              <a:rPr lang="es-CO" sz="18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66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</a:t>
            </a:r>
            <a:r>
              <a:rPr lang="es-ES" sz="4800" b="1" dirty="0" smtClean="0"/>
              <a:t>MARZO 2024</a:t>
            </a:r>
            <a:r>
              <a:rPr lang="es-ES" sz="4800" b="1" dirty="0"/>
              <a:t/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12" ma:contentTypeDescription="Crear nuevo documento." ma:contentTypeScope="" ma:versionID="89b85a4753469b044cdf8baab9263b63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a389710935737584a49c43d816f81feb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c13af8aa-4373-474f-ae2e-dcebb9a41e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143d92-257a-49b2-b63e-b277711ed8a0}" ma:internalName="TaxCatchAll" ma:showField="CatchAllData" ma:web="d7f80cf4-2863-421f-9003-5cd9b982ed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8e22fe-4198-4c93-872a-6b6dec0a4266">
      <Terms xmlns="http://schemas.microsoft.com/office/infopath/2007/PartnerControls"/>
    </lcf76f155ced4ddcb4097134ff3c332f>
    <TaxCatchAll xmlns="d7f80cf4-2863-421f-9003-5cd9b982edd2" xsi:nil="true"/>
  </documentManagement>
</p:properties>
</file>

<file path=customXml/itemProps1.xml><?xml version="1.0" encoding="utf-8"?>
<ds:datastoreItem xmlns:ds="http://schemas.openxmlformats.org/officeDocument/2006/customXml" ds:itemID="{CD6D34FC-1396-4FB5-B45E-0066F7341B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85E8DC-30DD-429C-9B9C-33344B1DF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B01516-C4A8-48E6-A85E-2A50CD2F14C2}">
  <ds:schemaRefs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8e8e22fe-4198-4c93-872a-6b6dec0a4266"/>
    <ds:schemaRef ds:uri="http://schemas.openxmlformats.org/package/2006/metadata/core-properties"/>
    <ds:schemaRef ds:uri="http://schemas.microsoft.com/office/infopath/2007/PartnerControls"/>
    <ds:schemaRef ds:uri="d7f80cf4-2863-421f-9003-5cd9b982edd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</TotalTime>
  <Words>527</Words>
  <Application>Microsoft Office PowerPoint</Application>
  <PresentationFormat>Panorámica</PresentationFormat>
  <Paragraphs>117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MARZO 2024 Planes Cumplidos</vt:lpstr>
      <vt:lpstr>ESTADO PDM CGR A MARZO 2024 Planes en Término</vt:lpstr>
      <vt:lpstr>ESTADO PDM CGR A MARZO 2024</vt:lpstr>
      <vt:lpstr>ESTADO PDM CGR A MARZO 2024 ACCIONES EN TÉRMINO</vt:lpstr>
      <vt:lpstr>ESTADO PDM CGR A MARZO 2024 ACCIONES EN TÉRMINO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Adolfo Torres Marin</dc:creator>
  <cp:lastModifiedBy>Martha Rocio Arevalo García</cp:lastModifiedBy>
  <cp:revision>20</cp:revision>
  <dcterms:created xsi:type="dcterms:W3CDTF">2023-05-17T15:02:25Z</dcterms:created>
  <dcterms:modified xsi:type="dcterms:W3CDTF">2024-06-17T14:35:33Z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  <property fmtid="{D5CDD505-2E9C-101B-9397-08002B2CF9AE}" pid="3" name="MediaServiceImageTags">
    <vt:lpwstr/>
  </property>
</Properties>
</file>