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0" r:id="rId5"/>
    <p:sldId id="259" r:id="rId6"/>
    <p:sldId id="268" r:id="rId7"/>
    <p:sldId id="289" r:id="rId8"/>
    <p:sldId id="282" r:id="rId9"/>
    <p:sldId id="290" r:id="rId10"/>
    <p:sldId id="278" r:id="rId11"/>
    <p:sldId id="267" r:id="rId1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0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LANEACION\PDM%20CGR\Seguimiento%20PM%20CGRP%20Auditorias%20-%201%20Apr%202022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LANEACION\PDM%20CGR\Seguimiento%20PM%20CGRP%20Auditorias%20-%201%20Apr%202022%20(2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tha%20Arevalo\Desktop\ANEXO%20ESTADO%20PDMCGR%20DIC%2020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LANEACION\PDM%20CGR\ESTADO%20PDMCGR\2024\ANEXO%20ESTADO%20PDMCGR%20MARZO%202024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2400" dirty="0"/>
              <a:t>ACCIONES</a:t>
            </a:r>
            <a:r>
              <a:rPr lang="es-ES" sz="2400" baseline="0" dirty="0"/>
              <a:t> EN TÉRMINO   100</a:t>
            </a:r>
            <a:endParaRPr lang="es-ES" sz="2400" dirty="0"/>
          </a:p>
        </c:rich>
      </c:tx>
      <c:layout>
        <c:manualLayout>
          <c:xMode val="edge"/>
          <c:yMode val="edge"/>
          <c:x val="0.31979763399140326"/>
          <c:y val="1.39537234467235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2800" dirty="0"/>
              <a:t>Total</a:t>
            </a:r>
            <a:r>
              <a:rPr lang="es-CO" sz="2800" baseline="0" dirty="0"/>
              <a:t> acciones EN TÉRMINO suscritas 594</a:t>
            </a:r>
            <a:endParaRPr lang="es-CO" sz="28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555555555555555E-2"/>
          <c:y val="0.19740207309387078"/>
          <c:w val="0.91666666666666652"/>
          <c:h val="0.75536227748188323"/>
        </c:manualLayout>
      </c:layout>
      <c:pie3D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shade val="7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F5BE-4B1A-A735-28FA837161F1}"/>
              </c:ext>
            </c:extLst>
          </c:dPt>
          <c:dPt>
            <c:idx val="1"/>
            <c:bubble3D val="0"/>
            <c:spPr>
              <a:solidFill>
                <a:schemeClr val="accent6">
                  <a:tint val="77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F5BE-4B1A-A735-28FA837161F1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shade val="76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F5BE-4B1A-A735-28FA837161F1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tint val="77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F5BE-4B1A-A735-28FA837161F1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Hoja1!$C$24:$D$24</c:f>
              <c:strCache>
                <c:ptCount val="2"/>
                <c:pt idx="0">
                  <c:v>Acciones cumplidas 846</c:v>
                </c:pt>
                <c:pt idx="1">
                  <c:v>Acciones en término 107</c:v>
                </c:pt>
              </c:strCache>
            </c:strRef>
          </c:cat>
          <c:val>
            <c:numRef>
              <c:f>Hoja1!$C$25:$D$25</c:f>
              <c:numCache>
                <c:formatCode>General</c:formatCode>
                <c:ptCount val="2"/>
                <c:pt idx="0">
                  <c:v>846</c:v>
                </c:pt>
                <c:pt idx="1">
                  <c:v>107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5BE-4B1A-A735-28FA837161F1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4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00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00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614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17/06/2024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3796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17/06/2024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2919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17/06/2024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318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17/06/2024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1203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17/06/2024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1624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17/06/2024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5967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17/06/2024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0213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17/06/2024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63550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17/06/2024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3988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17/06/2024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7680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17/06/2024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07266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5CA4F-EBCD-4533-B7B2-77011D1E2E2D}" type="datetimeFigureOut">
              <a:rPr lang="es-CO" smtClean="0"/>
              <a:t>17/06/2024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06642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1471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7909" y="729666"/>
            <a:ext cx="11133546" cy="1403934"/>
          </a:xfrm>
        </p:spPr>
        <p:txBody>
          <a:bodyPr/>
          <a:lstStyle/>
          <a:p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Oficina Asesora de Planeación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7909" y="3311232"/>
            <a:ext cx="11133546" cy="1647499"/>
          </a:xfrm>
        </p:spPr>
        <p:txBody>
          <a:bodyPr>
            <a:noAutofit/>
          </a:bodyPr>
          <a:lstStyle/>
          <a:p>
            <a:r>
              <a:rPr lang="es-CO" sz="4000" dirty="0">
                <a:latin typeface="Arial" panose="020B0604020202020204" pitchFamily="34" charset="0"/>
                <a:cs typeface="Arial" panose="020B0604020202020204" pitchFamily="34" charset="0"/>
              </a:rPr>
              <a:t>Estado Plan de Mejoramiento suscrito con la Contraloría General de la República.</a:t>
            </a:r>
          </a:p>
          <a:p>
            <a:endParaRPr lang="es-CO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4000" dirty="0">
                <a:latin typeface="Arial" panose="020B0604020202020204" pitchFamily="34" charset="0"/>
                <a:cs typeface="Arial" panose="020B0604020202020204" pitchFamily="34" charset="0"/>
              </a:rPr>
              <a:t>Con corte al 31 de </a:t>
            </a:r>
            <a:r>
              <a:rPr lang="es-CO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marzo </a:t>
            </a:r>
            <a:r>
              <a:rPr lang="es-CO" sz="40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CO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  <a:endParaRPr lang="es-CO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020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9505" y="118893"/>
            <a:ext cx="12286210" cy="773766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MARZO 2024</a:t>
            </a:r>
            <a:r>
              <a:rPr lang="es-ES" sz="3600" b="1" dirty="0"/>
              <a:t/>
            </a:r>
            <a:br>
              <a:rPr lang="es-ES" sz="3600" b="1" dirty="0"/>
            </a:br>
            <a:r>
              <a:rPr lang="es-ES" sz="2800" b="1" dirty="0"/>
              <a:t>Planes Cumplidos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8B916D2-4677-9EAB-4853-CA6B654A35E4}"/>
              </a:ext>
            </a:extLst>
          </p:cNvPr>
          <p:cNvSpPr txBox="1">
            <a:spLocks/>
          </p:cNvSpPr>
          <p:nvPr/>
        </p:nvSpPr>
        <p:spPr>
          <a:xfrm>
            <a:off x="1008184" y="5796116"/>
            <a:ext cx="10175630" cy="773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22860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+mn-lt"/>
                <a:ea typeface="+mn-ea"/>
                <a:cs typeface="+mn-cs"/>
              </a:rPr>
              <a:t>Al 31 </a:t>
            </a:r>
            <a:r>
              <a:rPr lang="en-US" sz="2000" b="1" dirty="0">
                <a:latin typeface="+mn-lt"/>
                <a:ea typeface="+mn-ea"/>
                <a:cs typeface="+mn-cs"/>
              </a:rPr>
              <a:t>de </a:t>
            </a:r>
            <a:r>
              <a:rPr lang="en-US" sz="2000" b="1" dirty="0" smtClean="0">
                <a:latin typeface="+mn-lt"/>
                <a:ea typeface="+mn-ea"/>
                <a:cs typeface="+mn-cs"/>
              </a:rPr>
              <a:t>marzo </a:t>
            </a:r>
            <a:r>
              <a:rPr lang="en-US" sz="2000" b="1" dirty="0">
                <a:latin typeface="+mn-lt"/>
                <a:ea typeface="+mn-ea"/>
                <a:cs typeface="+mn-cs"/>
              </a:rPr>
              <a:t>de </a:t>
            </a:r>
            <a:r>
              <a:rPr lang="en-US" sz="2000" b="1" dirty="0" smtClean="0">
                <a:latin typeface="+mn-lt"/>
                <a:ea typeface="+mn-ea"/>
                <a:cs typeface="+mn-cs"/>
              </a:rPr>
              <a:t>2024, </a:t>
            </a:r>
            <a:r>
              <a:rPr lang="en-US" sz="2000" b="1" dirty="0">
                <a:latin typeface="+mn-lt"/>
                <a:ea typeface="+mn-ea"/>
                <a:cs typeface="+mn-cs"/>
              </a:rPr>
              <a:t>se presentan 11 planes de mejoramiento cumplidos al 100%, con un total de 321 Acciones.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D91E21F9-3DF7-D64E-E713-043B284100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081685"/>
              </p:ext>
            </p:extLst>
          </p:nvPr>
        </p:nvGraphicFramePr>
        <p:xfrm>
          <a:off x="1075877" y="1061884"/>
          <a:ext cx="10034151" cy="470473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065329">
                  <a:extLst>
                    <a:ext uri="{9D8B030D-6E8A-4147-A177-3AD203B41FA5}">
                      <a16:colId xmlns:a16="http://schemas.microsoft.com/office/drawing/2014/main" val="1411506112"/>
                    </a:ext>
                  </a:extLst>
                </a:gridCol>
                <a:gridCol w="1484411">
                  <a:extLst>
                    <a:ext uri="{9D8B030D-6E8A-4147-A177-3AD203B41FA5}">
                      <a16:colId xmlns:a16="http://schemas.microsoft.com/office/drawing/2014/main" val="1921533702"/>
                    </a:ext>
                  </a:extLst>
                </a:gridCol>
                <a:gridCol w="1484411">
                  <a:extLst>
                    <a:ext uri="{9D8B030D-6E8A-4147-A177-3AD203B41FA5}">
                      <a16:colId xmlns:a16="http://schemas.microsoft.com/office/drawing/2014/main" val="116192014"/>
                    </a:ext>
                  </a:extLst>
                </a:gridCol>
              </a:tblGrid>
              <a:tr h="6379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>
                          <a:effectLst/>
                        </a:rPr>
                        <a:t>Plan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>
                          <a:effectLst/>
                        </a:rPr>
                        <a:t>Acciones suscritas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>
                          <a:effectLst/>
                        </a:rPr>
                        <a:t>Acciones Cumplidas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2570572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1. PMCGR AUDITORÍA REGULAR 2017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101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101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07197052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 dirty="0">
                          <a:effectLst/>
                        </a:rPr>
                        <a:t>2. PMCGR AUDITORÍA FINANCIERA 2018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69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69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15823175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3. PMCGR AUDITORÍA FINANCIERA 2019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10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10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13852622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effectLst/>
                        </a:rPr>
                        <a:t>4. PMCGR AUDITORIA 2019 (LAGUNA DE TOTA)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4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4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98599315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 dirty="0">
                          <a:effectLst/>
                        </a:rPr>
                        <a:t>5. PMCGR AUDITORIA 2019 HLB EN CITRICOS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17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17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28032843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6. PMCGR AUDITORIA ACTUACION ESPECIAL 2019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23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23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5369905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effectLst/>
                        </a:rPr>
                        <a:t>7. PMCGR AUDITORÍA REFORMA RURAL INTEGRAL 2019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9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9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6811923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 dirty="0">
                          <a:effectLst/>
                        </a:rPr>
                        <a:t>8. PMCGR DENUNCIA CONTRATO ARRENDAMIENTO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5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5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8148576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 dirty="0">
                          <a:effectLst/>
                        </a:rPr>
                        <a:t>9. PMCGR DENUNCIA CONTRATO PENSEMOS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4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4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54596941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effectLst/>
                        </a:rPr>
                        <a:t>10. PMCGR AUDITORIA FINANCIERA 2020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56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56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87749714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effectLst/>
                        </a:rPr>
                        <a:t>11. PMCGR AUDITORIA FINANCIERA 2021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23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23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58544023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>
                          <a:effectLst/>
                        </a:rPr>
                        <a:t>TOTALES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>
                          <a:effectLst/>
                        </a:rPr>
                        <a:t>321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 dirty="0">
                          <a:effectLst/>
                        </a:rPr>
                        <a:t>321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8528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5671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EC853052-5FAC-E0C3-3541-44D0E13EB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125CB-F2C9-3EF6-7D23-00E50881A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9505" y="118893"/>
            <a:ext cx="12286210" cy="773766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MARZO 2024</a:t>
            </a:r>
            <a:r>
              <a:rPr lang="es-ES" sz="3600" b="1" dirty="0"/>
              <a:t/>
            </a:r>
            <a:br>
              <a:rPr lang="es-ES" sz="3600" b="1" dirty="0"/>
            </a:br>
            <a:r>
              <a:rPr lang="es-ES" sz="2800" b="1" dirty="0"/>
              <a:t>Planes en Término</a:t>
            </a: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451607"/>
              </p:ext>
            </p:extLst>
          </p:nvPr>
        </p:nvGraphicFramePr>
        <p:xfrm>
          <a:off x="609599" y="892654"/>
          <a:ext cx="11277602" cy="5561159"/>
        </p:xfrm>
        <a:graphic>
          <a:graphicData uri="http://schemas.openxmlformats.org/drawingml/2006/table">
            <a:tbl>
              <a:tblPr firstRow="1" firstCol="1" bandRow="1"/>
              <a:tblGrid>
                <a:gridCol w="6853841">
                  <a:extLst>
                    <a:ext uri="{9D8B030D-6E8A-4147-A177-3AD203B41FA5}">
                      <a16:colId xmlns:a16="http://schemas.microsoft.com/office/drawing/2014/main" val="1372419867"/>
                    </a:ext>
                  </a:extLst>
                </a:gridCol>
                <a:gridCol w="1474587">
                  <a:extLst>
                    <a:ext uri="{9D8B030D-6E8A-4147-A177-3AD203B41FA5}">
                      <a16:colId xmlns:a16="http://schemas.microsoft.com/office/drawing/2014/main" val="3486860793"/>
                    </a:ext>
                  </a:extLst>
                </a:gridCol>
                <a:gridCol w="1474587">
                  <a:extLst>
                    <a:ext uri="{9D8B030D-6E8A-4147-A177-3AD203B41FA5}">
                      <a16:colId xmlns:a16="http://schemas.microsoft.com/office/drawing/2014/main" val="217232574"/>
                    </a:ext>
                  </a:extLst>
                </a:gridCol>
                <a:gridCol w="1474587">
                  <a:extLst>
                    <a:ext uri="{9D8B030D-6E8A-4147-A177-3AD203B41FA5}">
                      <a16:colId xmlns:a16="http://schemas.microsoft.com/office/drawing/2014/main" val="2182524745"/>
                    </a:ext>
                  </a:extLst>
                </a:gridCol>
              </a:tblGrid>
              <a:tr h="52190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Acciones suscritas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Acciones Cumplidas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Acciones en Término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182364"/>
                  </a:ext>
                </a:extLst>
              </a:tr>
              <a:tr h="25503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PMCGR AUDITORÍA REGULAR 2014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0031631"/>
                  </a:ext>
                </a:extLst>
              </a:tr>
              <a:tr h="25503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PMCGR AUDITORÍA ESPECIAL 2015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219363"/>
                  </a:ext>
                </a:extLst>
              </a:tr>
              <a:tr h="25503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 PMCGR AUDITORÍA REGULAR 2015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9010414"/>
                  </a:ext>
                </a:extLst>
              </a:tr>
              <a:tr h="25503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 PMCGR AUDITORÍA REGULAR 2016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9285679"/>
                  </a:ext>
                </a:extLst>
              </a:tr>
              <a:tr h="25503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 PMCGR DENUNCIA 2019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2586595"/>
                  </a:ext>
                </a:extLst>
              </a:tr>
              <a:tr h="349791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 PMCGR AUDITORIA DE CUMPLIMIENTO 2018-2019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674453"/>
                  </a:ext>
                </a:extLst>
              </a:tr>
              <a:tr h="521909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 PMCGR AUDITORÍA ESPECIAL DE FISCALIZACIÓN A LA GESTIÓN SOBRE INMUEBLES DEL ICA 2021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7341554"/>
                  </a:ext>
                </a:extLst>
              </a:tr>
              <a:tr h="50539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 PMCGR INFORME DE SERVIDOR PÚBLICO RADIC ADO No. 2021-211001-82111-D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466519"/>
                  </a:ext>
                </a:extLst>
              </a:tr>
              <a:tr h="25503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9.PMCGR AUDITORÍA FINANCIERA 2022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3101599"/>
                  </a:ext>
                </a:extLst>
              </a:tr>
              <a:tr h="25503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10.PDMCGR DENUNCIAS 2023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8856185"/>
                  </a:ext>
                </a:extLst>
              </a:tr>
              <a:tr h="755765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 PDMCGR Actuación Especial de Fiscalización (AEF) EMERGENCIAS ZOOSANITARIA (STREPTOCOCCUS) Y FITOSANITARIA (FOC R4T), (Vigencias 2022 y 202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4814471"/>
                  </a:ext>
                </a:extLst>
              </a:tr>
              <a:tr h="866148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 PDMCGR Auditoría de Cumplimiento al Mantenimiento y Administración de los Inmuebles y Laboratorios propiedad del ICA y Centros de Investigación de AGROSAVIA (Vigencias 2019 – 2022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358823"/>
                  </a:ext>
                </a:extLst>
              </a:tr>
              <a:tr h="25503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632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525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5107" marR="5107" marT="51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545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02935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684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</a:t>
            </a:r>
            <a:r>
              <a:rPr lang="es-ES" b="1" dirty="0" smtClean="0"/>
              <a:t>MARZO 2024</a:t>
            </a:r>
            <a:endParaRPr lang="es-ES" b="1" dirty="0"/>
          </a:p>
        </p:txBody>
      </p:sp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92168337-A190-44F0-9C5D-97FC5D08434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031966"/>
          <a:ext cx="10515600" cy="5460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1005840" y="1188720"/>
          <a:ext cx="9509760" cy="4821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B89F5BEF-C9ED-E70E-33DF-B2E0B249BC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9970736"/>
              </p:ext>
            </p:extLst>
          </p:nvPr>
        </p:nvGraphicFramePr>
        <p:xfrm>
          <a:off x="1005840" y="1031966"/>
          <a:ext cx="10180319" cy="5134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0695541"/>
              </p:ext>
            </p:extLst>
          </p:nvPr>
        </p:nvGraphicFramePr>
        <p:xfrm>
          <a:off x="1881809" y="1031966"/>
          <a:ext cx="8945217" cy="5291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85113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855D2-2EA7-6D60-56D2-444B6C05B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BEFBDC-5928-36A1-9C27-E9F2CA3F9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5841"/>
          </a:xfrm>
        </p:spPr>
        <p:txBody>
          <a:bodyPr>
            <a:noAutofit/>
          </a:bodyPr>
          <a:lstStyle/>
          <a:p>
            <a:pPr algn="ctr"/>
            <a:r>
              <a:rPr lang="es-ES" sz="4800" b="1" dirty="0"/>
              <a:t>ESTADO PDM CGR A </a:t>
            </a:r>
            <a:r>
              <a:rPr lang="es-ES" sz="4800" b="1" dirty="0" smtClean="0"/>
              <a:t>MARZO 2024</a:t>
            </a:r>
            <a:r>
              <a:rPr lang="es-ES" sz="4800" b="1" dirty="0"/>
              <a:t/>
            </a:r>
            <a:br>
              <a:rPr lang="es-ES" sz="4800" b="1" dirty="0"/>
            </a:br>
            <a:r>
              <a:rPr lang="es-ES" sz="4800" b="1" dirty="0"/>
              <a:t>ACCIONES EN TÉRMINO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ED7B340-540D-44CA-651B-3FA855D5B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6" y="1835275"/>
            <a:ext cx="9888280" cy="42607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s-ES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acuerdo con lo anterior, el instituto presenta un cumplimiento de 846 acciones de </a:t>
            </a:r>
            <a:r>
              <a:rPr lang="es-CO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953 </a:t>
            </a:r>
            <a:r>
              <a:rPr lang="es-C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suscritas, lo que equivale al </a:t>
            </a:r>
            <a:r>
              <a:rPr lang="es-CO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89%, </a:t>
            </a:r>
            <a:r>
              <a:rPr lang="es-C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ejecución el </a:t>
            </a:r>
            <a:r>
              <a:rPr lang="es-CO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</a:t>
            </a:r>
            <a:r>
              <a:rPr lang="es-CO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%. 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lo referente a las acciones que presentamos en término corresponde en su gran mayoría a las actividades que se están realizando para el saneamiento y legalización de los inmuebles a nivel nacional y que tienen relación con otras entidades, para las cuales se estima culminar en diciembre de 2026; estas acciones corresponden principalmente con los planes de mejoramiento de las auditorías regular 2016 y especial de fiscalización a la gestión sobre inmuebles el ICA 2021</a:t>
            </a:r>
            <a:r>
              <a:rPr lang="es-CO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663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5841"/>
          </a:xfrm>
        </p:spPr>
        <p:txBody>
          <a:bodyPr>
            <a:noAutofit/>
          </a:bodyPr>
          <a:lstStyle/>
          <a:p>
            <a:pPr algn="ctr"/>
            <a:r>
              <a:rPr lang="es-ES" sz="4800" b="1" dirty="0"/>
              <a:t>ESTADO PDM CGR A </a:t>
            </a:r>
            <a:r>
              <a:rPr lang="es-ES" sz="4800" b="1" dirty="0" smtClean="0"/>
              <a:t>MARZO 2024</a:t>
            </a:r>
            <a:r>
              <a:rPr lang="es-ES" sz="4800" b="1" dirty="0"/>
              <a:t/>
            </a:r>
            <a:br>
              <a:rPr lang="es-ES" sz="4800" b="1" dirty="0"/>
            </a:br>
            <a:r>
              <a:rPr lang="es-ES" sz="4800" b="1" dirty="0"/>
              <a:t>ACCIONES EN TÉRMINO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A2870-7EED-4386-9B09-BB4B15011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6" y="1689503"/>
            <a:ext cx="9888280" cy="40047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s-ES" dirty="0"/>
          </a:p>
          <a:p>
            <a:pPr algn="just"/>
            <a:r>
              <a:rPr lang="es-ES" dirty="0"/>
              <a:t>Se recomienda, continuar con el monitoreo permanente por parte de las áreas responsables del cumplimiento de estas acciones.</a:t>
            </a:r>
          </a:p>
          <a:p>
            <a:pPr algn="just"/>
            <a:r>
              <a:rPr lang="es-ES" dirty="0"/>
              <a:t>Igualmente, se recomienda verificar las fechas establecidas para el cumplimiento de las acciones, por cuanto de requerirse modificaciones, debemos dar cumplimiento al procedimiento DIR-OAP-P-010. </a:t>
            </a:r>
          </a:p>
        </p:txBody>
      </p:sp>
    </p:spTree>
    <p:extLst>
      <p:ext uri="{BB962C8B-B14F-4D97-AF65-F5344CB8AC3E}">
        <p14:creationId xmlns:p14="http://schemas.microsoft.com/office/powerpoint/2010/main" val="3023987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92B7FF-C6AB-487F-9AAA-C1EA37B7CB48}"/>
              </a:ext>
            </a:extLst>
          </p:cNvPr>
          <p:cNvSpPr>
            <a:spLocks noGrp="1"/>
          </p:cNvSpPr>
          <p:nvPr>
            <p:ph idx="1"/>
          </p:nvPr>
        </p:nvSpPr>
        <p:spPr>
          <a:scene3d>
            <a:camera prst="perspectiveContrastingRightFacing"/>
            <a:lightRig rig="threePt" dir="t"/>
          </a:scene3d>
        </p:spPr>
        <p:txBody>
          <a:bodyPr/>
          <a:lstStyle/>
          <a:p>
            <a:pPr marL="0" indent="0" algn="ctr">
              <a:buNone/>
            </a:pPr>
            <a:r>
              <a:rPr lang="es-ES" sz="9600" i="1" dirty="0">
                <a:latin typeface="Algerian" panose="04020705040A02060702" pitchFamily="82" charset="0"/>
                <a:cs typeface="Arial" panose="020B0604020202020204" pitchFamily="34" charset="0"/>
              </a:rPr>
              <a:t>Gracias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41472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EDA3CB8E94804F806D323B6854C007" ma:contentTypeVersion="12" ma:contentTypeDescription="Crear nuevo documento." ma:contentTypeScope="" ma:versionID="89b85a4753469b044cdf8baab9263b63">
  <xsd:schema xmlns:xsd="http://www.w3.org/2001/XMLSchema" xmlns:xs="http://www.w3.org/2001/XMLSchema" xmlns:p="http://schemas.microsoft.com/office/2006/metadata/properties" xmlns:ns2="8e8e22fe-4198-4c93-872a-6b6dec0a4266" xmlns:ns3="d7f80cf4-2863-421f-9003-5cd9b982edd2" targetNamespace="http://schemas.microsoft.com/office/2006/metadata/properties" ma:root="true" ma:fieldsID="a389710935737584a49c43d816f81feb" ns2:_="" ns3:_="">
    <xsd:import namespace="8e8e22fe-4198-4c93-872a-6b6dec0a4266"/>
    <xsd:import namespace="d7f80cf4-2863-421f-9003-5cd9b982ed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8e22fe-4198-4c93-872a-6b6dec0a42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c13af8aa-4373-474f-ae2e-dcebb9a41e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f80cf4-2863-421f-9003-5cd9b982edd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63143d92-257a-49b2-b63e-b277711ed8a0}" ma:internalName="TaxCatchAll" ma:showField="CatchAllData" ma:web="d7f80cf4-2863-421f-9003-5cd9b982ed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e8e22fe-4198-4c93-872a-6b6dec0a4266">
      <Terms xmlns="http://schemas.microsoft.com/office/infopath/2007/PartnerControls"/>
    </lcf76f155ced4ddcb4097134ff3c332f>
    <TaxCatchAll xmlns="d7f80cf4-2863-421f-9003-5cd9b982edd2" xsi:nil="true"/>
  </documentManagement>
</p:properties>
</file>

<file path=customXml/itemProps1.xml><?xml version="1.0" encoding="utf-8"?>
<ds:datastoreItem xmlns:ds="http://schemas.openxmlformats.org/officeDocument/2006/customXml" ds:itemID="{CD6D34FC-1396-4FB5-B45E-0066F7341B9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85E8DC-30DD-429C-9B9C-33344B1DFF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8e22fe-4198-4c93-872a-6b6dec0a4266"/>
    <ds:schemaRef ds:uri="d7f80cf4-2863-421f-9003-5cd9b982ed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BB01516-C4A8-48E6-A85E-2A50CD2F14C2}">
  <ds:schemaRefs>
    <ds:schemaRef ds:uri="http://purl.org/dc/elements/1.1/"/>
    <ds:schemaRef ds:uri="http://schemas.microsoft.com/office/2006/documentManagement/types"/>
    <ds:schemaRef ds:uri="http://purl.org/dc/dcmitype/"/>
    <ds:schemaRef ds:uri="http://www.w3.org/XML/1998/namespace"/>
    <ds:schemaRef ds:uri="http://purl.org/dc/terms/"/>
    <ds:schemaRef ds:uri="8e8e22fe-4198-4c93-872a-6b6dec0a4266"/>
    <ds:schemaRef ds:uri="http://schemas.openxmlformats.org/package/2006/metadata/core-properties"/>
    <ds:schemaRef ds:uri="http://schemas.microsoft.com/office/infopath/2007/PartnerControls"/>
    <ds:schemaRef ds:uri="d7f80cf4-2863-421f-9003-5cd9b982edd2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560</TotalTime>
  <Words>527</Words>
  <Application>Microsoft Office PowerPoint</Application>
  <PresentationFormat>Panorámica</PresentationFormat>
  <Paragraphs>117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Algerian</vt:lpstr>
      <vt:lpstr>Arial</vt:lpstr>
      <vt:lpstr>Calibri</vt:lpstr>
      <vt:lpstr>Calibri Light</vt:lpstr>
      <vt:lpstr>Times New Roman</vt:lpstr>
      <vt:lpstr>Tema de Office</vt:lpstr>
      <vt:lpstr>Presentación de PowerPoint</vt:lpstr>
      <vt:lpstr>Oficina Asesora de Planeación</vt:lpstr>
      <vt:lpstr>ESTADO PDM CGR A MARZO 2024 Planes Cumplidos</vt:lpstr>
      <vt:lpstr>ESTADO PDM CGR A MARZO 2024 Planes en Término</vt:lpstr>
      <vt:lpstr>ESTADO PDM CGR A MARZO 2024</vt:lpstr>
      <vt:lpstr>ESTADO PDM CGR A MARZO 2024 ACCIONES EN TÉRMINO</vt:lpstr>
      <vt:lpstr>ESTADO PDM CGR A MARZO 2024 ACCIONES EN TÉRMINO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Gustavo Adolfo Torres Marin</dc:creator>
  <cp:lastModifiedBy>Martha Rocio Arevalo García</cp:lastModifiedBy>
  <cp:revision>20</cp:revision>
  <dcterms:created xsi:type="dcterms:W3CDTF">2023-05-17T15:02:25Z</dcterms:created>
  <dcterms:modified xsi:type="dcterms:W3CDTF">2024-06-17T14:35:33Z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0x0101006FEDA3CB8E94804F806D323B6854C007</vt:lpwstr>
  </property>
  <property fmtid="{D5CDD505-2E9C-101B-9397-08002B2CF9AE}" pid="3" name="MediaServiceImageTags">
    <vt:lpwstr/>
  </property>
</Properties>
</file>