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PDM%20CGR\ESTADO%20PDMCGR\2024\ANEXO%20ESTADO%20PDMCGR%20junio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BDC-477E-AC78-2C0770C53C1A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BDC-477E-AC78-2C0770C53C1A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Hoja2!$G$3:$H$3</c:f>
              <c:strCache>
                <c:ptCount val="2"/>
                <c:pt idx="0">
                  <c:v>Acciones Cumplidas 871</c:v>
                </c:pt>
                <c:pt idx="1">
                  <c:v>Acciones en Término 91</c:v>
                </c:pt>
              </c:strCache>
            </c:strRef>
          </c:cat>
          <c:val>
            <c:numRef>
              <c:f>Hoja2!$G$4:$H$4</c:f>
              <c:numCache>
                <c:formatCode>General</c:formatCode>
                <c:ptCount val="2"/>
                <c:pt idx="0">
                  <c:v>871</c:v>
                </c:pt>
                <c:pt idx="1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DC-477E-AC78-2C0770C53C1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19/07/2024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30 de junio de 2024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319943"/>
              </p:ext>
            </p:extLst>
          </p:nvPr>
        </p:nvGraphicFramePr>
        <p:xfrm>
          <a:off x="1075877" y="1061884"/>
          <a:ext cx="10034151" cy="4704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Plan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Acciones suscritas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Acciones Cumplidas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1. PMCGR AUDITORÍA REGULAR 2017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2. PMCGR AUDITORÍA FINANCIERA 2018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69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69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>
                          <a:effectLst/>
                        </a:rPr>
                        <a:t>3. PMCGR AUDITORÍA FINANCIERA 2019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4. PMCGR AUDITORIA 2019 (LAGUNA DE TOTA)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5. PMCGR AUDITORIA 2019 HLB EN CITRICOS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>
                          <a:effectLst/>
                        </a:rPr>
                        <a:t>6. PMCGR AUDITORIA ACTUACION ESPECIAL 2019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7. PMCGR AUDITORÍA REFORMA RURAL INTEGRAL 2019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8. PMCGR DENUNCIA CONTRATO ARRENDAMIENTO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9. PMCGR DENUNCIA CONTRATO PENSEMOS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10. PMCGR AUDITORIA FINANCIERA 2020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11. PMCGR AUDITORIA FINANCIERA 2021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TOTALES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321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321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8B916D2-4677-9EAB-4853-CA6B654A35E4}"/>
              </a:ext>
            </a:extLst>
          </p:cNvPr>
          <p:cNvSpPr txBox="1">
            <a:spLocks/>
          </p:cNvSpPr>
          <p:nvPr/>
        </p:nvSpPr>
        <p:spPr>
          <a:xfrm>
            <a:off x="1008184" y="5796116"/>
            <a:ext cx="10175630" cy="77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+mn-lt"/>
                <a:ea typeface="+mn-ea"/>
                <a:cs typeface="+mn-cs"/>
              </a:rPr>
              <a:t>Al 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30 </a:t>
            </a:r>
            <a:r>
              <a:rPr lang="en-US" sz="2000" b="1" dirty="0">
                <a:latin typeface="+mn-lt"/>
                <a:ea typeface="+mn-ea"/>
                <a:cs typeface="+mn-cs"/>
              </a:rPr>
              <a:t>de </a:t>
            </a:r>
            <a:r>
              <a:rPr lang="en-US" sz="2000" b="1" dirty="0" err="1" smtClean="0">
                <a:latin typeface="+mn-lt"/>
                <a:ea typeface="+mn-ea"/>
                <a:cs typeface="+mn-cs"/>
              </a:rPr>
              <a:t>junio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 </a:t>
            </a:r>
            <a:r>
              <a:rPr lang="en-US" sz="2000" b="1" dirty="0">
                <a:latin typeface="+mn-lt"/>
                <a:ea typeface="+mn-ea"/>
                <a:cs typeface="+mn-cs"/>
              </a:rPr>
              <a:t>de 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2024, </a:t>
            </a:r>
            <a:r>
              <a:rPr lang="en-US" sz="2000" b="1" dirty="0">
                <a:latin typeface="+mn-lt"/>
                <a:ea typeface="+mn-ea"/>
                <a:cs typeface="+mn-cs"/>
              </a:rPr>
              <a:t>se presentan 11 planes de mejoramiento cumplidos al 100%, con un total de 321 Acciones.</a:t>
            </a:r>
          </a:p>
        </p:txBody>
      </p:sp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453775"/>
              </p:ext>
            </p:extLst>
          </p:nvPr>
        </p:nvGraphicFramePr>
        <p:xfrm>
          <a:off x="530087" y="1086678"/>
          <a:ext cx="11184835" cy="55566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82817">
                  <a:extLst>
                    <a:ext uri="{9D8B030D-6E8A-4147-A177-3AD203B41FA5}">
                      <a16:colId xmlns:a16="http://schemas.microsoft.com/office/drawing/2014/main" val="4149113208"/>
                    </a:ext>
                  </a:extLst>
                </a:gridCol>
                <a:gridCol w="1312646">
                  <a:extLst>
                    <a:ext uri="{9D8B030D-6E8A-4147-A177-3AD203B41FA5}">
                      <a16:colId xmlns:a16="http://schemas.microsoft.com/office/drawing/2014/main" val="3353972893"/>
                    </a:ext>
                  </a:extLst>
                </a:gridCol>
                <a:gridCol w="1394685">
                  <a:extLst>
                    <a:ext uri="{9D8B030D-6E8A-4147-A177-3AD203B41FA5}">
                      <a16:colId xmlns:a16="http://schemas.microsoft.com/office/drawing/2014/main" val="966445747"/>
                    </a:ext>
                  </a:extLst>
                </a:gridCol>
                <a:gridCol w="1394687">
                  <a:extLst>
                    <a:ext uri="{9D8B030D-6E8A-4147-A177-3AD203B41FA5}">
                      <a16:colId xmlns:a16="http://schemas.microsoft.com/office/drawing/2014/main" val="830446510"/>
                    </a:ext>
                  </a:extLst>
                </a:gridCol>
              </a:tblGrid>
              <a:tr h="5033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suscritas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Cumplidas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en Término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668863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>
                          <a:effectLst/>
                        </a:rPr>
                        <a:t>1. PMCGR AUDITORÍA REGULAR 2014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17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640611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>
                          <a:effectLst/>
                        </a:rPr>
                        <a:t>2. PMCGR AUDITORÍA ESPECIAL 2015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49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48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5251321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>
                          <a:effectLst/>
                        </a:rPr>
                        <a:t>3. PMCGR AUDITORÍA REGULAR 2015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118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115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7715955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>
                          <a:effectLst/>
                        </a:rPr>
                        <a:t>4. PMCGR AUDITORÍA REGULAR 2016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151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127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24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2620061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>
                          <a:effectLst/>
                        </a:rPr>
                        <a:t>5. PMCGR DENUNCIA 2019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2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020824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>
                          <a:effectLst/>
                        </a:rPr>
                        <a:t>6. PMCGR AUDITORIA DE CUMPLIMIENTO 2018-2019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146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144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2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553662"/>
                  </a:ext>
                </a:extLst>
              </a:tr>
              <a:tr h="503313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 dirty="0">
                          <a:effectLst/>
                        </a:rPr>
                        <a:t>7. PMCGR AUDITORÍA ESPECIAL DE FISCALIZACIÓN A LA GESTIÓN SOBRE INMUEBLES DEL ICA 2021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62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52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5760857"/>
                  </a:ext>
                </a:extLst>
              </a:tr>
              <a:tr h="344557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 dirty="0">
                          <a:effectLst/>
                        </a:rPr>
                        <a:t>8. PMCGR INFORME </a:t>
                      </a:r>
                      <a:r>
                        <a:rPr lang="es-CO" sz="1800" u="none" strike="noStrike" dirty="0" smtClean="0">
                          <a:effectLst/>
                        </a:rPr>
                        <a:t>SERVIDOR </a:t>
                      </a:r>
                      <a:r>
                        <a:rPr lang="es-CO" sz="1800" u="none" strike="noStrike" dirty="0">
                          <a:effectLst/>
                        </a:rPr>
                        <a:t>PÚBLICO </a:t>
                      </a:r>
                      <a:r>
                        <a:rPr lang="es-CO" sz="1800" u="none" strike="noStrike" dirty="0" smtClean="0">
                          <a:effectLst/>
                        </a:rPr>
                        <a:t>RADIC No</a:t>
                      </a:r>
                      <a:r>
                        <a:rPr lang="es-CO" sz="1800" u="none" strike="noStrike" dirty="0">
                          <a:effectLst/>
                        </a:rPr>
                        <a:t>. 2021-211001-82111-D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2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794298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>
                          <a:effectLst/>
                        </a:rPr>
                        <a:t>9.PMCGR AUDITORÍA FINANCIERA 2022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27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18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1886153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>
                          <a:effectLst/>
                        </a:rPr>
                        <a:t>10.PMCGR DENUNCIAS 2023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0587512"/>
                  </a:ext>
                </a:extLst>
              </a:tr>
              <a:tr h="47177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 dirty="0">
                          <a:effectLst/>
                        </a:rPr>
                        <a:t>11. PMCGR Actuación Especial de Fiscalización (AEF) EMERGENCIAS ZOOSANITARIA (STREPTOCOCCUS) Y FITOSANITARIA (FOC R4T), (</a:t>
                      </a:r>
                      <a:r>
                        <a:rPr lang="es-MX" sz="1800" u="none" strike="noStrike" dirty="0" err="1" smtClean="0">
                          <a:effectLst/>
                        </a:rPr>
                        <a:t>Vig</a:t>
                      </a:r>
                      <a:r>
                        <a:rPr lang="es-MX" sz="1800" u="none" strike="noStrike" dirty="0" smtClean="0">
                          <a:effectLst/>
                        </a:rPr>
                        <a:t> 2022)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 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6558191"/>
                  </a:ext>
                </a:extLst>
              </a:tr>
              <a:tr h="764924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>
                          <a:effectLst/>
                        </a:rPr>
                        <a:t>12. PMCGR Auditoría de Cumplimiento al Mantenimiento y Administración de los Inmuebles y Laboratorios propiedad del ICA y Centros de Investigación de AGROSAVIA (Vigencias 2019 – 2022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31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19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12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240660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u="none" strike="noStrike">
                          <a:effectLst/>
                        </a:rPr>
                        <a:t>13. PMCGR Auditoría Financiera 2023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5410194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1" u="none" strike="noStrike" dirty="0">
                          <a:effectLst/>
                        </a:rPr>
                        <a:t>TOTAL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641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550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91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600163"/>
                  </a:ext>
                </a:extLst>
              </a:tr>
            </a:tbl>
          </a:graphicData>
        </a:graphic>
      </p:graphicFrame>
      <p:pic>
        <p:nvPicPr>
          <p:cNvPr id="13" name="Imagen 12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3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n 14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5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n 16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n 17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n 18" descr="https://diamante.ica.gov.co:8085/images/rpt_dd_menu_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315555"/>
              </p:ext>
            </p:extLst>
          </p:nvPr>
        </p:nvGraphicFramePr>
        <p:xfrm>
          <a:off x="1351723" y="1205948"/>
          <a:ext cx="9700590" cy="4770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871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953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el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9%.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diciembre 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3200" dirty="0"/>
          </a:p>
          <a:p>
            <a:pPr algn="just"/>
            <a:r>
              <a:rPr lang="es-ES" sz="3200" dirty="0"/>
              <a:t>Se recomienda, continuar con el monitoreo permanente por parte de las áreas responsables del cumplimiento de estas acciones</a:t>
            </a:r>
            <a:r>
              <a:rPr lang="es-ES" sz="3200" dirty="0" smtClean="0"/>
              <a:t>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2166"/>
          </a:xfrm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519</Words>
  <Application>Microsoft Office PowerPoint</Application>
  <PresentationFormat>Panorámica</PresentationFormat>
  <Paragraphs>116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JUNIO 2024 Planes Cumplidos</vt:lpstr>
      <vt:lpstr>ESTADO PDM CGR A JUNIO 2024 Planes en Término</vt:lpstr>
      <vt:lpstr>ESTADO PDM CGR A JUNIO 2024</vt:lpstr>
      <vt:lpstr>ESTADO PDM CGR A JUNIO 2024</vt:lpstr>
      <vt:lpstr>ESTADO PDM CGR A JUNIO 2024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Martha Rocio Arevalo García</cp:lastModifiedBy>
  <cp:revision>9</cp:revision>
  <dcterms:created xsi:type="dcterms:W3CDTF">2024-07-03T14:20:31Z</dcterms:created>
  <dcterms:modified xsi:type="dcterms:W3CDTF">2024-07-19T23:01:21Z</dcterms:modified>
</cp:coreProperties>
</file>