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78" r:id="rId5"/>
    <p:sldId id="260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LANEACION\PDM%20CGR\ESTADO%20PDMCGR\2024\ANEXO%20ESTADO%20PDMCGR%20junio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shade val="76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BDC-477E-AC78-2C0770C53C1A}"/>
              </c:ext>
            </c:extLst>
          </c:dPt>
          <c:dPt>
            <c:idx val="1"/>
            <c:bubble3D val="0"/>
            <c:spPr>
              <a:solidFill>
                <a:schemeClr val="accent6">
                  <a:tint val="77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BDC-477E-AC78-2C0770C53C1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Hoja2!$G$3:$H$3</c:f>
              <c:strCache>
                <c:ptCount val="2"/>
                <c:pt idx="0">
                  <c:v>Acciones Cumplidas 871</c:v>
                </c:pt>
                <c:pt idx="1">
                  <c:v>Acciones en Término 91</c:v>
                </c:pt>
              </c:strCache>
            </c:strRef>
          </c:cat>
          <c:val>
            <c:numRef>
              <c:f>Hoja2!$G$4:$H$4</c:f>
              <c:numCache>
                <c:formatCode>General</c:formatCode>
                <c:ptCount val="2"/>
                <c:pt idx="0">
                  <c:v>871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DC-477E-AC78-2C0770C53C1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631" y="2001086"/>
            <a:ext cx="3638737" cy="24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9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5396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6545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764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8588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" y="-79441"/>
            <a:ext cx="981513" cy="66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9265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70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2472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2582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248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5A62DA-1E78-4B5A-95A2-1FA7EA45B118}" type="datetimeFigureOut">
              <a:rPr lang="es-CO" smtClean="0"/>
              <a:t>19/07/2024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AE8B04-953A-4A2D-9069-E8F2659E36D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929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9566"/>
            <a:ext cx="12192000" cy="136525"/>
          </a:xfrm>
          <a:prstGeom prst="rect">
            <a:avLst/>
          </a:prstGeom>
          <a:solidFill>
            <a:srgbClr val="C39D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www.ica.gov.co</a:t>
            </a:r>
            <a:endParaRPr lang="es-CO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91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953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417" y="1122363"/>
            <a:ext cx="9647583" cy="2387600"/>
          </a:xfrm>
        </p:spPr>
        <p:txBody>
          <a:bodyPr/>
          <a:lstStyle/>
          <a:p>
            <a:r>
              <a:rPr lang="es-CO" dirty="0" smtClean="0"/>
              <a:t>Oficina Asesora de Planeación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dirty="0">
                <a:latin typeface="Arial" panose="020B0604020202020204" pitchFamily="34" charset="0"/>
                <a:cs typeface="Arial" panose="020B0604020202020204" pitchFamily="34" charset="0"/>
              </a:rPr>
              <a:t>Estado Plan de Mejoramiento suscrito con la Contraloría General de la República</a:t>
            </a:r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s-CO" dirty="0" smtClean="0">
                <a:latin typeface="Arial" panose="020B0604020202020204" pitchFamily="34" charset="0"/>
                <a:cs typeface="Arial" panose="020B0604020202020204" pitchFamily="34" charset="0"/>
              </a:rPr>
              <a:t>Con corte al 30 de junio de 2024</a:t>
            </a:r>
            <a:endParaRPr lang="es-C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035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D91E21F9-3DF7-D64E-E713-043B28410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319943"/>
              </p:ext>
            </p:extLst>
          </p:nvPr>
        </p:nvGraphicFramePr>
        <p:xfrm>
          <a:off x="1075877" y="1061884"/>
          <a:ext cx="10034151" cy="470473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7065329">
                  <a:extLst>
                    <a:ext uri="{9D8B030D-6E8A-4147-A177-3AD203B41FA5}">
                      <a16:colId xmlns:a16="http://schemas.microsoft.com/office/drawing/2014/main" val="141150611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921533702"/>
                    </a:ext>
                  </a:extLst>
                </a:gridCol>
                <a:gridCol w="1484411">
                  <a:extLst>
                    <a:ext uri="{9D8B030D-6E8A-4147-A177-3AD203B41FA5}">
                      <a16:colId xmlns:a16="http://schemas.microsoft.com/office/drawing/2014/main" val="116192014"/>
                    </a:ext>
                  </a:extLst>
                </a:gridCol>
              </a:tblGrid>
              <a:tr h="63793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Plan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Acciones suscritas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Acciones Cumplidas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257057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1. PMCGR AUDITORÍA REGULAR 2017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719705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2. PMCGR AUDITORÍA FINANCIERA 2018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69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69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582317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3. PMCGR AUDITORÍA FINANCIERA 2019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3852622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4. PMCGR AUDITORIA 2019 (LAGUNA DE TOTA)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9859931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 dirty="0">
                          <a:effectLst/>
                        </a:rPr>
                        <a:t>5. PMCGR AUDITORIA 2019 HLB EN CITRICOS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17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803284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800" u="none" strike="noStrike">
                          <a:effectLst/>
                        </a:rPr>
                        <a:t>6. PMCGR AUDITORIA ACTUACION ESPECIAL 2019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5369905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7. PMCGR AUDITORÍA REFORMA RURAL INTEGRAL 2019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68119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8. PMCGR DENUNCIA CONTRATO ARRENDAMIENTO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8148576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 dirty="0">
                          <a:effectLst/>
                        </a:rPr>
                        <a:t>9. PMCGR DENUNCIA CONTRATO PENSEMOS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54596941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10. PMCGR AUDITORIA FINANCIERA 2020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56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56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7749714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800" u="none" strike="noStrike">
                          <a:effectLst/>
                        </a:rPr>
                        <a:t>11. PMCGR AUDITORIA FINANCIERA 2021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u="none" strike="noStrike">
                          <a:effectLst/>
                        </a:rPr>
                        <a:t>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8544023"/>
                  </a:ext>
                </a:extLst>
              </a:tr>
              <a:tr h="3389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TOTALES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>
                          <a:effectLst/>
                        </a:rPr>
                        <a:t>321</a:t>
                      </a:r>
                      <a:endParaRPr lang="es-CO" sz="18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800" b="1" u="none" strike="noStrike" dirty="0">
                          <a:effectLst/>
                        </a:rPr>
                        <a:t>321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8528603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</a:t>
            </a:r>
            <a:r>
              <a:rPr lang="es-ES" sz="3600" b="1" dirty="0" smtClean="0"/>
              <a:t>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Cumplidos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98B916D2-4677-9EAB-4853-CA6B654A35E4}"/>
              </a:ext>
            </a:extLst>
          </p:cNvPr>
          <p:cNvSpPr txBox="1">
            <a:spLocks/>
          </p:cNvSpPr>
          <p:nvPr/>
        </p:nvSpPr>
        <p:spPr>
          <a:xfrm>
            <a:off x="1008184" y="5796116"/>
            <a:ext cx="10175630" cy="7737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 algn="ctr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+mn-lt"/>
                <a:ea typeface="+mn-ea"/>
                <a:cs typeface="+mn-cs"/>
              </a:rPr>
              <a:t>Al </a:t>
            </a:r>
            <a:r>
              <a:rPr lang="en-US" sz="2000" b="1" dirty="0" smtClean="0">
                <a:latin typeface="+mn-lt"/>
                <a:ea typeface="+mn-ea"/>
                <a:cs typeface="+mn-cs"/>
              </a:rPr>
              <a:t>30 </a:t>
            </a:r>
            <a:r>
              <a:rPr lang="en-US" sz="2000" b="1" dirty="0">
                <a:latin typeface="+mn-lt"/>
                <a:ea typeface="+mn-ea"/>
                <a:cs typeface="+mn-cs"/>
              </a:rPr>
              <a:t>de </a:t>
            </a:r>
            <a:r>
              <a:rPr lang="en-US" sz="2000" b="1" dirty="0" err="1" smtClean="0">
                <a:latin typeface="+mn-lt"/>
                <a:ea typeface="+mn-ea"/>
                <a:cs typeface="+mn-cs"/>
              </a:rPr>
              <a:t>junio</a:t>
            </a:r>
            <a:r>
              <a:rPr lang="en-US" sz="2000" b="1" dirty="0" smtClean="0">
                <a:latin typeface="+mn-lt"/>
                <a:ea typeface="+mn-ea"/>
                <a:cs typeface="+mn-cs"/>
              </a:rPr>
              <a:t> </a:t>
            </a:r>
            <a:r>
              <a:rPr lang="en-US" sz="2000" b="1" dirty="0">
                <a:latin typeface="+mn-lt"/>
                <a:ea typeface="+mn-ea"/>
                <a:cs typeface="+mn-cs"/>
              </a:rPr>
              <a:t>de </a:t>
            </a:r>
            <a:r>
              <a:rPr lang="en-US" sz="2000" b="1" dirty="0" smtClean="0">
                <a:latin typeface="+mn-lt"/>
                <a:ea typeface="+mn-ea"/>
                <a:cs typeface="+mn-cs"/>
              </a:rPr>
              <a:t>2024, </a:t>
            </a:r>
            <a:r>
              <a:rPr lang="en-US" sz="2000" b="1" dirty="0">
                <a:latin typeface="+mn-lt"/>
                <a:ea typeface="+mn-ea"/>
                <a:cs typeface="+mn-cs"/>
              </a:rPr>
              <a:t>se presentan 11 planes de mejoramiento cumplidos al 100%, con un total de 321 Acciones.</a:t>
            </a:r>
          </a:p>
        </p:txBody>
      </p:sp>
    </p:spTree>
    <p:extLst>
      <p:ext uri="{BB962C8B-B14F-4D97-AF65-F5344CB8AC3E}">
        <p14:creationId xmlns:p14="http://schemas.microsoft.com/office/powerpoint/2010/main" val="1721121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453775"/>
              </p:ext>
            </p:extLst>
          </p:nvPr>
        </p:nvGraphicFramePr>
        <p:xfrm>
          <a:off x="530087" y="1086678"/>
          <a:ext cx="11184835" cy="55566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82817">
                  <a:extLst>
                    <a:ext uri="{9D8B030D-6E8A-4147-A177-3AD203B41FA5}">
                      <a16:colId xmlns:a16="http://schemas.microsoft.com/office/drawing/2014/main" val="4149113208"/>
                    </a:ext>
                  </a:extLst>
                </a:gridCol>
                <a:gridCol w="1312646">
                  <a:extLst>
                    <a:ext uri="{9D8B030D-6E8A-4147-A177-3AD203B41FA5}">
                      <a16:colId xmlns:a16="http://schemas.microsoft.com/office/drawing/2014/main" val="3353972893"/>
                    </a:ext>
                  </a:extLst>
                </a:gridCol>
                <a:gridCol w="1394685">
                  <a:extLst>
                    <a:ext uri="{9D8B030D-6E8A-4147-A177-3AD203B41FA5}">
                      <a16:colId xmlns:a16="http://schemas.microsoft.com/office/drawing/2014/main" val="966445747"/>
                    </a:ext>
                  </a:extLst>
                </a:gridCol>
                <a:gridCol w="1394687">
                  <a:extLst>
                    <a:ext uri="{9D8B030D-6E8A-4147-A177-3AD203B41FA5}">
                      <a16:colId xmlns:a16="http://schemas.microsoft.com/office/drawing/2014/main" val="830446510"/>
                    </a:ext>
                  </a:extLst>
                </a:gridCol>
              </a:tblGrid>
              <a:tr h="50331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Plan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suscritas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Cumplidas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Acciones en Término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668863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>
                          <a:effectLst/>
                        </a:rPr>
                        <a:t>1. PMCGR AUDITORÍA REGULAR 2014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46406119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>
                          <a:effectLst/>
                        </a:rPr>
                        <a:t>2. PMCGR AUDITORÍA ESPECIAL 2015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49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48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5251321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>
                          <a:effectLst/>
                        </a:rPr>
                        <a:t>3. PMCGR AUDITORÍA REGULAR 2015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118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115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47715955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>
                          <a:effectLst/>
                        </a:rPr>
                        <a:t>4. PMCGR AUDITORÍA REGULAR 2016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151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127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24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72620061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effectLst/>
                        </a:rPr>
                        <a:t>5. PMCGR DENUNCIA 2019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2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70208249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effectLst/>
                        </a:rPr>
                        <a:t>6. PMCGR AUDITORIA DE CUMPLIMIENTO 2018-2019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146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144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2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9553662"/>
                  </a:ext>
                </a:extLst>
              </a:tr>
              <a:tr h="503313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 dirty="0">
                          <a:effectLst/>
                        </a:rPr>
                        <a:t>7. PMCGR AUDITORÍA ESPECIAL DE FISCALIZACIÓN A LA GESTIÓN SOBRE INMUEBLES DEL ICA 2021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62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52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5760857"/>
                  </a:ext>
                </a:extLst>
              </a:tr>
              <a:tr h="34455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 dirty="0">
                          <a:effectLst/>
                        </a:rPr>
                        <a:t>8. PMCGR INFORME </a:t>
                      </a:r>
                      <a:r>
                        <a:rPr lang="es-CO" sz="1800" u="none" strike="noStrike" dirty="0" smtClean="0">
                          <a:effectLst/>
                        </a:rPr>
                        <a:t>SERVIDOR </a:t>
                      </a:r>
                      <a:r>
                        <a:rPr lang="es-CO" sz="1800" u="none" strike="noStrike" dirty="0">
                          <a:effectLst/>
                        </a:rPr>
                        <a:t>PÚBLICO </a:t>
                      </a:r>
                      <a:r>
                        <a:rPr lang="es-CO" sz="1800" u="none" strike="noStrike" dirty="0" smtClean="0">
                          <a:effectLst/>
                        </a:rPr>
                        <a:t>RADIC No</a:t>
                      </a:r>
                      <a:r>
                        <a:rPr lang="es-CO" sz="1800" u="none" strike="noStrike" dirty="0">
                          <a:effectLst/>
                        </a:rPr>
                        <a:t>. 2021-211001-82111-D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5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2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47942989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effectLst/>
                        </a:rPr>
                        <a:t>9.PMCGR AUDITORÍA FINANCIERA 2022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27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18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31886153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u="none" strike="noStrike">
                          <a:effectLst/>
                        </a:rPr>
                        <a:t>10.PMCGR DENUNCIAS 2023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14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7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80587512"/>
                  </a:ext>
                </a:extLst>
              </a:tr>
              <a:tr h="471777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 dirty="0">
                          <a:effectLst/>
                        </a:rPr>
                        <a:t>11. PMCGR Actuación Especial de Fiscalización (AEF) EMERGENCIAS ZOOSANITARIA (STREPTOCOCCUS) Y FITOSANITARIA (FOC R4T), (</a:t>
                      </a:r>
                      <a:r>
                        <a:rPr lang="es-MX" sz="1800" u="none" strike="noStrike" dirty="0" err="1" smtClean="0">
                          <a:effectLst/>
                        </a:rPr>
                        <a:t>Vig</a:t>
                      </a:r>
                      <a:r>
                        <a:rPr lang="es-MX" sz="1800" u="none" strike="noStrike" dirty="0" smtClean="0">
                          <a:effectLst/>
                        </a:rPr>
                        <a:t> 2022)</a:t>
                      </a:r>
                      <a:endParaRPr lang="es-MX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 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7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96558191"/>
                  </a:ext>
                </a:extLst>
              </a:tr>
              <a:tr h="764924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>
                          <a:effectLst/>
                        </a:rPr>
                        <a:t>12. PMCGR Auditoría de Cumplimiento al Mantenimiento y Administración de los Inmuebles y Laboratorios propiedad del ICA y Centros de Investigación de AGROSAVIA (Vigencias 2019 – 2022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31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19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 dirty="0">
                          <a:effectLst/>
                        </a:rPr>
                        <a:t>12</a:t>
                      </a:r>
                      <a:endParaRPr lang="es-CO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7240660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u="none" strike="noStrike">
                          <a:effectLst/>
                        </a:rPr>
                        <a:t>13. PMCGR Auditoría Financiera 2023</a:t>
                      </a:r>
                      <a:endParaRPr lang="es-MX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0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u="none" strike="noStrike">
                          <a:effectLst/>
                        </a:rPr>
                        <a:t>9</a:t>
                      </a:r>
                      <a:endParaRPr lang="es-CO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55410194"/>
                  </a:ext>
                </a:extLst>
              </a:tr>
              <a:tr h="251657">
                <a:tc>
                  <a:txBody>
                    <a:bodyPr/>
                    <a:lstStyle/>
                    <a:p>
                      <a:pPr algn="l" fontAlgn="b"/>
                      <a:r>
                        <a:rPr lang="es-CO" sz="1800" b="1" u="none" strike="noStrike" dirty="0">
                          <a:effectLst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641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550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u="none" strike="noStrike" dirty="0">
                          <a:effectLst/>
                        </a:rPr>
                        <a:t>91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5600163"/>
                  </a:ext>
                </a:extLst>
              </a:tr>
            </a:tbl>
          </a:graphicData>
        </a:graphic>
      </p:graphicFrame>
      <p:pic>
        <p:nvPicPr>
          <p:cNvPr id="13" name="Imagen 12" descr="https://diamante.ica.gov.co:8085/images/rpt_dd_menu_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 descr="https://diamante.ica.gov.co:8085/images/rpt_dd_menu_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 descr="https://diamante.ica.gov.co:8085/images/rpt_dd_menu_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 descr="https://diamante.ica.gov.co:8085/images/rpt_dd_menu_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n 16" descr="https://diamante.ica.gov.co:8085/images/rpt_dd_menu_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 descr="https://diamante.ica.gov.co:8085/images/rpt_dd_menu_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 descr="https://diamante.ica.gov.co:8085/images/rpt_dd_menu_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604" y="2416494"/>
            <a:ext cx="12145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942991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</a:t>
            </a:r>
            <a:r>
              <a:rPr lang="es-ES" sz="3600" b="1" dirty="0" smtClean="0"/>
              <a:t>2024</a:t>
            </a:r>
            <a:r>
              <a:rPr lang="es-ES" sz="3600" b="1" dirty="0"/>
              <a:t/>
            </a:r>
            <a:br>
              <a:rPr lang="es-ES" sz="3600" b="1" dirty="0"/>
            </a:br>
            <a:r>
              <a:rPr lang="es-ES" sz="2800" b="1" dirty="0"/>
              <a:t>Planes </a:t>
            </a:r>
            <a:r>
              <a:rPr lang="es-ES" sz="2800" b="1" dirty="0" smtClean="0"/>
              <a:t>en Término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352067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5315555"/>
              </p:ext>
            </p:extLst>
          </p:nvPr>
        </p:nvGraphicFramePr>
        <p:xfrm>
          <a:off x="1351723" y="1205948"/>
          <a:ext cx="9700590" cy="4770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118892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2024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61377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ED7B340-540D-44CA-651B-3FA855D5B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5" y="1378226"/>
            <a:ext cx="10397101" cy="49828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sz="24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acuerdo con lo anterior, el instituto presenta un cumplimiento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871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953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suscritas, lo que equivale al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91%, </a:t>
            </a: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ejecución el 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9%. 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 referente a las acciones que presentamos en término corresponde en su gran mayoría a las actividades que se están realizando para el saneamiento y legalización de los inmuebles a nivel nacional y que tienen relación con otras entidades, para las cuales se estima culminar en diciembre de 2026; estas acciones corresponden principalmente con los planes de mejoramiento de las auditorías regular 2016 y especial de fiscalización a la gestión sobre inmuebles el ICA 2021</a:t>
            </a:r>
            <a:r>
              <a:rPr lang="es-CO" sz="24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CO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89950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2024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7544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3">
            <a:extLst>
              <a:ext uri="{FF2B5EF4-FFF2-40B4-BE49-F238E27FC236}">
                <a16:creationId xmlns:a16="http://schemas.microsoft.com/office/drawing/2014/main" id="{D3FA2870-7EED-4386-9B09-BB4B15011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786" y="1689503"/>
            <a:ext cx="9888280" cy="400471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es-ES" sz="3200" dirty="0"/>
          </a:p>
          <a:p>
            <a:pPr algn="just"/>
            <a:r>
              <a:rPr lang="es-ES" sz="3200" dirty="0"/>
              <a:t>Se recomienda, continuar con el monitoreo permanente por parte de las áreas responsables del cumplimiento de estas acciones</a:t>
            </a:r>
            <a:r>
              <a:rPr lang="es-ES" sz="3200" dirty="0" smtClean="0"/>
              <a:t>.</a:t>
            </a:r>
          </a:p>
          <a:p>
            <a:pPr algn="just"/>
            <a:endParaRPr lang="es-ES" sz="3200" dirty="0"/>
          </a:p>
          <a:p>
            <a:pPr algn="just"/>
            <a:r>
              <a:rPr lang="es-ES" sz="3200" dirty="0"/>
              <a:t>Igualmente, se recomienda verificar las fechas establecidas para el cumplimiento de las acciones, por cuanto de requerirse modificaciones, debemos dar cumplimiento al procedimiento DIR-OAP-P-010.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19E034C-C5C9-40F8-BE85-F5CD6A105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877" y="476701"/>
            <a:ext cx="10034151" cy="715995"/>
          </a:xfrm>
        </p:spPr>
        <p:txBody>
          <a:bodyPr>
            <a:noAutofit/>
          </a:bodyPr>
          <a:lstStyle/>
          <a:p>
            <a:pPr algn="ctr"/>
            <a:r>
              <a:rPr lang="es-ES" sz="3200" b="1" dirty="0"/>
              <a:t>ESTADO</a:t>
            </a:r>
            <a:r>
              <a:rPr lang="es-ES" sz="3600" b="1" dirty="0"/>
              <a:t> PDM CGR A </a:t>
            </a:r>
            <a:r>
              <a:rPr lang="es-ES" sz="3600" b="1" dirty="0" smtClean="0"/>
              <a:t>JUNIO 2024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354952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F92B7FF-C6AB-487F-9AAA-C1EA37B7C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2166"/>
          </a:xfrm>
          <a:scene3d>
            <a:camera prst="perspectiveContrastingRightFacing"/>
            <a:lightRig rig="threePt" dir="t"/>
          </a:scene3d>
        </p:spPr>
        <p:txBody>
          <a:bodyPr/>
          <a:lstStyle/>
          <a:p>
            <a:pPr marL="0" indent="0" algn="ctr">
              <a:buNone/>
            </a:pPr>
            <a:r>
              <a:rPr lang="es-ES" sz="9600" i="1" dirty="0">
                <a:latin typeface="Algerian" panose="04020705040A02060702" pitchFamily="82" charset="0"/>
                <a:cs typeface="Arial" panose="020B0604020202020204" pitchFamily="34" charset="0"/>
              </a:rPr>
              <a:t>Gracias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5802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519</Words>
  <Application>Microsoft Office PowerPoint</Application>
  <PresentationFormat>Panorámica</PresentationFormat>
  <Paragraphs>116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Algerian</vt:lpstr>
      <vt:lpstr>Arial</vt:lpstr>
      <vt:lpstr>Calibri</vt:lpstr>
      <vt:lpstr>Calibri Light</vt:lpstr>
      <vt:lpstr>Times New Roman</vt:lpstr>
      <vt:lpstr>Tema de Office</vt:lpstr>
      <vt:lpstr>Presentación de PowerPoint</vt:lpstr>
      <vt:lpstr>Oficina Asesora de Planeación</vt:lpstr>
      <vt:lpstr>ESTADO PDM CGR A JUNIO 2024 Planes Cumplidos</vt:lpstr>
      <vt:lpstr>ESTADO PDM CGR A JUNIO 2024 Planes en Término</vt:lpstr>
      <vt:lpstr>ESTADO PDM CGR A JUNIO 2024</vt:lpstr>
      <vt:lpstr>ESTADO PDM CGR A JUNIO 2024</vt:lpstr>
      <vt:lpstr>ESTADO PDM CGR A JUNIO 2024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</dc:creator>
  <cp:lastModifiedBy>Martha Rocio Arevalo García</cp:lastModifiedBy>
  <cp:revision>9</cp:revision>
  <dcterms:created xsi:type="dcterms:W3CDTF">2024-07-03T14:20:31Z</dcterms:created>
  <dcterms:modified xsi:type="dcterms:W3CDTF">2024-07-19T23:01:21Z</dcterms:modified>
</cp:coreProperties>
</file>