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78" r:id="rId5"/>
    <p:sldId id="260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60" d="100"/>
          <a:sy n="60" d="100"/>
        </p:scale>
        <p:origin x="109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LANEACION\PDM%20CGR\ESTADO%20PDMCGR\2024\ANEXO%20ESTADO%20PDMCGR%20diciembre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D1B3-4E31-9CE8-3D67A0F9645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D1B3-4E31-9CE8-3D67A0F96457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5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Hoja3!$C$18:$D$18</c:f>
              <c:strCache>
                <c:ptCount val="2"/>
                <c:pt idx="0">
                  <c:v>Acciones Cumplidas 891</c:v>
                </c:pt>
                <c:pt idx="1">
                  <c:v>Acciones en Término 73</c:v>
                </c:pt>
              </c:strCache>
            </c:strRef>
          </c:cat>
          <c:val>
            <c:numRef>
              <c:f>Hoja3!$C$19:$D$19</c:f>
              <c:numCache>
                <c:formatCode>General</c:formatCode>
                <c:ptCount val="2"/>
                <c:pt idx="0">
                  <c:v>891</c:v>
                </c:pt>
                <c:pt idx="1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1B3-4E31-9CE8-3D67A0F9645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631" y="2001086"/>
            <a:ext cx="3638737" cy="2451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99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15/01/2025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5539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15/01/2025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6545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15/01/2025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3764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C39D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15/01/2025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5884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15/01/2025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8" y="-79441"/>
            <a:ext cx="981513" cy="66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556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49265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7095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15/01/2025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4726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15/01/2025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258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15/01/2025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624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5A62DA-1E78-4B5A-95A2-1FA7EA45B118}" type="datetimeFigureOut">
              <a:rPr lang="es-CO" smtClean="0"/>
              <a:t>15/01/2025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AE8B04-953A-4A2D-9069-E8F2659E3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9929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9566"/>
            <a:ext cx="12192000" cy="136525"/>
          </a:xfrm>
          <a:prstGeom prst="rect">
            <a:avLst/>
          </a:prstGeom>
          <a:solidFill>
            <a:srgbClr val="C39D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www.ica.gov.co</a:t>
            </a:r>
            <a:endParaRPr lang="es-CO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91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4953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20417" y="1122363"/>
            <a:ext cx="9647583" cy="2387600"/>
          </a:xfrm>
        </p:spPr>
        <p:txBody>
          <a:bodyPr/>
          <a:lstStyle/>
          <a:p>
            <a:r>
              <a:rPr lang="es-CO" dirty="0" smtClean="0"/>
              <a:t>Oficina Asesora de Planeación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Estado Plan de Mejoramiento suscrito con la Contraloría General de la República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Con corte al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31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Diciembre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de 2024</a:t>
            </a: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035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D91E21F9-3DF7-D64E-E713-043B284100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418652"/>
              </p:ext>
            </p:extLst>
          </p:nvPr>
        </p:nvGraphicFramePr>
        <p:xfrm>
          <a:off x="1075877" y="1061884"/>
          <a:ext cx="10034151" cy="53825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065329">
                  <a:extLst>
                    <a:ext uri="{9D8B030D-6E8A-4147-A177-3AD203B41FA5}">
                      <a16:colId xmlns:a16="http://schemas.microsoft.com/office/drawing/2014/main" val="1411506112"/>
                    </a:ext>
                  </a:extLst>
                </a:gridCol>
                <a:gridCol w="1484411">
                  <a:extLst>
                    <a:ext uri="{9D8B030D-6E8A-4147-A177-3AD203B41FA5}">
                      <a16:colId xmlns:a16="http://schemas.microsoft.com/office/drawing/2014/main" val="1921533702"/>
                    </a:ext>
                  </a:extLst>
                </a:gridCol>
                <a:gridCol w="1484411">
                  <a:extLst>
                    <a:ext uri="{9D8B030D-6E8A-4147-A177-3AD203B41FA5}">
                      <a16:colId xmlns:a16="http://schemas.microsoft.com/office/drawing/2014/main" val="116192014"/>
                    </a:ext>
                  </a:extLst>
                </a:gridCol>
              </a:tblGrid>
              <a:tr h="6379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Plan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>
                          <a:effectLst/>
                        </a:rPr>
                        <a:t>Acciones suscritas</a:t>
                      </a:r>
                      <a:endParaRPr lang="es-CO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>
                          <a:effectLst/>
                        </a:rPr>
                        <a:t>Acciones Cumplidas</a:t>
                      </a:r>
                      <a:endParaRPr lang="es-CO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257057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 dirty="0">
                          <a:effectLst/>
                        </a:rPr>
                        <a:t>1. PMCGR AUDITORÍA REGULAR 2017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101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101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0719705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 dirty="0">
                          <a:effectLst/>
                        </a:rPr>
                        <a:t>2. PMCGR AUDITORÍA FINANCIERA 2018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69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69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1582317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>
                          <a:effectLst/>
                        </a:rPr>
                        <a:t>3. PMCGR AUDITORÍA FINANCIERA 2019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10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10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1385262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>
                          <a:effectLst/>
                        </a:rPr>
                        <a:t>4. PMCGR AUDITORIA 2019 (LAGUNA DE TOTA)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4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4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9859931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 dirty="0">
                          <a:effectLst/>
                        </a:rPr>
                        <a:t>5. PMCGR AUDITORIA 2019 HLB EN CITRICOS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17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17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2803284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>
                          <a:effectLst/>
                        </a:rPr>
                        <a:t>6. PMCGR AUDITORIA ACTUACION ESPECIAL 2019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23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23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0536990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>
                          <a:effectLst/>
                        </a:rPr>
                        <a:t>7. PMCGR AUDITORÍA REFORMA RURAL INTEGRAL 2019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9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4681192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 dirty="0">
                          <a:effectLst/>
                        </a:rPr>
                        <a:t>8. PMCGR DENUNCIA CONTRATO ARRENDAMIENTO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5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5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38148576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 dirty="0">
                          <a:effectLst/>
                        </a:rPr>
                        <a:t>9. PMCGR DENUNCIA CONTRATO PENSEMOS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4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4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54596941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>
                          <a:effectLst/>
                        </a:rPr>
                        <a:t>10. PMCGR AUDITORIA FINANCIERA 2020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56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56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87749714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>
                          <a:effectLst/>
                        </a:rPr>
                        <a:t>11. PMCGR AUDITORIA FINANCIERA 2021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23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23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5854402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12. </a:t>
                      </a:r>
                      <a:r>
                        <a:rPr lang="es-CO" sz="1800" u="none" strike="noStrike" dirty="0" smtClean="0">
                          <a:effectLst/>
                        </a:rPr>
                        <a:t>PMCGR DENUNCIA 2019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74482897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 </a:t>
                      </a:r>
                      <a:r>
                        <a:rPr lang="es-MX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PMCGR Denuncia Arriendo Norte de Santander 2023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6947171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TOTALES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 smtClean="0">
                          <a:effectLst/>
                        </a:rPr>
                        <a:t>325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 smtClean="0">
                          <a:effectLst/>
                        </a:rPr>
                        <a:t>325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28528603"/>
                  </a:ext>
                </a:extLst>
              </a:tr>
            </a:tbl>
          </a:graphicData>
        </a:graphic>
      </p:graphicFrame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118892"/>
            <a:ext cx="10034151" cy="478623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DICIEMBRE </a:t>
            </a:r>
            <a:r>
              <a:rPr lang="es-ES" sz="3600" b="1" dirty="0" smtClean="0"/>
              <a:t>2024</a:t>
            </a: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2800" b="1" dirty="0"/>
              <a:t>Planes Cumplidos</a:t>
            </a:r>
          </a:p>
        </p:txBody>
      </p:sp>
    </p:spTree>
    <p:extLst>
      <p:ext uri="{BB962C8B-B14F-4D97-AF65-F5344CB8AC3E}">
        <p14:creationId xmlns:p14="http://schemas.microsoft.com/office/powerpoint/2010/main" val="1721121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539724"/>
              </p:ext>
            </p:extLst>
          </p:nvPr>
        </p:nvGraphicFramePr>
        <p:xfrm>
          <a:off x="530087" y="1054704"/>
          <a:ext cx="11184835" cy="53621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82817">
                  <a:extLst>
                    <a:ext uri="{9D8B030D-6E8A-4147-A177-3AD203B41FA5}">
                      <a16:colId xmlns:a16="http://schemas.microsoft.com/office/drawing/2014/main" val="4149113208"/>
                    </a:ext>
                  </a:extLst>
                </a:gridCol>
                <a:gridCol w="1312646">
                  <a:extLst>
                    <a:ext uri="{9D8B030D-6E8A-4147-A177-3AD203B41FA5}">
                      <a16:colId xmlns:a16="http://schemas.microsoft.com/office/drawing/2014/main" val="3353972893"/>
                    </a:ext>
                  </a:extLst>
                </a:gridCol>
                <a:gridCol w="1394685">
                  <a:extLst>
                    <a:ext uri="{9D8B030D-6E8A-4147-A177-3AD203B41FA5}">
                      <a16:colId xmlns:a16="http://schemas.microsoft.com/office/drawing/2014/main" val="966445747"/>
                    </a:ext>
                  </a:extLst>
                </a:gridCol>
                <a:gridCol w="1394687">
                  <a:extLst>
                    <a:ext uri="{9D8B030D-6E8A-4147-A177-3AD203B41FA5}">
                      <a16:colId xmlns:a16="http://schemas.microsoft.com/office/drawing/2014/main" val="830446510"/>
                    </a:ext>
                  </a:extLst>
                </a:gridCol>
              </a:tblGrid>
              <a:tr h="56449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Plan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Acciones suscritas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Acciones Cumplidas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Acciones en Término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6668863"/>
                  </a:ext>
                </a:extLst>
              </a:tr>
              <a:tr h="282247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u="none" strike="noStrike" dirty="0">
                          <a:effectLst/>
                        </a:rPr>
                        <a:t>1. PMCGR AUDITORÍA REGULAR 2014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17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13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4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46406119"/>
                  </a:ext>
                </a:extLst>
              </a:tr>
              <a:tr h="282247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u="none" strike="noStrike" dirty="0">
                          <a:effectLst/>
                        </a:rPr>
                        <a:t>2. PMCGR AUDITORÍA ESPECIAL 2015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>
                          <a:effectLst/>
                        </a:rPr>
                        <a:t>49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48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1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15251321"/>
                  </a:ext>
                </a:extLst>
              </a:tr>
              <a:tr h="282247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u="none" strike="noStrike" dirty="0">
                          <a:effectLst/>
                        </a:rPr>
                        <a:t>3. PMCGR AUDITORÍA REGULAR 2015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>
                          <a:effectLst/>
                        </a:rPr>
                        <a:t>118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>
                          <a:effectLst/>
                        </a:rPr>
                        <a:t>115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3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47715955"/>
                  </a:ext>
                </a:extLst>
              </a:tr>
              <a:tr h="282247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PMCGR AUDITORÍA</a:t>
                      </a:r>
                      <a:r>
                        <a:rPr lang="es-CO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REGULAR 2016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94457580"/>
                  </a:ext>
                </a:extLst>
              </a:tr>
              <a:tr h="282247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5</a:t>
                      </a:r>
                      <a:r>
                        <a:rPr lang="es-CO" sz="1600" u="none" strike="noStrike" dirty="0" smtClean="0">
                          <a:effectLst/>
                        </a:rPr>
                        <a:t>. </a:t>
                      </a:r>
                      <a:r>
                        <a:rPr lang="es-CO" sz="1600" u="none" strike="noStrike" dirty="0">
                          <a:effectLst/>
                        </a:rPr>
                        <a:t>PMCGR AUDITORIA DE CUMPLIMIENTO 2018-2019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</a:rPr>
                        <a:t>146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 smtClean="0">
                          <a:effectLst/>
                        </a:rPr>
                        <a:t>145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 smtClean="0">
                          <a:effectLst/>
                        </a:rPr>
                        <a:t>1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9553662"/>
                  </a:ext>
                </a:extLst>
              </a:tr>
              <a:tr h="564495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u="none" strike="noStrike" dirty="0">
                          <a:effectLst/>
                        </a:rPr>
                        <a:t>6</a:t>
                      </a:r>
                      <a:r>
                        <a:rPr lang="es-MX" sz="1600" b="1" u="none" strike="noStrike" dirty="0" smtClean="0">
                          <a:effectLst/>
                        </a:rPr>
                        <a:t>. </a:t>
                      </a:r>
                      <a:r>
                        <a:rPr lang="es-MX" sz="1600" b="1" u="none" strike="noStrike" dirty="0">
                          <a:effectLst/>
                        </a:rPr>
                        <a:t>PMCGR AUDITORÍA ESPECIAL DE FISCALIZACIÓN A LA GESTIÓN SOBRE INMUEBLES DEL ICA 2021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62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 smtClean="0">
                          <a:effectLst/>
                        </a:rPr>
                        <a:t>53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45760857"/>
                  </a:ext>
                </a:extLst>
              </a:tr>
              <a:tr h="282247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>
                          <a:effectLst/>
                        </a:rPr>
                        <a:t>7</a:t>
                      </a:r>
                      <a:r>
                        <a:rPr lang="es-CO" sz="1600" u="none" strike="noStrike" dirty="0" smtClean="0">
                          <a:effectLst/>
                        </a:rPr>
                        <a:t>. </a:t>
                      </a:r>
                      <a:r>
                        <a:rPr lang="es-CO" sz="1600" u="none" strike="noStrike" dirty="0">
                          <a:effectLst/>
                        </a:rPr>
                        <a:t>PMCGR INFORME </a:t>
                      </a:r>
                      <a:r>
                        <a:rPr lang="es-CO" sz="1600" u="none" strike="noStrike" dirty="0" smtClean="0">
                          <a:effectLst/>
                        </a:rPr>
                        <a:t>SERVIDOR </a:t>
                      </a:r>
                      <a:r>
                        <a:rPr lang="es-CO" sz="1600" u="none" strike="noStrike" dirty="0">
                          <a:effectLst/>
                        </a:rPr>
                        <a:t>PÚBLICO </a:t>
                      </a:r>
                      <a:r>
                        <a:rPr lang="es-CO" sz="1600" u="none" strike="noStrike" dirty="0" smtClean="0">
                          <a:effectLst/>
                        </a:rPr>
                        <a:t>RADIC No</a:t>
                      </a:r>
                      <a:r>
                        <a:rPr lang="es-CO" sz="1600" u="none" strike="noStrike" dirty="0">
                          <a:effectLst/>
                        </a:rPr>
                        <a:t>. 2021-211001-82111-D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</a:rPr>
                        <a:t>7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5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</a:rPr>
                        <a:t>2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47942989"/>
                  </a:ext>
                </a:extLst>
              </a:tr>
              <a:tr h="282247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1" u="none" strike="noStrike" dirty="0">
                          <a:effectLst/>
                        </a:rPr>
                        <a:t>8</a:t>
                      </a:r>
                      <a:r>
                        <a:rPr lang="es-CO" sz="1600" b="1" u="none" strike="noStrike" dirty="0" smtClean="0">
                          <a:effectLst/>
                        </a:rPr>
                        <a:t>.PMCGR </a:t>
                      </a:r>
                      <a:r>
                        <a:rPr lang="es-CO" sz="1600" b="1" u="none" strike="noStrike" dirty="0">
                          <a:effectLst/>
                        </a:rPr>
                        <a:t>AUDITORÍA FINANCIERA 2022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27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 smtClean="0">
                          <a:effectLst/>
                        </a:rPr>
                        <a:t>19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 smtClean="0">
                          <a:effectLst/>
                        </a:rPr>
                        <a:t>8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31886153"/>
                  </a:ext>
                </a:extLst>
              </a:tr>
              <a:tr h="282247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u="none" strike="noStrike" dirty="0" smtClean="0">
                          <a:effectLst/>
                        </a:rPr>
                        <a:t>9.PMCGR </a:t>
                      </a:r>
                      <a:r>
                        <a:rPr lang="es-CO" sz="1600" u="none" strike="noStrike" dirty="0">
                          <a:effectLst/>
                        </a:rPr>
                        <a:t>DENUNCIAS 2023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>
                          <a:effectLst/>
                        </a:rPr>
                        <a:t>14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80587512"/>
                  </a:ext>
                </a:extLst>
              </a:tr>
              <a:tr h="564495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 dirty="0" smtClean="0">
                          <a:effectLst/>
                        </a:rPr>
                        <a:t>10. </a:t>
                      </a:r>
                      <a:r>
                        <a:rPr lang="es-MX" sz="1600" u="none" strike="noStrike" dirty="0">
                          <a:effectLst/>
                        </a:rPr>
                        <a:t>PMCGR </a:t>
                      </a:r>
                      <a:r>
                        <a:rPr lang="es-MX" sz="1600" u="none" strike="noStrike" dirty="0" smtClean="0">
                          <a:effectLst/>
                        </a:rPr>
                        <a:t>AEF EMERGENCIAS </a:t>
                      </a:r>
                      <a:r>
                        <a:rPr lang="es-MX" sz="1600" u="none" strike="noStrike" dirty="0">
                          <a:effectLst/>
                        </a:rPr>
                        <a:t>ZOOSANITARIA (STREPTOCOCCUS) Y FITOSANITARIA (FOC R4T), (</a:t>
                      </a:r>
                      <a:r>
                        <a:rPr lang="es-MX" sz="1600" u="none" strike="noStrike" dirty="0" smtClean="0">
                          <a:effectLst/>
                        </a:rPr>
                        <a:t>Vigencia </a:t>
                      </a:r>
                      <a:r>
                        <a:rPr lang="es-MX" sz="1600" u="none" strike="noStrike" dirty="0" smtClean="0">
                          <a:effectLst/>
                        </a:rPr>
                        <a:t>2022)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 </a:t>
                      </a:r>
                      <a:r>
                        <a:rPr lang="es-CO" sz="1600" u="none" strike="noStrike" dirty="0" smtClean="0">
                          <a:effectLst/>
                        </a:rPr>
                        <a:t>2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96558191"/>
                  </a:ext>
                </a:extLst>
              </a:tr>
              <a:tr h="594243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b="1" u="none" strike="noStrike" dirty="0" smtClean="0">
                          <a:effectLst/>
                        </a:rPr>
                        <a:t>11. </a:t>
                      </a:r>
                      <a:r>
                        <a:rPr lang="es-MX" sz="1600" b="1" u="none" strike="noStrike" dirty="0">
                          <a:effectLst/>
                        </a:rPr>
                        <a:t>PMCGR Auditoría de Cumplimiento al </a:t>
                      </a:r>
                      <a:r>
                        <a:rPr lang="es-MX" sz="1600" b="1" u="none" strike="noStrike" dirty="0" err="1" smtClean="0">
                          <a:effectLst/>
                        </a:rPr>
                        <a:t>Mant</a:t>
                      </a:r>
                      <a:r>
                        <a:rPr lang="es-MX" sz="1600" b="1" u="none" strike="noStrike" dirty="0" smtClean="0">
                          <a:effectLst/>
                        </a:rPr>
                        <a:t>. </a:t>
                      </a:r>
                      <a:r>
                        <a:rPr lang="es-MX" sz="1600" b="1" u="none" strike="noStrike" dirty="0">
                          <a:effectLst/>
                        </a:rPr>
                        <a:t>y </a:t>
                      </a:r>
                      <a:r>
                        <a:rPr lang="es-MX" sz="1600" b="1" u="none" strike="noStrike" dirty="0" err="1" smtClean="0">
                          <a:effectLst/>
                        </a:rPr>
                        <a:t>Adm</a:t>
                      </a:r>
                      <a:r>
                        <a:rPr lang="es-MX" sz="1600" b="1" u="none" strike="noStrike" dirty="0" smtClean="0">
                          <a:effectLst/>
                        </a:rPr>
                        <a:t>. </a:t>
                      </a:r>
                      <a:r>
                        <a:rPr lang="es-MX" sz="1600" b="1" u="none" strike="noStrike" dirty="0">
                          <a:effectLst/>
                        </a:rPr>
                        <a:t>Inmuebles y Laboratorios propiedad del ICA y </a:t>
                      </a:r>
                      <a:r>
                        <a:rPr lang="es-MX" sz="1600" b="1" u="none" strike="noStrike" dirty="0" smtClean="0">
                          <a:effectLst/>
                        </a:rPr>
                        <a:t>C.I. </a:t>
                      </a:r>
                      <a:r>
                        <a:rPr lang="es-MX" sz="1600" b="1" u="none" strike="noStrike" dirty="0">
                          <a:effectLst/>
                        </a:rPr>
                        <a:t>AGROSAVIA (Vigencias 2019 – </a:t>
                      </a:r>
                      <a:r>
                        <a:rPr lang="es-MX" sz="1600" b="1" u="none" strike="noStrike" dirty="0" smtClean="0">
                          <a:effectLst/>
                        </a:rPr>
                        <a:t>2022)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>
                          <a:effectLst/>
                        </a:rPr>
                        <a:t>31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23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 smtClean="0">
                          <a:effectLst/>
                        </a:rPr>
                        <a:t>8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7240660"/>
                  </a:ext>
                </a:extLst>
              </a:tr>
              <a:tr h="282247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 dirty="0" smtClean="0">
                          <a:effectLst/>
                        </a:rPr>
                        <a:t>12. </a:t>
                      </a:r>
                      <a:r>
                        <a:rPr lang="es-MX" sz="1600" u="none" strike="noStrike" dirty="0">
                          <a:effectLst/>
                        </a:rPr>
                        <a:t>PMCGR Auditoría Financiera 2023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9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 smtClean="0">
                          <a:effectLst/>
                        </a:rPr>
                        <a:t>2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55410194"/>
                  </a:ext>
                </a:extLst>
              </a:tr>
              <a:tr h="282247"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PMCGR Auditoría MADR Plan AT 2023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58532569"/>
                  </a:ext>
                </a:extLst>
              </a:tr>
              <a:tr h="251937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1" u="none" strike="noStrike" dirty="0">
                          <a:effectLst/>
                        </a:rPr>
                        <a:t>TOTAL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 smtClean="0">
                          <a:effectLst/>
                        </a:rPr>
                        <a:t>639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u="none" strike="noStrike" dirty="0" smtClean="0">
                          <a:effectLst/>
                        </a:rPr>
                        <a:t>566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73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5600163"/>
                  </a:ext>
                </a:extLst>
              </a:tr>
            </a:tbl>
          </a:graphicData>
        </a:graphic>
      </p:graphicFrame>
      <p:sp>
        <p:nvSpPr>
          <p:cNvPr id="21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118892"/>
            <a:ext cx="10034151" cy="942991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DICIEMBRE </a:t>
            </a:r>
            <a:r>
              <a:rPr lang="es-ES" sz="3600" b="1" dirty="0" smtClean="0"/>
              <a:t>2024</a:t>
            </a:r>
            <a:r>
              <a:rPr lang="es-ES" sz="3600" b="1" dirty="0"/>
              <a:t/>
            </a:r>
            <a:br>
              <a:rPr lang="es-ES" sz="3600" b="1" dirty="0"/>
            </a:br>
            <a:r>
              <a:rPr lang="es-ES" sz="2800" b="1" dirty="0"/>
              <a:t>Planes </a:t>
            </a:r>
            <a:r>
              <a:rPr lang="es-ES" sz="2800" b="1" dirty="0" smtClean="0"/>
              <a:t>en Término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3520678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118892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DICIEMBRE </a:t>
            </a:r>
            <a:r>
              <a:rPr lang="es-ES" sz="3600" b="1" dirty="0" smtClean="0"/>
              <a:t>2024</a:t>
            </a:r>
            <a:endParaRPr lang="es-ES" sz="2800" b="1" dirty="0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0511438"/>
              </p:ext>
            </p:extLst>
          </p:nvPr>
        </p:nvGraphicFramePr>
        <p:xfrm>
          <a:off x="673768" y="834887"/>
          <a:ext cx="11165306" cy="5469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3771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3">
            <a:extLst>
              <a:ext uri="{FF2B5EF4-FFF2-40B4-BE49-F238E27FC236}">
                <a16:creationId xmlns:a16="http://schemas.microsoft.com/office/drawing/2014/main" id="{DED7B340-540D-44CA-651B-3FA855D5B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5" y="1378226"/>
            <a:ext cx="10397101" cy="498281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ES" sz="2400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acuerdo con lo anterior, el instituto presenta un cumplimiento de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891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acciones de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953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suscritas, lo que equivale al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92%,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ejecución el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8%. </a:t>
            </a:r>
            <a:endParaRPr lang="es-C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lo referente a las acciones que presentamos en término corresponde en su gran mayoría a las actividades que se están realizando para el saneamiento y legalización de los inmuebles a nivel nacional y que tienen relación con otras entidades, para las cuales se estima culminar en 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Diciembre </a:t>
            </a:r>
            <a:r>
              <a:rPr lang="es-CO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2026; estas acciones corresponden principalmente con los planes de mejoramiento de las auditorías regular 2016 y especial de fiscalización a la gestión sobre inmuebles el ICA 2021</a:t>
            </a:r>
            <a:r>
              <a:rPr lang="es-CO" sz="24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C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489950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DICIEMBRE </a:t>
            </a:r>
            <a:r>
              <a:rPr lang="es-ES" sz="3600" b="1" dirty="0" smtClean="0"/>
              <a:t>2024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754428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6" y="1689503"/>
            <a:ext cx="9888280" cy="400471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s-ES" sz="3200" dirty="0"/>
          </a:p>
          <a:p>
            <a:pPr algn="just"/>
            <a:r>
              <a:rPr lang="es-ES" sz="3200" dirty="0"/>
              <a:t>Se recomienda, continuar con el monitoreo permanente por parte de las áreas responsables del cumplimiento de estas acciones</a:t>
            </a:r>
            <a:r>
              <a:rPr lang="es-ES" sz="3200" dirty="0" smtClean="0"/>
              <a:t>.</a:t>
            </a:r>
          </a:p>
          <a:p>
            <a:pPr algn="just"/>
            <a:endParaRPr lang="es-ES" sz="3200" dirty="0"/>
          </a:p>
          <a:p>
            <a:pPr algn="just"/>
            <a:r>
              <a:rPr lang="es-ES" sz="3200" dirty="0"/>
              <a:t>Igualmente, se recomienda verificar las fechas establecidas para el cumplimiento de las acciones, por cuanto de requerirse modificaciones, debemos dar cumplimiento al procedimiento DIR-OAP-P-010.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877" y="476701"/>
            <a:ext cx="10034151" cy="71599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</a:t>
            </a:r>
            <a:r>
              <a:rPr lang="es-ES" sz="3600" b="1" dirty="0" smtClean="0"/>
              <a:t>DICIEMBRE </a:t>
            </a:r>
            <a:r>
              <a:rPr lang="es-ES" sz="3600" b="1" dirty="0" smtClean="0"/>
              <a:t>2024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2354952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2F92B7FF-C6AB-487F-9AAA-C1EA37B7C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22166"/>
          </a:xfrm>
          <a:scene3d>
            <a:camera prst="perspectiveContrastingRightFacing"/>
            <a:lightRig rig="threePt" dir="t"/>
          </a:scene3d>
        </p:spPr>
        <p:txBody>
          <a:bodyPr/>
          <a:lstStyle/>
          <a:p>
            <a:pPr marL="0" indent="0" algn="ctr">
              <a:buNone/>
            </a:pPr>
            <a:r>
              <a:rPr lang="es-ES" sz="9600" i="1" dirty="0">
                <a:latin typeface="Algerian" panose="04020705040A02060702" pitchFamily="82" charset="0"/>
                <a:cs typeface="Arial" panose="020B0604020202020204" pitchFamily="34" charset="0"/>
              </a:rPr>
              <a:t>Gracias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725802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518</Words>
  <Application>Microsoft Office PowerPoint</Application>
  <PresentationFormat>Panorámica</PresentationFormat>
  <Paragraphs>121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Times New Roman</vt:lpstr>
      <vt:lpstr>Tema de Office</vt:lpstr>
      <vt:lpstr>Presentación de PowerPoint</vt:lpstr>
      <vt:lpstr>Oficina Asesora de Planeación</vt:lpstr>
      <vt:lpstr>ESTADO PDM CGR A DICIEMBRE 2024 Planes Cumplidos</vt:lpstr>
      <vt:lpstr>ESTADO PDM CGR A DICIEMBRE 2024 Planes en Término</vt:lpstr>
      <vt:lpstr>ESTADO PDM CGR A DICIEMBRE 2024</vt:lpstr>
      <vt:lpstr>ESTADO PDM CGR A DICIEMBRE 2024</vt:lpstr>
      <vt:lpstr>ESTADO PDM CGR A DICIEMBRE 2024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ICA</dc:creator>
  <cp:lastModifiedBy>Martha Rocio Arevalo García</cp:lastModifiedBy>
  <cp:revision>18</cp:revision>
  <dcterms:created xsi:type="dcterms:W3CDTF">2024-07-03T14:20:31Z</dcterms:created>
  <dcterms:modified xsi:type="dcterms:W3CDTF">2025-01-15T19:09:59Z</dcterms:modified>
</cp:coreProperties>
</file>