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78" r:id="rId5"/>
    <p:sldId id="260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09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LANEACION\PDM%20CGR\ESTADO%20PDMCGR\2024\ANEXO%20ESTADO%20PDMCGR%20diciembre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1B3-4E31-9CE8-3D67A0F964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1B3-4E31-9CE8-3D67A0F9645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Hoja3!$C$18:$D$18</c:f>
              <c:strCache>
                <c:ptCount val="2"/>
                <c:pt idx="0">
                  <c:v>Acciones Cumplidas 891</c:v>
                </c:pt>
                <c:pt idx="1">
                  <c:v>Acciones en Término 73</c:v>
                </c:pt>
              </c:strCache>
            </c:strRef>
          </c:cat>
          <c:val>
            <c:numRef>
              <c:f>Hoja3!$C$19:$D$19</c:f>
              <c:numCache>
                <c:formatCode>General</c:formatCode>
                <c:ptCount val="2"/>
                <c:pt idx="0">
                  <c:v>891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B3-4E31-9CE8-3D67A0F9645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631" y="2001086"/>
            <a:ext cx="3638737" cy="245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15/01/2025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539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15/01/2025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54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15/01/2025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64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15/01/2025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88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15/01/2025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" y="-79441"/>
            <a:ext cx="981513" cy="66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5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926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709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15/01/2025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72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15/01/2025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258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15/01/2025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2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15/01/2025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929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9566"/>
            <a:ext cx="12192000" cy="136525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www.ica.gov.co</a:t>
            </a:r>
            <a:endParaRPr lang="es-CO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1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95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0417" y="1122363"/>
            <a:ext cx="9647583" cy="2387600"/>
          </a:xfrm>
        </p:spPr>
        <p:txBody>
          <a:bodyPr/>
          <a:lstStyle/>
          <a:p>
            <a:r>
              <a:rPr lang="es-CO" dirty="0" smtClean="0"/>
              <a:t>Oficina Asesora de Planeación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Estado Plan de Mejoramiento suscrito con la Contraloría General de la República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Con corte al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Diciembre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de 2024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3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1E21F9-3DF7-D64E-E713-043B284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18652"/>
              </p:ext>
            </p:extLst>
          </p:nvPr>
        </p:nvGraphicFramePr>
        <p:xfrm>
          <a:off x="1075877" y="1061884"/>
          <a:ext cx="10034151" cy="53825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65329">
                  <a:extLst>
                    <a:ext uri="{9D8B030D-6E8A-4147-A177-3AD203B41FA5}">
                      <a16:colId xmlns:a16="http://schemas.microsoft.com/office/drawing/2014/main" val="141150611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92153370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16192014"/>
                    </a:ext>
                  </a:extLst>
                </a:gridCol>
              </a:tblGrid>
              <a:tr h="63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Plan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>
                          <a:effectLst/>
                        </a:rPr>
                        <a:t>Acciones suscritas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>
                          <a:effectLst/>
                        </a:rPr>
                        <a:t>Acciones Cumplidas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7057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1. PMCGR AUDITORÍA REGULAR 2017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719705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2. PMCGR AUDITORÍA FINANCIERA 2018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69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69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582317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>
                          <a:effectLst/>
                        </a:rPr>
                        <a:t>3. PMCGR AUDITORÍA FINANCIERA 2019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385262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4. PMCGR AUDITORIA 2019 (LAGUNA DE TOTA)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859931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5. PMCGR AUDITORIA 2019 HLB EN CITRICOS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03284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>
                          <a:effectLst/>
                        </a:rPr>
                        <a:t>6. PMCGR AUDITORIA ACTUACION ESPECIAL 2019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536990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7. PMCGR AUDITORÍA REFORMA RURAL INTEGRAL 2019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68119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8. PMCGR DENUNCIA CONTRATO ARRENDAMIENTO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8148576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9. PMCGR DENUNCIA CONTRATO PENSEMOS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4596941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10. PMCGR AUDITORIA FINANCIERA 2020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56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56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7749714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11. PMCGR AUDITORIA FINANCIERA 2021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85440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 </a:t>
                      </a:r>
                      <a:r>
                        <a:rPr lang="es-CO" sz="1800" u="none" strike="noStrike" dirty="0" smtClean="0">
                          <a:effectLst/>
                        </a:rPr>
                        <a:t>PMCGR DENUNCIA 2019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4482897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PMCGR Denuncia Arriendo Norte de Santander 2023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947171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TOTALES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 smtClean="0">
                          <a:effectLst/>
                        </a:rPr>
                        <a:t>325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 smtClean="0">
                          <a:effectLst/>
                        </a:rPr>
                        <a:t>325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8528603"/>
                  </a:ext>
                </a:extLst>
              </a:tr>
            </a:tbl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478623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DICIEMBRE </a:t>
            </a:r>
            <a:r>
              <a:rPr lang="es-ES" sz="3600" b="1" dirty="0" smtClean="0"/>
              <a:t>2024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Cumplidos</a:t>
            </a:r>
          </a:p>
        </p:txBody>
      </p:sp>
    </p:spTree>
    <p:extLst>
      <p:ext uri="{BB962C8B-B14F-4D97-AF65-F5344CB8AC3E}">
        <p14:creationId xmlns:p14="http://schemas.microsoft.com/office/powerpoint/2010/main" val="172112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39724"/>
              </p:ext>
            </p:extLst>
          </p:nvPr>
        </p:nvGraphicFramePr>
        <p:xfrm>
          <a:off x="530087" y="1054704"/>
          <a:ext cx="11184835" cy="5362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2817">
                  <a:extLst>
                    <a:ext uri="{9D8B030D-6E8A-4147-A177-3AD203B41FA5}">
                      <a16:colId xmlns:a16="http://schemas.microsoft.com/office/drawing/2014/main" val="4149113208"/>
                    </a:ext>
                  </a:extLst>
                </a:gridCol>
                <a:gridCol w="1312646">
                  <a:extLst>
                    <a:ext uri="{9D8B030D-6E8A-4147-A177-3AD203B41FA5}">
                      <a16:colId xmlns:a16="http://schemas.microsoft.com/office/drawing/2014/main" val="3353972893"/>
                    </a:ext>
                  </a:extLst>
                </a:gridCol>
                <a:gridCol w="1394685">
                  <a:extLst>
                    <a:ext uri="{9D8B030D-6E8A-4147-A177-3AD203B41FA5}">
                      <a16:colId xmlns:a16="http://schemas.microsoft.com/office/drawing/2014/main" val="966445747"/>
                    </a:ext>
                  </a:extLst>
                </a:gridCol>
                <a:gridCol w="1394687">
                  <a:extLst>
                    <a:ext uri="{9D8B030D-6E8A-4147-A177-3AD203B41FA5}">
                      <a16:colId xmlns:a16="http://schemas.microsoft.com/office/drawing/2014/main" val="830446510"/>
                    </a:ext>
                  </a:extLst>
                </a:gridCol>
              </a:tblGrid>
              <a:tr h="56449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Plan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Acciones suscritas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Acciones Cumplidas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Acciones en Término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668863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1. PMCGR AUDITORÍA REGULAR 2014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17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13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4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6406119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2. PMCGR AUDITORÍA ESPECIAL 2015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>
                          <a:effectLst/>
                        </a:rPr>
                        <a:t>49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48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5251321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3. PMCGR AUDITORÍA REGULAR 2015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>
                          <a:effectLst/>
                        </a:rPr>
                        <a:t>118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>
                          <a:effectLst/>
                        </a:rPr>
                        <a:t>115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3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7715955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PMCGR AUDITORÍA</a:t>
                      </a:r>
                      <a:r>
                        <a:rPr lang="es-CO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REGULAR 2016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94457580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5</a:t>
                      </a:r>
                      <a:r>
                        <a:rPr lang="es-CO" sz="1600" u="none" strike="noStrike" dirty="0" smtClean="0">
                          <a:effectLst/>
                        </a:rPr>
                        <a:t>. </a:t>
                      </a:r>
                      <a:r>
                        <a:rPr lang="es-CO" sz="1600" u="none" strike="noStrike" dirty="0">
                          <a:effectLst/>
                        </a:rPr>
                        <a:t>PMCGR AUDITORIA DE CUMPLIMIENTO 2018-2019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146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145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553662"/>
                  </a:ext>
                </a:extLst>
              </a:tr>
              <a:tr h="564495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>
                          <a:effectLst/>
                        </a:rPr>
                        <a:t>6</a:t>
                      </a:r>
                      <a:r>
                        <a:rPr lang="es-MX" sz="1600" b="1" u="none" strike="noStrike" dirty="0" smtClean="0">
                          <a:effectLst/>
                        </a:rPr>
                        <a:t>. </a:t>
                      </a:r>
                      <a:r>
                        <a:rPr lang="es-MX" sz="1600" b="1" u="none" strike="noStrike" dirty="0">
                          <a:effectLst/>
                        </a:rPr>
                        <a:t>PMCGR AUDITORÍA ESPECIAL DE FISCALIZACIÓN A LA GESTIÓN SOBRE INMUEBLES DEL ICA 2021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62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 smtClean="0">
                          <a:effectLst/>
                        </a:rPr>
                        <a:t>53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5760857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7</a:t>
                      </a:r>
                      <a:r>
                        <a:rPr lang="es-CO" sz="1600" u="none" strike="noStrike" dirty="0" smtClean="0">
                          <a:effectLst/>
                        </a:rPr>
                        <a:t>. </a:t>
                      </a:r>
                      <a:r>
                        <a:rPr lang="es-CO" sz="1600" u="none" strike="noStrike" dirty="0">
                          <a:effectLst/>
                        </a:rPr>
                        <a:t>PMCGR INFORME </a:t>
                      </a:r>
                      <a:r>
                        <a:rPr lang="es-CO" sz="1600" u="none" strike="noStrike" dirty="0" smtClean="0">
                          <a:effectLst/>
                        </a:rPr>
                        <a:t>SERVIDOR </a:t>
                      </a:r>
                      <a:r>
                        <a:rPr lang="es-CO" sz="1600" u="none" strike="noStrike" dirty="0">
                          <a:effectLst/>
                        </a:rPr>
                        <a:t>PÚBLICO </a:t>
                      </a:r>
                      <a:r>
                        <a:rPr lang="es-CO" sz="1600" u="none" strike="noStrike" dirty="0" smtClean="0">
                          <a:effectLst/>
                        </a:rPr>
                        <a:t>RADIC No</a:t>
                      </a:r>
                      <a:r>
                        <a:rPr lang="es-CO" sz="1600" u="none" strike="noStrike" dirty="0">
                          <a:effectLst/>
                        </a:rPr>
                        <a:t>. 2021-211001-82111-D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7942989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8</a:t>
                      </a:r>
                      <a:r>
                        <a:rPr lang="es-CO" sz="1600" b="1" u="none" strike="noStrike" dirty="0" smtClean="0">
                          <a:effectLst/>
                        </a:rPr>
                        <a:t>.PMCGR </a:t>
                      </a:r>
                      <a:r>
                        <a:rPr lang="es-CO" sz="1600" b="1" u="none" strike="noStrike" dirty="0">
                          <a:effectLst/>
                        </a:rPr>
                        <a:t>AUDITORÍA FINANCIERA 2022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27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 smtClean="0">
                          <a:effectLst/>
                        </a:rPr>
                        <a:t>19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 smtClean="0">
                          <a:effectLst/>
                        </a:rPr>
                        <a:t>8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1886153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 smtClean="0">
                          <a:effectLst/>
                        </a:rPr>
                        <a:t>9.PMCGR </a:t>
                      </a:r>
                      <a:r>
                        <a:rPr lang="es-CO" sz="1600" u="none" strike="noStrike" dirty="0">
                          <a:effectLst/>
                        </a:rPr>
                        <a:t>DENUNCIAS 2023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>
                          <a:effectLst/>
                        </a:rPr>
                        <a:t>14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0587512"/>
                  </a:ext>
                </a:extLst>
              </a:tr>
              <a:tr h="564495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 smtClean="0">
                          <a:effectLst/>
                        </a:rPr>
                        <a:t>10. </a:t>
                      </a:r>
                      <a:r>
                        <a:rPr lang="es-MX" sz="1600" u="none" strike="noStrike" dirty="0">
                          <a:effectLst/>
                        </a:rPr>
                        <a:t>PMCGR </a:t>
                      </a:r>
                      <a:r>
                        <a:rPr lang="es-MX" sz="1600" u="none" strike="noStrike" dirty="0" smtClean="0">
                          <a:effectLst/>
                        </a:rPr>
                        <a:t>AEF EMERGENCIAS </a:t>
                      </a:r>
                      <a:r>
                        <a:rPr lang="es-MX" sz="1600" u="none" strike="noStrike" dirty="0">
                          <a:effectLst/>
                        </a:rPr>
                        <a:t>ZOOSANITARIA (STREPTOCOCCUS) Y FITOSANITARIA (FOC R4T), (</a:t>
                      </a:r>
                      <a:r>
                        <a:rPr lang="es-MX" sz="1600" u="none" strike="noStrike" dirty="0" smtClean="0">
                          <a:effectLst/>
                        </a:rPr>
                        <a:t>Vigencia </a:t>
                      </a:r>
                      <a:r>
                        <a:rPr lang="es-MX" sz="1600" u="none" strike="noStrike" dirty="0" smtClean="0">
                          <a:effectLst/>
                        </a:rPr>
                        <a:t>2022)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r>
                        <a:rPr lang="es-CO" sz="1600" u="none" strike="noStrike" dirty="0" smtClean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96558191"/>
                  </a:ext>
                </a:extLst>
              </a:tr>
              <a:tr h="59424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u="none" strike="noStrike" dirty="0" smtClean="0">
                          <a:effectLst/>
                        </a:rPr>
                        <a:t>11. </a:t>
                      </a:r>
                      <a:r>
                        <a:rPr lang="es-MX" sz="1600" b="1" u="none" strike="noStrike" dirty="0">
                          <a:effectLst/>
                        </a:rPr>
                        <a:t>PMCGR Auditoría de Cumplimiento al </a:t>
                      </a:r>
                      <a:r>
                        <a:rPr lang="es-MX" sz="1600" b="1" u="none" strike="noStrike" dirty="0" err="1" smtClean="0">
                          <a:effectLst/>
                        </a:rPr>
                        <a:t>Mant</a:t>
                      </a:r>
                      <a:r>
                        <a:rPr lang="es-MX" sz="1600" b="1" u="none" strike="noStrike" dirty="0" smtClean="0">
                          <a:effectLst/>
                        </a:rPr>
                        <a:t>. </a:t>
                      </a:r>
                      <a:r>
                        <a:rPr lang="es-MX" sz="1600" b="1" u="none" strike="noStrike" dirty="0">
                          <a:effectLst/>
                        </a:rPr>
                        <a:t>y </a:t>
                      </a:r>
                      <a:r>
                        <a:rPr lang="es-MX" sz="1600" b="1" u="none" strike="noStrike" dirty="0" err="1" smtClean="0">
                          <a:effectLst/>
                        </a:rPr>
                        <a:t>Adm</a:t>
                      </a:r>
                      <a:r>
                        <a:rPr lang="es-MX" sz="1600" b="1" u="none" strike="noStrike" dirty="0" smtClean="0">
                          <a:effectLst/>
                        </a:rPr>
                        <a:t>. </a:t>
                      </a:r>
                      <a:r>
                        <a:rPr lang="es-MX" sz="1600" b="1" u="none" strike="noStrike" dirty="0">
                          <a:effectLst/>
                        </a:rPr>
                        <a:t>Inmuebles y Laboratorios propiedad del ICA y </a:t>
                      </a:r>
                      <a:r>
                        <a:rPr lang="es-MX" sz="1600" b="1" u="none" strike="noStrike" dirty="0" smtClean="0">
                          <a:effectLst/>
                        </a:rPr>
                        <a:t>C.I. </a:t>
                      </a:r>
                      <a:r>
                        <a:rPr lang="es-MX" sz="1600" b="1" u="none" strike="noStrike" dirty="0">
                          <a:effectLst/>
                        </a:rPr>
                        <a:t>AGROSAVIA (Vigencias 2019 – </a:t>
                      </a:r>
                      <a:r>
                        <a:rPr lang="es-MX" sz="1600" b="1" u="none" strike="noStrike" dirty="0" smtClean="0">
                          <a:effectLst/>
                        </a:rPr>
                        <a:t>2022)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31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 smtClean="0">
                          <a:effectLst/>
                        </a:rPr>
                        <a:t>8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240660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 smtClean="0">
                          <a:effectLst/>
                        </a:rPr>
                        <a:t>12. </a:t>
                      </a:r>
                      <a:r>
                        <a:rPr lang="es-MX" sz="1600" u="none" strike="noStrike" dirty="0">
                          <a:effectLst/>
                        </a:rPr>
                        <a:t>PMCGR Auditoría Financiera 2023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effectLst/>
                        </a:rPr>
                        <a:t>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 smtClean="0"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5410194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PMCGR Auditoría MADR Plan AT 2023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8532569"/>
                  </a:ext>
                </a:extLst>
              </a:tr>
              <a:tr h="25193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TOTAL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 smtClean="0">
                          <a:effectLst/>
                        </a:rPr>
                        <a:t>639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 smtClean="0">
                          <a:effectLst/>
                        </a:rPr>
                        <a:t>566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73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00163"/>
                  </a:ext>
                </a:extLst>
              </a:tr>
            </a:tbl>
          </a:graphicData>
        </a:graphic>
      </p:graphicFrame>
      <p:sp>
        <p:nvSpPr>
          <p:cNvPr id="21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942991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DICIEMBRE </a:t>
            </a:r>
            <a:r>
              <a:rPr lang="es-ES" sz="3600" b="1" dirty="0" smtClean="0"/>
              <a:t>2024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</a:t>
            </a:r>
            <a:r>
              <a:rPr lang="es-ES" sz="2800" b="1" dirty="0" smtClean="0"/>
              <a:t>en Término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52067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DICIEMBRE </a:t>
            </a:r>
            <a:r>
              <a:rPr lang="es-ES" sz="3600" b="1" dirty="0" smtClean="0"/>
              <a:t>2024</a:t>
            </a:r>
            <a:endParaRPr lang="es-ES" sz="28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511438"/>
              </p:ext>
            </p:extLst>
          </p:nvPr>
        </p:nvGraphicFramePr>
        <p:xfrm>
          <a:off x="673768" y="834887"/>
          <a:ext cx="11165306" cy="5469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77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ED7B340-540D-44CA-651B-3FA855D5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5" y="1378226"/>
            <a:ext cx="10397101" cy="49828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con lo anterior, el instituto presenta un cumplimiento de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891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acciones de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953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suscritas, lo que equivale al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92%,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ejecución el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8%. 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 referente a las acciones que presentamos en término corresponde en su gran mayoría a las actividades que se están realizando para el saneamiento y legalización de los inmuebles a nivel nacional y que tienen relación con otras entidades, para las cuales se estima culminar en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2026; estas acciones corresponden principalmente con los planes de mejoramiento de las auditorías regular 2016 y especial de fiscalización a la gestión sobre inmuebles el ICA 2021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489950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DICIEMBRE </a:t>
            </a:r>
            <a:r>
              <a:rPr lang="es-ES" sz="3600" b="1" dirty="0" smtClean="0"/>
              <a:t>2024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75442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3"/>
            <a:ext cx="9888280" cy="40047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S" sz="3200" dirty="0"/>
          </a:p>
          <a:p>
            <a:pPr algn="just"/>
            <a:r>
              <a:rPr lang="es-ES" sz="3200" dirty="0"/>
              <a:t>Se recomienda, continuar con el monitoreo permanente por parte de las áreas responsables del cumplimiento de estas acciones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476701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DICIEMBRE </a:t>
            </a:r>
            <a:r>
              <a:rPr lang="es-ES" sz="3600" b="1" dirty="0" smtClean="0"/>
              <a:t>2024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35495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2166"/>
          </a:xfrm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2580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518</Words>
  <Application>Microsoft Office PowerPoint</Application>
  <PresentationFormat>Panorámica</PresentationFormat>
  <Paragraphs>121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Times New Roman</vt:lpstr>
      <vt:lpstr>Tema de Office</vt:lpstr>
      <vt:lpstr>Presentación de PowerPoint</vt:lpstr>
      <vt:lpstr>Oficina Asesora de Planeación</vt:lpstr>
      <vt:lpstr>ESTADO PDM CGR A DICIEMBRE 2024 Planes Cumplidos</vt:lpstr>
      <vt:lpstr>ESTADO PDM CGR A DICIEMBRE 2024 Planes en Término</vt:lpstr>
      <vt:lpstr>ESTADO PDM CGR A DICIEMBRE 2024</vt:lpstr>
      <vt:lpstr>ESTADO PDM CGR A DICIEMBRE 2024</vt:lpstr>
      <vt:lpstr>ESTADO PDM CGR A DICIEMBRE 2024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ICA</dc:creator>
  <cp:lastModifiedBy>Martha Rocio Arevalo García</cp:lastModifiedBy>
  <cp:revision>18</cp:revision>
  <dcterms:created xsi:type="dcterms:W3CDTF">2024-07-03T14:20:31Z</dcterms:created>
  <dcterms:modified xsi:type="dcterms:W3CDTF">2025-01-15T19:09:59Z</dcterms:modified>
</cp:coreProperties>
</file>