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5" r:id="rId6"/>
    <p:sldId id="268" r:id="rId7"/>
    <p:sldId id="282" r:id="rId8"/>
    <p:sldId id="284" r:id="rId9"/>
    <p:sldId id="278" r:id="rId10"/>
    <p:sldId id="276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969" autoAdjust="0"/>
  </p:normalViewPr>
  <p:slideViewPr>
    <p:cSldViewPr snapToGrid="0">
      <p:cViewPr varScale="1">
        <p:scale>
          <a:sx n="64" d="100"/>
          <a:sy n="64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ESTADO%20PDMCGR\ACCIONES%20EN%20TERMINO%20AL%2031%20DE%20MARZO%20DE%202023.ht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ESTADO%20PDMCGR\ACCIONES%20EN%20TERMINO%20AL%2031%20DE%20MARZO%20DE%202023.ht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Total</a:t>
            </a:r>
            <a:r>
              <a:rPr lang="es-CO" baseline="0" dirty="0"/>
              <a:t> acciones suscritas 874</a:t>
            </a:r>
            <a:endParaRPr lang="es-CO" dirty="0"/>
          </a:p>
        </c:rich>
      </c:tx>
      <c:layout>
        <c:manualLayout>
          <c:xMode val="edge"/>
          <c:yMode val="edge"/>
          <c:x val="0.54608189396671514"/>
          <c:y val="0.895593835958237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>
                <a:contourClr>
                  <a:schemeClr val="accent6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6C0-4AEC-A621-609DE0F9BE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>
                <a:contourClr>
                  <a:schemeClr val="accent6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6C0-4AEC-A621-609DE0F9BEF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Hoja3!$A$23:$A$24</c:f>
              <c:strCache>
                <c:ptCount val="2"/>
                <c:pt idx="0">
                  <c:v>ACCIONES CUMPLIDAS 822</c:v>
                </c:pt>
                <c:pt idx="1">
                  <c:v>ACCIONES EN TÉRMINO 52</c:v>
                </c:pt>
              </c:strCache>
            </c:strRef>
          </c:cat>
          <c:val>
            <c:numRef>
              <c:f>Hoja3!$B$23:$B$24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C0-4AEC-A621-609DE0F9BEF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13979022700252"/>
          <c:y val="0.41423627973910487"/>
          <c:w val="0.21546734590462988"/>
          <c:h val="0.398421966006953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 w="9525" cap="flat" cmpd="sng" algn="ctr">
      <a:solidFill>
        <a:schemeClr val="accent6">
          <a:lumMod val="60000"/>
          <a:lumOff val="40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800"/>
              <a:t>ACCIONES EN TÉRMINO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4.5273846178810341E-2"/>
          <c:y val="4.4243331354998736E-2"/>
          <c:w val="0.92793583955019532"/>
          <c:h val="0.819506843623101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Hoja3!$A$2</c:f>
              <c:strCache>
                <c:ptCount val="1"/>
                <c:pt idx="0">
                  <c:v>jun-23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A1-4131-BED0-90113BD0654C}"/>
            </c:ext>
          </c:extLst>
        </c:ser>
        <c:ser>
          <c:idx val="1"/>
          <c:order val="1"/>
          <c:tx>
            <c:strRef>
              <c:f>Hoja3!$A$3</c:f>
              <c:strCache>
                <c:ptCount val="1"/>
                <c:pt idx="0">
                  <c:v>jul-23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Hoja3!$B$3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A1-4131-BED0-90113BD0654C}"/>
            </c:ext>
          </c:extLst>
        </c:ser>
        <c:ser>
          <c:idx val="2"/>
          <c:order val="2"/>
          <c:tx>
            <c:strRef>
              <c:f>Hoja3!$A$4</c:f>
              <c:strCache>
                <c:ptCount val="1"/>
                <c:pt idx="0">
                  <c:v>dic-23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Hoja3!$B$4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A1-4131-BED0-90113BD0654C}"/>
            </c:ext>
          </c:extLst>
        </c:ser>
        <c:ser>
          <c:idx val="3"/>
          <c:order val="3"/>
          <c:tx>
            <c:strRef>
              <c:f>Hoja3!$A$5</c:f>
              <c:strCache>
                <c:ptCount val="1"/>
                <c:pt idx="0">
                  <c:v>jul-24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Hoja3!$B$5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A1-4131-BED0-90113BD0654C}"/>
            </c:ext>
          </c:extLst>
        </c:ser>
        <c:ser>
          <c:idx val="4"/>
          <c:order val="4"/>
          <c:tx>
            <c:strRef>
              <c:f>Hoja3!$A$6</c:f>
              <c:strCache>
                <c:ptCount val="1"/>
                <c:pt idx="0">
                  <c:v>ago-24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Hoja3!$B$6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A1-4131-BED0-90113BD0654C}"/>
            </c:ext>
          </c:extLst>
        </c:ser>
        <c:ser>
          <c:idx val="5"/>
          <c:order val="5"/>
          <c:tx>
            <c:strRef>
              <c:f>Hoja3!$A$7</c:f>
              <c:strCache>
                <c:ptCount val="1"/>
                <c:pt idx="0">
                  <c:v>dic-24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Hoja3!$B$7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A1-4131-BED0-90113BD0654C}"/>
            </c:ext>
          </c:extLst>
        </c:ser>
        <c:ser>
          <c:idx val="6"/>
          <c:order val="6"/>
          <c:tx>
            <c:strRef>
              <c:f>Hoja3!$A$8</c:f>
              <c:strCache>
                <c:ptCount val="1"/>
                <c:pt idx="0">
                  <c:v>feb-25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A1-4131-BED0-90113BD0654C}"/>
            </c:ext>
          </c:extLst>
        </c:ser>
        <c:ser>
          <c:idx val="7"/>
          <c:order val="7"/>
          <c:tx>
            <c:strRef>
              <c:f>Hoja3!$A$9</c:f>
              <c:strCache>
                <c:ptCount val="1"/>
                <c:pt idx="0">
                  <c:v>abr-25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Hoja3!$B$9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CA1-4131-BED0-90113BD0654C}"/>
            </c:ext>
          </c:extLst>
        </c:ser>
        <c:ser>
          <c:idx val="8"/>
          <c:order val="8"/>
          <c:tx>
            <c:strRef>
              <c:f>Hoja3!$A$10</c:f>
              <c:strCache>
                <c:ptCount val="1"/>
                <c:pt idx="0">
                  <c:v>ago-25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Hoja3!$B$10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A1-4131-BED0-90113BD065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74197792"/>
        <c:axId val="1649791264"/>
      </c:barChart>
      <c:catAx>
        <c:axId val="1674197792"/>
        <c:scaling>
          <c:orientation val="minMax"/>
        </c:scaling>
        <c:delete val="1"/>
        <c:axPos val="b"/>
        <c:numFmt formatCode="mmm\-yy" sourceLinked="1"/>
        <c:majorTickMark val="none"/>
        <c:minorTickMark val="none"/>
        <c:tickLblPos val="nextTo"/>
        <c:crossAx val="1649791264"/>
        <c:crosses val="autoZero"/>
        <c:auto val="1"/>
        <c:lblAlgn val="ctr"/>
        <c:lblOffset val="100"/>
        <c:noMultiLvlLbl val="0"/>
      </c:catAx>
      <c:valAx>
        <c:axId val="164979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7419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097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771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234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0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716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534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978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741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385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08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435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F8A23-0D55-40AD-95F6-A3599B171611}" type="datetimeFigureOut">
              <a:rPr lang="es-CO" smtClean="0"/>
              <a:t>14/04/2023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99BB4-8F4A-4C2D-9761-E4A7D4DEA1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01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386EB-3879-469D-8B70-F6B8E76CCC26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OFICINA ASESORA DE PLANEACIÓN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192" y="2317897"/>
            <a:ext cx="9664994" cy="27432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800" dirty="0"/>
              <a:t>Estado Plan de Mejoramiento suscrito con la Contraloría General de la República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marL="0" indent="0" algn="ctr">
              <a:buNone/>
            </a:pPr>
            <a:r>
              <a:rPr lang="es-ES" sz="5200" dirty="0"/>
              <a:t>Con corte al 31 de Marzo de 2023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77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078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2023</a:t>
            </a:r>
            <a:br>
              <a:rPr lang="es-ES" b="1" dirty="0"/>
            </a:br>
            <a:r>
              <a:rPr lang="es-ES" sz="3600" b="1" dirty="0"/>
              <a:t>Planes cumplidos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190847" y="5709688"/>
            <a:ext cx="9943214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 31 de marzo de 2023, se presentan 9 planes de mejoramiento cumplidos al 100%, con un total de 242 acciones</a:t>
            </a: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9E7D2E1-49EA-4997-B333-F850AF30F03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5423" y="1445714"/>
          <a:ext cx="10643192" cy="4128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721">
                  <a:extLst>
                    <a:ext uri="{9D8B030D-6E8A-4147-A177-3AD203B41FA5}">
                      <a16:colId xmlns:a16="http://schemas.microsoft.com/office/drawing/2014/main" val="3159836144"/>
                    </a:ext>
                  </a:extLst>
                </a:gridCol>
                <a:gridCol w="1348465">
                  <a:extLst>
                    <a:ext uri="{9D8B030D-6E8A-4147-A177-3AD203B41FA5}">
                      <a16:colId xmlns:a16="http://schemas.microsoft.com/office/drawing/2014/main" val="2886138066"/>
                    </a:ext>
                  </a:extLst>
                </a:gridCol>
                <a:gridCol w="1550006">
                  <a:extLst>
                    <a:ext uri="{9D8B030D-6E8A-4147-A177-3AD203B41FA5}">
                      <a16:colId xmlns:a16="http://schemas.microsoft.com/office/drawing/2014/main" val="548822373"/>
                    </a:ext>
                  </a:extLst>
                </a:gridCol>
              </a:tblGrid>
              <a:tr h="51066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suscritas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  <a:r>
                        <a:rPr lang="es-ES" sz="22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Cumplidas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04870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635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FINANCIERA 2018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1844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FINANCIERA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078252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AUDITORIA 2019 (LAGUNA DE TOTA)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67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AUDITORIA 2019 HLB EN CITRICOS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5435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AUDITORIA ACTUACION ESPECIAL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8505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AUDITORÍA REFORMA RURAL INTEGRAL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60806"/>
                  </a:ext>
                </a:extLst>
              </a:tr>
              <a:tr h="314439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DENUNCIA CONTRATO ARRENDAMIENTO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40238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DENUNCIA CONTRATO PENSEMOS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4669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2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662504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MARZO 2023</a:t>
            </a:r>
            <a:br>
              <a:rPr lang="es-ES" sz="3600" b="1" dirty="0"/>
            </a:br>
            <a:r>
              <a:rPr lang="es-ES" sz="2800" b="1" dirty="0"/>
              <a:t>Planes en desarrollo</a:t>
            </a:r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815D7C53-4302-0C72-6EA8-34194A41E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618727"/>
              </p:ext>
            </p:extLst>
          </p:nvPr>
        </p:nvGraphicFramePr>
        <p:xfrm>
          <a:off x="825651" y="989351"/>
          <a:ext cx="10596854" cy="5580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00403" imgH="4413399" progId="Word.Document.12">
                  <p:embed/>
                </p:oleObj>
              </mc:Choice>
              <mc:Fallback>
                <p:oleObj name="Document" r:id="rId2" imgW="5400403" imgH="4413399" progId="Word.Document.12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815D7C53-4302-0C72-6EA8-34194A41E8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5651" y="989351"/>
                        <a:ext cx="10596854" cy="5580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2023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AD6F4E2-AFF3-18CA-D6FF-A1F838E09A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191670"/>
              </p:ext>
            </p:extLst>
          </p:nvPr>
        </p:nvGraphicFramePr>
        <p:xfrm>
          <a:off x="1214202" y="1188719"/>
          <a:ext cx="10307237" cy="5092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MARZO 2023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358177B-50C2-A9AC-1F20-EA638FB91A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917457"/>
              </p:ext>
            </p:extLst>
          </p:nvPr>
        </p:nvGraphicFramePr>
        <p:xfrm>
          <a:off x="599607" y="1064302"/>
          <a:ext cx="10927829" cy="4946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54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MARZO 2023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83% de las acciones en término, corresponden a legalización y saneamiento de los inmuebles del Instituto, que han sido observados en las auditorías de la vigencia 2016 y de fiscalización de los inmuebles 2021 y presentan fecha de terminación agosto 2025.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b="1" dirty="0"/>
              <a:t>ESTADO PDM CGR A MARZO 2023</a:t>
            </a:r>
            <a:br>
              <a:rPr lang="es-ES" b="1" dirty="0"/>
            </a:br>
            <a:r>
              <a:rPr lang="es-ES" b="1" dirty="0"/>
              <a:t>ACCIONES ADELANTADAS POR LA OAP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9" y="2036618"/>
            <a:ext cx="10877756" cy="4151523"/>
          </a:xfrm>
        </p:spPr>
        <p:txBody>
          <a:bodyPr>
            <a:noAutofit/>
          </a:bodyPr>
          <a:lstStyle/>
          <a:p>
            <a:pPr algn="just"/>
            <a:r>
              <a:rPr lang="es-ES" dirty="0"/>
              <a:t>Mesas de trabajo con las áreas responsables para conocer el grado de avance en el cumplimiento de las acciones suscritas.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Acompañamiento a las áreas para el cumplimiento de las acciones suscritas dentro de los plazos establecidos.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Acompañamiento permanente con las áreas responsables, para el cargue en la SVE Diamante de los soportes de cumplimiento de las acciones de mejora.</a:t>
            </a:r>
          </a:p>
        </p:txBody>
      </p:sp>
    </p:spTree>
    <p:extLst>
      <p:ext uri="{BB962C8B-B14F-4D97-AF65-F5344CB8AC3E}">
        <p14:creationId xmlns:p14="http://schemas.microsoft.com/office/powerpoint/2010/main" val="315160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8e22fe-4198-4c93-872a-6b6dec0a4266">
      <Terms xmlns="http://schemas.microsoft.com/office/infopath/2007/PartnerControls"/>
    </lcf76f155ced4ddcb4097134ff3c332f>
    <TaxCatchAll xmlns="d7f80cf4-2863-421f-9003-5cd9b982edd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12" ma:contentTypeDescription="Crear nuevo documento." ma:contentTypeScope="" ma:versionID="89b85a4753469b044cdf8baab9263b63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a389710935737584a49c43d816f81feb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3af8aa-4373-474f-ae2e-dcebb9a41e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143d92-257a-49b2-b63e-b277711ed8a0}" ma:internalName="TaxCatchAll" ma:showField="CatchAllData" ma:web="d7f80cf4-2863-421f-9003-5cd9b982e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0E5566-DEDB-40E1-973B-816667ECF2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D30702-4EB9-4A3C-B34E-34C508DE2401}">
  <ds:schemaRefs>
    <ds:schemaRef ds:uri="http://schemas.microsoft.com/office/2006/metadata/properties"/>
    <ds:schemaRef ds:uri="http://schemas.microsoft.com/office/infopath/2007/PartnerControls"/>
    <ds:schemaRef ds:uri="8e8e22fe-4198-4c93-872a-6b6dec0a4266"/>
    <ds:schemaRef ds:uri="d7f80cf4-2863-421f-9003-5cd9b982edd2"/>
  </ds:schemaRefs>
</ds:datastoreItem>
</file>

<file path=customXml/itemProps3.xml><?xml version="1.0" encoding="utf-8"?>
<ds:datastoreItem xmlns:ds="http://schemas.openxmlformats.org/officeDocument/2006/customXml" ds:itemID="{3F1168EB-A173-4D4E-BA8B-12717E9D15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361</Words>
  <Application>Microsoft Office PowerPoint</Application>
  <PresentationFormat>Panorámica</PresentationFormat>
  <Paragraphs>58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Tema de Office</vt:lpstr>
      <vt:lpstr>Document</vt:lpstr>
      <vt:lpstr>OFICINA ASESORA DE PLANEACIÓN</vt:lpstr>
      <vt:lpstr>ESTADO PDM CGR A MARZO 2023 Planes cumplidos</vt:lpstr>
      <vt:lpstr>ESTADO PDM CGR A MARZO 2023 Planes en desarrollo</vt:lpstr>
      <vt:lpstr>ESTADO PDM CGR A MARZO 2023</vt:lpstr>
      <vt:lpstr>ESTADO PDM CGR A MARZO 2023</vt:lpstr>
      <vt:lpstr>ESTADO PDM CGR A MARZO 2023 ACCIONES EN TÉRMINO</vt:lpstr>
      <vt:lpstr>ESTADO PDM CGR A MARZO 2023 ACCIONES ADELANTADAS POR LA OAP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Adolfo Torres Marin</dc:creator>
  <cp:lastModifiedBy>Martha Rocio Arevalo García</cp:lastModifiedBy>
  <cp:revision>6</cp:revision>
  <dcterms:created xsi:type="dcterms:W3CDTF">2023-02-13T15:36:19Z</dcterms:created>
  <dcterms:modified xsi:type="dcterms:W3CDTF">2023-04-14T22:51:16Z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  <property fmtid="{D5CDD505-2E9C-101B-9397-08002B2CF9AE}" pid="3" name="MediaServiceImageTags">
    <vt:lpwstr/>
  </property>
</Properties>
</file>