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  <p:sldId id="268" r:id="rId7"/>
    <p:sldId id="288" r:id="rId8"/>
    <p:sldId id="282" r:id="rId9"/>
    <p:sldId id="284" r:id="rId10"/>
    <p:sldId id="278" r:id="rId11"/>
    <p:sldId id="26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F4A3D6-0B87-44B3-938A-266689B968AB}">
          <p14:sldIdLst>
            <p14:sldId id="260"/>
            <p14:sldId id="259"/>
            <p14:sldId id="268"/>
          </p14:sldIdLst>
        </p14:section>
        <p14:section name="Sección sin título" id="{9BB382F9-5A4C-48D7-872F-A7B077B7359D}">
          <p14:sldIdLst>
            <p14:sldId id="288"/>
            <p14:sldId id="282"/>
            <p14:sldId id="284"/>
            <p14:sldId id="278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8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1%20Apr%202022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EACION\PDM%20CGR\Seguimiento%20PM%20CGRP%20Auditorias%20-%201%20Apr%202022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ha%20Arevalo\Desktop\estado%20psmcgr%20diamante%20141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ha%20Arevalo\Desktop\estado%20psmcgr%20diamante%20141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dirty="0"/>
              <a:t>ACCIONES</a:t>
            </a:r>
            <a:r>
              <a:rPr lang="es-ES" sz="2400" baseline="0" dirty="0"/>
              <a:t> EN TÉRMINO   100</a:t>
            </a:r>
            <a:endParaRPr lang="es-ES" sz="2400" dirty="0"/>
          </a:p>
        </c:rich>
      </c:tx>
      <c:layout>
        <c:manualLayout>
          <c:xMode val="edge"/>
          <c:yMode val="edge"/>
          <c:x val="0.31979763399140326"/>
          <c:y val="1.3953723446723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600"/>
              <a:t>Total Acciones suscritas 901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523-4B59-8943-F6775C7789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523-4B59-8943-F6775C77898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Hoja3!$C$30:$D$30</c:f>
              <c:strCache>
                <c:ptCount val="2"/>
                <c:pt idx="0">
                  <c:v>Acciones Cumplidas</c:v>
                </c:pt>
                <c:pt idx="1">
                  <c:v>Acciones en Término</c:v>
                </c:pt>
              </c:strCache>
            </c:strRef>
          </c:cat>
          <c:val>
            <c:numRef>
              <c:f>Hoja3!$C$31:$D$31</c:f>
              <c:numCache>
                <c:formatCode>General</c:formatCode>
                <c:ptCount val="2"/>
                <c:pt idx="0">
                  <c:v>825</c:v>
                </c:pt>
                <c:pt idx="1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23-4B59-8943-F6775C77898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600"/>
              <a:t>Acciones</a:t>
            </a:r>
            <a:r>
              <a:rPr lang="es-CO" sz="2600" baseline="0"/>
              <a:t> en Término 76</a:t>
            </a:r>
            <a:endParaRPr lang="es-CO" sz="2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Hoja4!$A$1</c:f>
              <c:strCache>
                <c:ptCount val="1"/>
                <c:pt idx="0">
                  <c:v>oct-23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Hoja4!$B$1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0-487E-B21E-BB37B6494A72}"/>
            </c:ext>
          </c:extLst>
        </c:ser>
        <c:ser>
          <c:idx val="1"/>
          <c:order val="1"/>
          <c:tx>
            <c:strRef>
              <c:f>Hoja4!$A$2</c:f>
              <c:strCache>
                <c:ptCount val="1"/>
                <c:pt idx="0">
                  <c:v>nov-23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E0-487E-B21E-BB37B6494A72}"/>
            </c:ext>
          </c:extLst>
        </c:ser>
        <c:ser>
          <c:idx val="2"/>
          <c:order val="2"/>
          <c:tx>
            <c:strRef>
              <c:f>Hoja4!$A$3</c:f>
              <c:strCache>
                <c:ptCount val="1"/>
                <c:pt idx="0">
                  <c:v>dic-23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Hoja4!$B$3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E0-487E-B21E-BB37B6494A72}"/>
            </c:ext>
          </c:extLst>
        </c:ser>
        <c:ser>
          <c:idx val="3"/>
          <c:order val="3"/>
          <c:tx>
            <c:strRef>
              <c:f>Hoja4!$A$4</c:f>
              <c:strCache>
                <c:ptCount val="1"/>
                <c:pt idx="0">
                  <c:v>feb-24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E0-487E-B21E-BB37B6494A72}"/>
            </c:ext>
          </c:extLst>
        </c:ser>
        <c:ser>
          <c:idx val="4"/>
          <c:order val="4"/>
          <c:tx>
            <c:strRef>
              <c:f>Hoja4!$A$5</c:f>
              <c:strCache>
                <c:ptCount val="1"/>
                <c:pt idx="0">
                  <c:v>jun-24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E0-487E-B21E-BB37B6494A72}"/>
            </c:ext>
          </c:extLst>
        </c:ser>
        <c:ser>
          <c:idx val="5"/>
          <c:order val="5"/>
          <c:tx>
            <c:strRef>
              <c:f>Hoja4!$A$6</c:f>
              <c:strCache>
                <c:ptCount val="1"/>
                <c:pt idx="0">
                  <c:v>jul-24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Hoja4!$B$6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E0-487E-B21E-BB37B6494A72}"/>
            </c:ext>
          </c:extLst>
        </c:ser>
        <c:ser>
          <c:idx val="6"/>
          <c:order val="6"/>
          <c:tx>
            <c:strRef>
              <c:f>Hoja4!$A$7</c:f>
              <c:strCache>
                <c:ptCount val="1"/>
                <c:pt idx="0">
                  <c:v>ago-24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E0-487E-B21E-BB37B6494A72}"/>
            </c:ext>
          </c:extLst>
        </c:ser>
        <c:ser>
          <c:idx val="7"/>
          <c:order val="7"/>
          <c:tx>
            <c:strRef>
              <c:f>Hoja4!$A$8</c:f>
              <c:strCache>
                <c:ptCount val="1"/>
                <c:pt idx="0">
                  <c:v>sep-24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8E0-487E-B21E-BB37B6494A72}"/>
            </c:ext>
          </c:extLst>
        </c:ser>
        <c:ser>
          <c:idx val="8"/>
          <c:order val="8"/>
          <c:tx>
            <c:strRef>
              <c:f>Hoja4!$A$9</c:f>
              <c:strCache>
                <c:ptCount val="1"/>
                <c:pt idx="0">
                  <c:v>dic-24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Hoja4!$B$9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E0-487E-B21E-BB37B6494A72}"/>
            </c:ext>
          </c:extLst>
        </c:ser>
        <c:ser>
          <c:idx val="9"/>
          <c:order val="9"/>
          <c:tx>
            <c:strRef>
              <c:f>Hoja4!$A$10</c:f>
              <c:strCache>
                <c:ptCount val="1"/>
                <c:pt idx="0">
                  <c:v>feb-25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Hoja4!$B$10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8E0-487E-B21E-BB37B6494A72}"/>
            </c:ext>
          </c:extLst>
        </c:ser>
        <c:ser>
          <c:idx val="10"/>
          <c:order val="10"/>
          <c:tx>
            <c:strRef>
              <c:f>Hoja4!$A$11</c:f>
              <c:strCache>
                <c:ptCount val="1"/>
                <c:pt idx="0">
                  <c:v>abr-25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Hoja4!$B$11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8E0-487E-B21E-BB37B6494A72}"/>
            </c:ext>
          </c:extLst>
        </c:ser>
        <c:ser>
          <c:idx val="11"/>
          <c:order val="11"/>
          <c:tx>
            <c:strRef>
              <c:f>Hoja4!$A$12</c:f>
              <c:strCache>
                <c:ptCount val="1"/>
                <c:pt idx="0">
                  <c:v>ago-25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Hoja4!$B$12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8E0-487E-B21E-BB37B6494A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4280736"/>
        <c:axId val="1908873504"/>
      </c:barChart>
      <c:catAx>
        <c:axId val="2074280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08873504"/>
        <c:crosses val="autoZero"/>
        <c:auto val="1"/>
        <c:lblAlgn val="ctr"/>
        <c:lblOffset val="100"/>
        <c:noMultiLvlLbl val="0"/>
      </c:catAx>
      <c:valAx>
        <c:axId val="1908873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428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1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9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2919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31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20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162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596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1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355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398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8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726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5CA4F-EBCD-4533-B7B2-77011D1E2E2D}" type="datetimeFigureOut">
              <a:rPr lang="es-CO" smtClean="0"/>
              <a:t>16/10/2023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664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47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909" y="729666"/>
            <a:ext cx="11133546" cy="1403934"/>
          </a:xfrm>
        </p:spPr>
        <p:txBody>
          <a:bodyPr/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Oficina Asesora de Planeación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909" y="3311232"/>
            <a:ext cx="11133546" cy="1647499"/>
          </a:xfrm>
        </p:spPr>
        <p:txBody>
          <a:bodyPr>
            <a:noAutofit/>
          </a:bodyPr>
          <a:lstStyle/>
          <a:p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Estado Plan de Mejoramiento suscrito con la Contraloría General de la República.</a:t>
            </a:r>
          </a:p>
          <a:p>
            <a:endParaRPr lang="es-C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Con corte al 30 de Septiembre de 2023</a:t>
            </a:r>
          </a:p>
        </p:txBody>
      </p:sp>
    </p:spTree>
    <p:extLst>
      <p:ext uri="{BB962C8B-B14F-4D97-AF65-F5344CB8AC3E}">
        <p14:creationId xmlns:p14="http://schemas.microsoft.com/office/powerpoint/2010/main" val="423002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773766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SEPTIEMBRE 2023</a:t>
            </a:r>
            <a:br>
              <a:rPr lang="es-ES" sz="3600" b="1" dirty="0"/>
            </a:br>
            <a:r>
              <a:rPr lang="es-ES" sz="2800" b="1" dirty="0"/>
              <a:t>Planes Cumplidos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8B916D2-4677-9EAB-4853-CA6B654A35E4}"/>
              </a:ext>
            </a:extLst>
          </p:cNvPr>
          <p:cNvSpPr txBox="1">
            <a:spLocks/>
          </p:cNvSpPr>
          <p:nvPr/>
        </p:nvSpPr>
        <p:spPr>
          <a:xfrm>
            <a:off x="1008184" y="5796116"/>
            <a:ext cx="10175630" cy="77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  <a:ea typeface="+mn-ea"/>
                <a:cs typeface="+mn-cs"/>
              </a:rPr>
              <a:t>Al 30 de </a:t>
            </a:r>
            <a:r>
              <a:rPr lang="en-US" sz="2000" b="1" dirty="0" err="1">
                <a:latin typeface="+mn-lt"/>
                <a:ea typeface="+mn-ea"/>
                <a:cs typeface="+mn-cs"/>
              </a:rPr>
              <a:t>Septiembre</a:t>
            </a:r>
            <a:r>
              <a:rPr lang="en-US" sz="2000" b="1" dirty="0">
                <a:latin typeface="+mn-lt"/>
                <a:ea typeface="+mn-ea"/>
                <a:cs typeface="+mn-cs"/>
              </a:rPr>
              <a:t> de 2023, se presentan 11 planes de mejoramiento cumplidos al 100%, con un total de 321 </a:t>
            </a:r>
            <a:r>
              <a:rPr lang="en-US" sz="2000" b="1" dirty="0" err="1">
                <a:latin typeface="+mn-lt"/>
                <a:ea typeface="+mn-ea"/>
                <a:cs typeface="+mn-cs"/>
              </a:rPr>
              <a:t>Acciones</a:t>
            </a:r>
            <a:endParaRPr lang="en-US" sz="2000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91E21F9-3DF7-D64E-E713-043B28410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81685"/>
              </p:ext>
            </p:extLst>
          </p:nvPr>
        </p:nvGraphicFramePr>
        <p:xfrm>
          <a:off x="1075877" y="1061884"/>
          <a:ext cx="10034151" cy="4704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65329">
                  <a:extLst>
                    <a:ext uri="{9D8B030D-6E8A-4147-A177-3AD203B41FA5}">
                      <a16:colId xmlns:a16="http://schemas.microsoft.com/office/drawing/2014/main" val="141150611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92153370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16192014"/>
                    </a:ext>
                  </a:extLst>
                </a:gridCol>
              </a:tblGrid>
              <a:tr h="63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Plan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Acciones suscritas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Acciones Cumplidas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57057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1. PMCGR AUDITORÍA REGULAR 2017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719705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</a:rPr>
                        <a:t>2. PMCGR AUDITORÍA FINANCIERA 2018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69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69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582317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3. PMCGR AUDITORÍA FINANCIERA 2019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385262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4. PMCGR AUDITORIA 2019 (LAGUNA DE TOTA)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859931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</a:rPr>
                        <a:t>5. PMCGR AUDITORIA 2019 HLB EN CITRICOS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03284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6. PMCGR AUDITORIA ACTUACION ESPECIAL 2019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536990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7. PMCGR AUDITORÍA REFORMA RURAL INTEGRAL 2019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68119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8. PMCGR DENUNCIA CONTRATO ARRENDAMIENTO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8148576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9. PMCGR DENUNCIA CONTRATO PENSEMOS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4596941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10. PMCGR AUDITORIA FINANCIERA 2020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7749714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11. PMCGR AUDITORIA FINANCIERA 2021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85440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TOTALES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321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 dirty="0">
                          <a:effectLst/>
                        </a:rPr>
                        <a:t>321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852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7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773766"/>
          </a:xfrm>
        </p:spPr>
        <p:txBody>
          <a:bodyPr>
            <a:noAutofit/>
          </a:bodyPr>
          <a:lstStyle/>
          <a:p>
            <a:pPr algn="ctr"/>
            <a:r>
              <a:rPr lang="es-ES" sz="3200" b="1"/>
              <a:t>ESTADO</a:t>
            </a:r>
            <a:r>
              <a:rPr lang="es-ES" sz="3600" b="1"/>
              <a:t> PDM CGR A SEPTIEMBRE 2023</a:t>
            </a:r>
            <a:br>
              <a:rPr lang="es-ES" sz="3600" b="1"/>
            </a:br>
            <a:r>
              <a:rPr lang="es-ES" sz="2800" b="1"/>
              <a:t>Planes en Término</a:t>
            </a:r>
            <a:endParaRPr lang="es-ES" sz="2800" b="1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91E21F9-3DF7-D64E-E713-043B28410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52110"/>
              </p:ext>
            </p:extLst>
          </p:nvPr>
        </p:nvGraphicFramePr>
        <p:xfrm>
          <a:off x="1075876" y="1061884"/>
          <a:ext cx="10107936" cy="51233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55635">
                  <a:extLst>
                    <a:ext uri="{9D8B030D-6E8A-4147-A177-3AD203B41FA5}">
                      <a16:colId xmlns:a16="http://schemas.microsoft.com/office/drawing/2014/main" val="1411506112"/>
                    </a:ext>
                  </a:extLst>
                </a:gridCol>
                <a:gridCol w="1290353">
                  <a:extLst>
                    <a:ext uri="{9D8B030D-6E8A-4147-A177-3AD203B41FA5}">
                      <a16:colId xmlns:a16="http://schemas.microsoft.com/office/drawing/2014/main" val="1921533702"/>
                    </a:ext>
                  </a:extLst>
                </a:gridCol>
                <a:gridCol w="1436985">
                  <a:extLst>
                    <a:ext uri="{9D8B030D-6E8A-4147-A177-3AD203B41FA5}">
                      <a16:colId xmlns:a16="http://schemas.microsoft.com/office/drawing/2014/main" val="116192014"/>
                    </a:ext>
                  </a:extLst>
                </a:gridCol>
                <a:gridCol w="1524963">
                  <a:extLst>
                    <a:ext uri="{9D8B030D-6E8A-4147-A177-3AD203B41FA5}">
                      <a16:colId xmlns:a16="http://schemas.microsoft.com/office/drawing/2014/main" val="2428581813"/>
                    </a:ext>
                  </a:extLst>
                </a:gridCol>
              </a:tblGrid>
              <a:tr h="7325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 dirty="0">
                          <a:effectLst/>
                        </a:rPr>
                        <a:t>Plan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 dirty="0">
                          <a:effectLst/>
                        </a:rPr>
                        <a:t>Acciones suscritas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Acciones Cumplidas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Acciones en Término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352570572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1. PMCGR AUDITORÍA REGULAR 2014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3807197052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2. PMCGR AUDITORÍA ESPECIAL 2015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49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48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2515823175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3. PMCGR AUDITORÍA REGULAR 2015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118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115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1613852622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4. PMCGR AUDITORÍA REGULAR 2016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151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126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25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1698599315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5. PMCGR DENUNCIA 2019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2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2528032843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6. PMCGR AUDITORIA DE CUMPLIMIENTO 2018-2019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146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144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2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3505369905"/>
                  </a:ext>
                </a:extLst>
              </a:tr>
              <a:tr h="63886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7. PMCGR AUDITORÍA ESPECIAL DE FISCALIZACIÓN A LA GESTIÓN SOBRE INMUEBLES DEL ICA 2021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62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52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10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4246811923"/>
                  </a:ext>
                </a:extLst>
              </a:tr>
              <a:tr h="63886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8. PMCGR INFORME DE SERVIDOR PÚBLICO RADIC ADO No. 2021-211001-82111-D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2538148576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9.PMCGR AUDITORÍA FINANCIERA 2022</a:t>
                      </a: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2011889790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580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504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172852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57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SEPTIEMBRE 2023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2168337-A190-44F0-9C5D-97FC5D0843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31966"/>
          <a:ext cx="10515600" cy="546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005840" y="1188720"/>
          <a:ext cx="9509760" cy="482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15FDE5D-39B9-DC05-CE91-3767C49095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719289"/>
              </p:ext>
            </p:extLst>
          </p:nvPr>
        </p:nvGraphicFramePr>
        <p:xfrm>
          <a:off x="838200" y="1031967"/>
          <a:ext cx="10515600" cy="5244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511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49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SEPTIEMBRE 2023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1833CB14-F63D-AF53-FF7C-9C4019BEF0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362501"/>
              </p:ext>
            </p:extLst>
          </p:nvPr>
        </p:nvGraphicFramePr>
        <p:xfrm>
          <a:off x="634181" y="798889"/>
          <a:ext cx="11046542" cy="5675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54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SEPTIEMBRE 2023</a:t>
            </a:r>
            <a:br>
              <a:rPr lang="es-ES" sz="4800" b="1" dirty="0"/>
            </a:br>
            <a:r>
              <a:rPr lang="es-ES" sz="4800" b="1" dirty="0"/>
              <a:t>ACCIONES EN TÉRMINO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2"/>
            <a:ext cx="9888280" cy="4784651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El 77% de las acciones en término, corresponden a legalización y saneamiento de los inmuebles del Instituto, que han sido observados en las auditorías de la vigencia 2016 y de fiscalización de los inmuebles 2021 y presentan fecha de terminación agosto 2025.</a:t>
            </a:r>
          </a:p>
          <a:p>
            <a:pPr algn="just"/>
            <a:r>
              <a:rPr lang="es-ES" dirty="0"/>
              <a:t>Se recomienda, continuar con el monitoreo permanente por parte de las áreas responsables del cumplimiento de estas acciones.</a:t>
            </a:r>
          </a:p>
          <a:p>
            <a:pPr algn="just"/>
            <a:r>
              <a:rPr lang="es-ES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</p:spTree>
    <p:extLst>
      <p:ext uri="{BB962C8B-B14F-4D97-AF65-F5344CB8AC3E}">
        <p14:creationId xmlns:p14="http://schemas.microsoft.com/office/powerpoint/2010/main" val="302398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147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8e22fe-4198-4c93-872a-6b6dec0a4266">
      <Terms xmlns="http://schemas.microsoft.com/office/infopath/2007/PartnerControls"/>
    </lcf76f155ced4ddcb4097134ff3c332f>
    <TaxCatchAll xmlns="d7f80cf4-2863-421f-9003-5cd9b982edd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EDA3CB8E94804F806D323B6854C007" ma:contentTypeVersion="12" ma:contentTypeDescription="Crear nuevo documento." ma:contentTypeScope="" ma:versionID="89b85a4753469b044cdf8baab9263b63">
  <xsd:schema xmlns:xsd="http://www.w3.org/2001/XMLSchema" xmlns:xs="http://www.w3.org/2001/XMLSchema" xmlns:p="http://schemas.microsoft.com/office/2006/metadata/properties" xmlns:ns2="8e8e22fe-4198-4c93-872a-6b6dec0a4266" xmlns:ns3="d7f80cf4-2863-421f-9003-5cd9b982edd2" targetNamespace="http://schemas.microsoft.com/office/2006/metadata/properties" ma:root="true" ma:fieldsID="a389710935737584a49c43d816f81feb" ns2:_="" ns3:_="">
    <xsd:import namespace="8e8e22fe-4198-4c93-872a-6b6dec0a4266"/>
    <xsd:import namespace="d7f80cf4-2863-421f-9003-5cd9b982e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22fe-4198-4c93-872a-6b6dec0a4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c13af8aa-4373-474f-ae2e-dcebb9a41e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80cf4-2863-421f-9003-5cd9b982edd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3143d92-257a-49b2-b63e-b277711ed8a0}" ma:internalName="TaxCatchAll" ma:showField="CatchAllData" ma:web="d7f80cf4-2863-421f-9003-5cd9b982ed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6D34FC-1396-4FB5-B45E-0066F7341B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B01516-C4A8-48E6-A85E-2A50CD2F14C2}">
  <ds:schemaRefs>
    <ds:schemaRef ds:uri="http://schemas.microsoft.com/office/2006/metadata/properties"/>
    <ds:schemaRef ds:uri="http://schemas.microsoft.com/office/infopath/2007/PartnerControls"/>
    <ds:schemaRef ds:uri="8e8e22fe-4198-4c93-872a-6b6dec0a4266"/>
    <ds:schemaRef ds:uri="d7f80cf4-2863-421f-9003-5cd9b982edd2"/>
  </ds:schemaRefs>
</ds:datastoreItem>
</file>

<file path=customXml/itemProps3.xml><?xml version="1.0" encoding="utf-8"?>
<ds:datastoreItem xmlns:ds="http://schemas.openxmlformats.org/officeDocument/2006/customXml" ds:itemID="{0B85E8DC-30DD-429C-9B9C-33344B1DF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e22fe-4198-4c93-872a-6b6dec0a4266"/>
    <ds:schemaRef ds:uri="d7f80cf4-2863-421f-9003-5cd9b982e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412</Words>
  <Application>Microsoft Office PowerPoint</Application>
  <PresentationFormat>Panorámica</PresentationFormat>
  <Paragraphs>101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Tema de Office</vt:lpstr>
      <vt:lpstr>Presentación de PowerPoint</vt:lpstr>
      <vt:lpstr>Oficina Asesora de Planeación</vt:lpstr>
      <vt:lpstr>ESTADO PDM CGR A SEPTIEMBRE 2023 Planes Cumplidos</vt:lpstr>
      <vt:lpstr>ESTADO PDM CGR A SEPTIEMBRE 2023 Planes en Término</vt:lpstr>
      <vt:lpstr>ESTADO PDM CGR A SEPTIEMBRE 2023</vt:lpstr>
      <vt:lpstr>ESTADO PDM CGR A SEPTIEMBRE 2023</vt:lpstr>
      <vt:lpstr>ESTADO PDM CGR A SEPTIEMBRE 2023 ACCIONES EN TÉRMINO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Adolfo Torres Marin</dc:creator>
  <cp:lastModifiedBy>Martha Rocio Arevalo García</cp:lastModifiedBy>
  <cp:revision>14</cp:revision>
  <dcterms:created xsi:type="dcterms:W3CDTF">2023-05-17T15:02:25Z</dcterms:created>
  <dcterms:modified xsi:type="dcterms:W3CDTF">2023-10-16T21:45:20Z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0x0101006FEDA3CB8E94804F806D323B6854C007</vt:lpwstr>
  </property>
  <property fmtid="{D5CDD505-2E9C-101B-9397-08002B2CF9AE}" pid="3" name="MediaServiceImageTags">
    <vt:lpwstr/>
  </property>
</Properties>
</file>