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60" r:id="rId5"/>
    <p:sldId id="259" r:id="rId6"/>
    <p:sldId id="268" r:id="rId7"/>
    <p:sldId id="288" r:id="rId8"/>
    <p:sldId id="282" r:id="rId9"/>
    <p:sldId id="284" r:id="rId10"/>
    <p:sldId id="278" r:id="rId11"/>
    <p:sldId id="267" r:id="rId12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cción predeterminada" id="{DDF4A3D6-0B87-44B3-938A-266689B968AB}">
          <p14:sldIdLst>
            <p14:sldId id="260"/>
            <p14:sldId id="259"/>
            <p14:sldId id="268"/>
          </p14:sldIdLst>
        </p14:section>
        <p14:section name="Sección sin título" id="{9BB382F9-5A4C-48D7-872F-A7B077B7359D}">
          <p14:sldIdLst>
            <p14:sldId id="288"/>
            <p14:sldId id="282"/>
            <p14:sldId id="284"/>
            <p14:sldId id="278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Estilo medio 2 - Énfasis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08" autoAdjust="0"/>
    <p:restoredTop sz="94660"/>
  </p:normalViewPr>
  <p:slideViewPr>
    <p:cSldViewPr snapToGrid="0">
      <p:cViewPr varScale="1">
        <p:scale>
          <a:sx n="69" d="100"/>
          <a:sy n="69" d="100"/>
        </p:scale>
        <p:origin x="612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customXml" Target="../customXml/item2.xml"/><Relationship Id="rId16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F:\PLANEACION\PDM%20CGR\Seguimiento%20PM%20CGRP%20Auditorias%20-%201%20Apr%202022%20(2)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D:\PLANEACION\PDM%20CGR\Seguimiento%20PM%20CGRP%20Auditorias%20-%201%20Apr%202022%20(2)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estado%20psmcgr%20diamante%20141023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Martha%20Arevalo\Desktop\estado%20psmcgr%20diamante%20141023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400" b="1" i="0" u="none" strike="noStrike" kern="1200" cap="all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ES" sz="2400" dirty="0"/>
              <a:t>ACCIONES</a:t>
            </a:r>
            <a:r>
              <a:rPr lang="es-ES" sz="2400" baseline="0" dirty="0"/>
              <a:t> EN TÉRMINO   100</a:t>
            </a:r>
            <a:endParaRPr lang="es-ES" sz="2400" dirty="0"/>
          </a:p>
        </c:rich>
      </c:tx>
      <c:layout>
        <c:manualLayout>
          <c:xMode val="edge"/>
          <c:yMode val="edge"/>
          <c:x val="0.31979763399140326"/>
          <c:y val="1.395372344672351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1" i="0" u="none" strike="noStrike" kern="1200" cap="all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outEnd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inEnd"/>
          <c:showLegendKey val="0"/>
          <c:showVal val="0"/>
          <c:showCatName val="1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600"/>
              <a:t>Total Acciones suscritas 901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view3D>
      <c:rotX val="5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C523-4B59-8943-F6775C778984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254000" sx="102000" sy="102000" algn="ctr" rotWithShape="0">
                  <a:prstClr val="black">
                    <a:alpha val="20000"/>
                  </a:prst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C523-4B59-8943-F6775C778984}"/>
              </c:ext>
            </c:extLst>
          </c:dPt>
          <c:dLbls>
            <c:spPr>
              <a:pattFill prst="pct75">
                <a:fgClr>
                  <a:schemeClr val="dk1">
                    <a:lumMod val="75000"/>
                    <a:lumOff val="25000"/>
                  </a:schemeClr>
                </a:fgClr>
                <a:bgClr>
                  <a:schemeClr val="dk1">
                    <a:lumMod val="65000"/>
                    <a:lumOff val="35000"/>
                  </a:schemeClr>
                </a:bgClr>
              </a:pattFill>
              <a:ln>
                <a:noFill/>
              </a:ln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24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ctr"/>
            <c:showLegendKey val="0"/>
            <c:showVal val="1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dk1">
                      <a:lumMod val="50000"/>
                      <a:lumOff val="50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Hoja3!$C$30:$D$30</c:f>
              <c:strCache>
                <c:ptCount val="2"/>
                <c:pt idx="0">
                  <c:v>Acciones Cumplidas</c:v>
                </c:pt>
                <c:pt idx="1">
                  <c:v>Acciones en Término</c:v>
                </c:pt>
              </c:strCache>
            </c:strRef>
          </c:cat>
          <c:val>
            <c:numRef>
              <c:f>Hoja3!$C$31:$D$31</c:f>
              <c:numCache>
                <c:formatCode>General</c:formatCode>
                <c:ptCount val="2"/>
                <c:pt idx="0">
                  <c:v>825</c:v>
                </c:pt>
                <c:pt idx="1">
                  <c:v>76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C523-4B59-8943-F6775C778984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r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gradFill flip="none" rotWithShape="1">
      <a:gsLst>
        <a:gs pos="0">
          <a:schemeClr val="lt1"/>
        </a:gs>
        <a:gs pos="39000">
          <a:schemeClr val="lt1"/>
        </a:gs>
        <a:gs pos="100000">
          <a:schemeClr val="lt1">
            <a:lumMod val="75000"/>
          </a:schemeClr>
        </a:gs>
      </a:gsLst>
      <a:path path="circle">
        <a:fillToRect l="50000" t="-80000" r="50000" b="180000"/>
      </a:path>
      <a:tileRect/>
    </a:gra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s-E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6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s-CO" sz="2600"/>
              <a:t>Acciones</a:t>
            </a:r>
            <a:r>
              <a:rPr lang="es-CO" sz="2600" baseline="0"/>
              <a:t> en Término 76</a:t>
            </a:r>
            <a:endParaRPr lang="es-CO" sz="260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6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Hoja4!$A$1</c:f>
              <c:strCache>
                <c:ptCount val="1"/>
                <c:pt idx="0">
                  <c:v>oct-23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8E0-487E-B21E-BB37B6494A72}"/>
            </c:ext>
          </c:extLst>
        </c:ser>
        <c:ser>
          <c:idx val="1"/>
          <c:order val="1"/>
          <c:tx>
            <c:strRef>
              <c:f>Hoja4!$A$2</c:f>
              <c:strCache>
                <c:ptCount val="1"/>
                <c:pt idx="0">
                  <c:v>nov-23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Hoja4!$B$2</c:f>
              <c:numCache>
                <c:formatCode>General</c:formatCode>
                <c:ptCount val="1"/>
                <c:pt idx="0">
                  <c:v>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98E0-487E-B21E-BB37B6494A72}"/>
            </c:ext>
          </c:extLst>
        </c:ser>
        <c:ser>
          <c:idx val="2"/>
          <c:order val="2"/>
          <c:tx>
            <c:strRef>
              <c:f>Hoja4!$A$3</c:f>
              <c:strCache>
                <c:ptCount val="1"/>
                <c:pt idx="0">
                  <c:v>dic-23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Hoja4!$B$3</c:f>
              <c:numCache>
                <c:formatCode>General</c:formatCode>
                <c:ptCount val="1"/>
                <c:pt idx="0">
                  <c:v>25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8E0-487E-B21E-BB37B6494A72}"/>
            </c:ext>
          </c:extLst>
        </c:ser>
        <c:ser>
          <c:idx val="3"/>
          <c:order val="3"/>
          <c:tx>
            <c:strRef>
              <c:f>Hoja4!$A$4</c:f>
              <c:strCache>
                <c:ptCount val="1"/>
                <c:pt idx="0">
                  <c:v>feb-24</c:v>
                </c:pt>
              </c:strCache>
            </c:strRef>
          </c:tx>
          <c:spPr>
            <a:solidFill>
              <a:schemeClr val="accent4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Hoja4!$B$4</c:f>
              <c:numCache>
                <c:formatCode>General</c:formatCode>
                <c:ptCount val="1"/>
                <c:pt idx="0">
                  <c:v>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98E0-487E-B21E-BB37B6494A72}"/>
            </c:ext>
          </c:extLst>
        </c:ser>
        <c:ser>
          <c:idx val="4"/>
          <c:order val="4"/>
          <c:tx>
            <c:strRef>
              <c:f>Hoja4!$A$5</c:f>
              <c:strCache>
                <c:ptCount val="1"/>
                <c:pt idx="0">
                  <c:v>jun-24</c:v>
                </c:pt>
              </c:strCache>
            </c:strRef>
          </c:tx>
          <c:spPr>
            <a:solidFill>
              <a:schemeClr val="accent5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Hoja4!$B$5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98E0-487E-B21E-BB37B6494A72}"/>
            </c:ext>
          </c:extLst>
        </c:ser>
        <c:ser>
          <c:idx val="5"/>
          <c:order val="5"/>
          <c:tx>
            <c:strRef>
              <c:f>Hoja4!$A$6</c:f>
              <c:strCache>
                <c:ptCount val="1"/>
                <c:pt idx="0">
                  <c:v>jul-24</c:v>
                </c:pt>
              </c:strCache>
            </c:strRef>
          </c:tx>
          <c:spPr>
            <a:solidFill>
              <a:schemeClr val="accent6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Hoja4!$B$6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98E0-487E-B21E-BB37B6494A72}"/>
            </c:ext>
          </c:extLst>
        </c:ser>
        <c:ser>
          <c:idx val="6"/>
          <c:order val="6"/>
          <c:tx>
            <c:strRef>
              <c:f>Hoja4!$A$7</c:f>
              <c:strCache>
                <c:ptCount val="1"/>
                <c:pt idx="0">
                  <c:v>ago-24</c:v>
                </c:pt>
              </c:strCache>
            </c:strRef>
          </c:tx>
          <c:spPr>
            <a:solidFill>
              <a:schemeClr val="accent1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Hoja4!$B$7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6-98E0-487E-B21E-BB37B6494A72}"/>
            </c:ext>
          </c:extLst>
        </c:ser>
        <c:ser>
          <c:idx val="7"/>
          <c:order val="7"/>
          <c:tx>
            <c:strRef>
              <c:f>Hoja4!$A$8</c:f>
              <c:strCache>
                <c:ptCount val="1"/>
                <c:pt idx="0">
                  <c:v>sep-24</c:v>
                </c:pt>
              </c:strCache>
            </c:strRef>
          </c:tx>
          <c:spPr>
            <a:solidFill>
              <a:schemeClr val="accent2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Hoja4!$B$8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98E0-487E-B21E-BB37B6494A72}"/>
            </c:ext>
          </c:extLst>
        </c:ser>
        <c:ser>
          <c:idx val="8"/>
          <c:order val="8"/>
          <c:tx>
            <c:strRef>
              <c:f>Hoja4!$A$9</c:f>
              <c:strCache>
                <c:ptCount val="1"/>
                <c:pt idx="0">
                  <c:v>dic-24</c:v>
                </c:pt>
              </c:strCache>
            </c:strRef>
          </c:tx>
          <c:spPr>
            <a:solidFill>
              <a:schemeClr val="accent3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Hoja4!$B$9</c:f>
              <c:numCache>
                <c:formatCode>General</c:formatCode>
                <c:ptCount val="1"/>
                <c:pt idx="0">
                  <c:v>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98E0-487E-B21E-BB37B6494A72}"/>
            </c:ext>
          </c:extLst>
        </c:ser>
        <c:ser>
          <c:idx val="9"/>
          <c:order val="9"/>
          <c:tx>
            <c:strRef>
              <c:f>Hoja4!$A$10</c:f>
              <c:strCache>
                <c:ptCount val="1"/>
                <c:pt idx="0">
                  <c:v>feb-25</c:v>
                </c:pt>
              </c:strCache>
            </c:strRef>
          </c:tx>
          <c:spPr>
            <a:solidFill>
              <a:schemeClr val="accent4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Hoja4!$B$10</c:f>
              <c:numCache>
                <c:formatCode>General</c:formatCode>
                <c:ptCount val="1"/>
                <c:pt idx="0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98E0-487E-B21E-BB37B6494A72}"/>
            </c:ext>
          </c:extLst>
        </c:ser>
        <c:ser>
          <c:idx val="10"/>
          <c:order val="10"/>
          <c:tx>
            <c:strRef>
              <c:f>Hoja4!$A$11</c:f>
              <c:strCache>
                <c:ptCount val="1"/>
                <c:pt idx="0">
                  <c:v>abr-25</c:v>
                </c:pt>
              </c:strCache>
            </c:strRef>
          </c:tx>
          <c:spPr>
            <a:solidFill>
              <a:schemeClr val="accent5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Hoja4!$B$11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98E0-487E-B21E-BB37B6494A72}"/>
            </c:ext>
          </c:extLst>
        </c:ser>
        <c:ser>
          <c:idx val="11"/>
          <c:order val="11"/>
          <c:tx>
            <c:strRef>
              <c:f>Hoja4!$A$12</c:f>
              <c:strCache>
                <c:ptCount val="1"/>
                <c:pt idx="0">
                  <c:v>ago-25</c:v>
                </c:pt>
              </c:strCache>
            </c:strRef>
          </c:tx>
          <c:spPr>
            <a:solidFill>
              <a:schemeClr val="accent6">
                <a:lumMod val="6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s-CO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val>
            <c:numRef>
              <c:f>Hoja4!$B$12</c:f>
              <c:numCache>
                <c:formatCode>General</c:formatCode>
                <c:ptCount val="1"/>
                <c:pt idx="0">
                  <c:v>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98E0-487E-B21E-BB37B6494A72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219"/>
        <c:overlap val="-27"/>
        <c:axId val="2074280736"/>
        <c:axId val="1908873504"/>
      </c:barChart>
      <c:catAx>
        <c:axId val="2074280736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908873504"/>
        <c:crosses val="autoZero"/>
        <c:auto val="1"/>
        <c:lblAlgn val="ctr"/>
        <c:lblOffset val="100"/>
        <c:noMultiLvlLbl val="0"/>
      </c:catAx>
      <c:valAx>
        <c:axId val="1908873504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074280736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4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s-CO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s-CO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4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pattFill prst="pct75">
        <a:fgClr>
          <a:schemeClr val="dk1">
            <a:lumMod val="75000"/>
            <a:lumOff val="25000"/>
          </a:schemeClr>
        </a:fgClr>
        <a:bgClr>
          <a:schemeClr val="dk1">
            <a:lumMod val="65000"/>
            <a:lumOff val="35000"/>
          </a:schemeClr>
        </a:bgClr>
      </a:pattFill>
      <a:effectLst>
        <a:outerShdw blurRad="50800" dist="38100" dir="2700000" algn="tl" rotWithShape="0">
          <a:prstClr val="black">
            <a:alpha val="40000"/>
          </a:prstClr>
        </a:outerShdw>
      </a:effectLst>
    </cs:spPr>
    <cs:defRPr sz="1000" b="1" i="0" u="none" strike="noStrike" kern="1200" baseline="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254000" sx="102000" sy="102000" algn="ctr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seño personaliza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76148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737963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229194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923186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editar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3212034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016248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n 6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4959676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0213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Imagen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3550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5239881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n 4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4076809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n 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28"/>
            <a:ext cx="12192000" cy="6857143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Editar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6072661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Editar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05CA4F-EBCD-4533-B7B2-77011D1E2E2D}" type="datetimeFigureOut">
              <a:rPr lang="es-CO" smtClean="0"/>
              <a:t>16/10/2023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2AC17A-EE71-4D22-9EE3-50EE86D5627D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40664298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3.xml"/><Relationship Id="rId4" Type="http://schemas.openxmlformats.org/officeDocument/2006/relationships/chart" Target="../charts/char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7714711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7909" y="729666"/>
            <a:ext cx="11133546" cy="1403934"/>
          </a:xfrm>
        </p:spPr>
        <p:txBody>
          <a:bodyPr/>
          <a:lstStyle/>
          <a:p>
            <a:r>
              <a:rPr lang="es-CO" dirty="0">
                <a:latin typeface="Arial" panose="020B0604020202020204" pitchFamily="34" charset="0"/>
                <a:cs typeface="Arial" panose="020B0604020202020204" pitchFamily="34" charset="0"/>
              </a:rPr>
              <a:t>Oficina Asesora de Planeación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7909" y="3311232"/>
            <a:ext cx="11133546" cy="1647499"/>
          </a:xfrm>
        </p:spPr>
        <p:txBody>
          <a:bodyPr>
            <a:noAutofit/>
          </a:bodyPr>
          <a:lstStyle/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Estado Plan de Mejoramiento suscrito con la Contraloría General de la República.</a:t>
            </a:r>
          </a:p>
          <a:p>
            <a:endParaRPr lang="es-CO" sz="4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s-CO" sz="4000" dirty="0">
                <a:latin typeface="Arial" panose="020B0604020202020204" pitchFamily="34" charset="0"/>
                <a:cs typeface="Arial" panose="020B0604020202020204" pitchFamily="34" charset="0"/>
              </a:rPr>
              <a:t>Con corte al 30 de Septiembre de 2023</a:t>
            </a:r>
          </a:p>
        </p:txBody>
      </p:sp>
    </p:spTree>
    <p:extLst>
      <p:ext uri="{BB962C8B-B14F-4D97-AF65-F5344CB8AC3E}">
        <p14:creationId xmlns:p14="http://schemas.microsoft.com/office/powerpoint/2010/main" val="4230020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 dirty="0"/>
              <a:t>ESTADO</a:t>
            </a:r>
            <a:r>
              <a:rPr lang="es-ES" sz="3600" b="1" dirty="0"/>
              <a:t> PDM CGR A SEPTIEMBRE 2023</a:t>
            </a:r>
            <a:br>
              <a:rPr lang="es-ES" sz="3600" b="1" dirty="0"/>
            </a:br>
            <a:r>
              <a:rPr lang="es-ES" sz="2800" b="1" dirty="0"/>
              <a:t>Planes Cumplidos</a:t>
            </a:r>
          </a:p>
        </p:txBody>
      </p:sp>
      <p:sp>
        <p:nvSpPr>
          <p:cNvPr id="4" name="Título 1">
            <a:extLst>
              <a:ext uri="{FF2B5EF4-FFF2-40B4-BE49-F238E27FC236}">
                <a16:creationId xmlns:a16="http://schemas.microsoft.com/office/drawing/2014/main" id="{98B916D2-4677-9EAB-4853-CA6B654A35E4}"/>
              </a:ext>
            </a:extLst>
          </p:cNvPr>
          <p:cNvSpPr txBox="1">
            <a:spLocks/>
          </p:cNvSpPr>
          <p:nvPr/>
        </p:nvSpPr>
        <p:spPr>
          <a:xfrm>
            <a:off x="1008184" y="5796116"/>
            <a:ext cx="10175630" cy="7737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indent="-228600" algn="ctr">
              <a:spcAft>
                <a:spcPts val="600"/>
              </a:spcAft>
              <a:buFont typeface="Arial" panose="020B0604020202020204" pitchFamily="34" charset="0"/>
              <a:buChar char="•"/>
            </a:pPr>
            <a:r>
              <a:rPr lang="en-US" sz="2000" b="1" dirty="0">
                <a:latin typeface="+mn-lt"/>
                <a:ea typeface="+mn-ea"/>
                <a:cs typeface="+mn-cs"/>
              </a:rPr>
              <a:t>Al 30 de </a:t>
            </a:r>
            <a:r>
              <a:rPr lang="en-US" sz="2000" b="1" dirty="0" err="1">
                <a:latin typeface="+mn-lt"/>
                <a:ea typeface="+mn-ea"/>
                <a:cs typeface="+mn-cs"/>
              </a:rPr>
              <a:t>Septiembre</a:t>
            </a:r>
            <a:r>
              <a:rPr lang="en-US" sz="2000" b="1" dirty="0">
                <a:latin typeface="+mn-lt"/>
                <a:ea typeface="+mn-ea"/>
                <a:cs typeface="+mn-cs"/>
              </a:rPr>
              <a:t> de 2023, se presentan 11 planes de mejoramiento cumplidos al 100%, con un total de 321 </a:t>
            </a:r>
            <a:r>
              <a:rPr lang="en-US" sz="2000" b="1" dirty="0" err="1">
                <a:latin typeface="+mn-lt"/>
                <a:ea typeface="+mn-ea"/>
                <a:cs typeface="+mn-cs"/>
              </a:rPr>
              <a:t>Acciones</a:t>
            </a:r>
            <a:endParaRPr lang="en-US" sz="2000" b="1" dirty="0">
              <a:latin typeface="+mn-lt"/>
              <a:ea typeface="+mn-ea"/>
              <a:cs typeface="+mn-cs"/>
            </a:endParaRPr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72081685"/>
              </p:ext>
            </p:extLst>
          </p:nvPr>
        </p:nvGraphicFramePr>
        <p:xfrm>
          <a:off x="1075877" y="1061884"/>
          <a:ext cx="10034151" cy="4704730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65329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84411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</a:tblGrid>
              <a:tr h="63793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Plan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suscritas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Acciones Cumplidas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1. PMCGR AUDITORÍA REGULAR 2017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2. PMCGR AUDITORÍA FINANCIERA 2018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69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3. PMCGR AUDITORÍA FINANCIERA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4. PMCGR AUDITORIA 2019 (LAGUNA DE TOTA)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 dirty="0">
                          <a:effectLst/>
                        </a:rPr>
                        <a:t>5. PMCGR AUDITORIA 2019 HLB EN CITRICOS</a:t>
                      </a:r>
                      <a:endParaRPr lang="es-ES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17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600" u="none" strike="noStrike">
                          <a:effectLst/>
                        </a:rPr>
                        <a:t>6. PMCGR AUDITORIA ACTUACION ESPECIAL 2019</a:t>
                      </a:r>
                      <a:endParaRPr lang="es-ES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7. PMCGR AUDITORÍA REFORMA RURAL INTEGRAL 2019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9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8. PMCGR DENUNCIA CONTRATO ARRENDAMIENTO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9. PMCGR DENUNCIA CONTRATO PENSEMOS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4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254596941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10. PMCGR AUDITORIA FINANCIERA 2020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56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4187749714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600" u="none" strike="noStrike">
                          <a:effectLst/>
                        </a:rPr>
                        <a:t>11. PMCGR AUDITORIA FINANCIERA 2021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>
                          <a:effectLst/>
                        </a:rPr>
                        <a:t>23</a:t>
                      </a:r>
                      <a:endParaRPr lang="es-CO" sz="16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058544023"/>
                  </a:ext>
                </a:extLst>
              </a:tr>
              <a:tr h="338900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TOTALES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>
                          <a:effectLst/>
                        </a:rPr>
                        <a:t>321</a:t>
                      </a:r>
                      <a:endParaRPr lang="es-CO" sz="1600" b="1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321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056719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-199505" y="118893"/>
            <a:ext cx="12286210" cy="773766"/>
          </a:xfrm>
        </p:spPr>
        <p:txBody>
          <a:bodyPr>
            <a:noAutofit/>
          </a:bodyPr>
          <a:lstStyle/>
          <a:p>
            <a:pPr algn="ctr"/>
            <a:r>
              <a:rPr lang="es-ES" sz="3200" b="1"/>
              <a:t>ESTADO</a:t>
            </a:r>
            <a:r>
              <a:rPr lang="es-ES" sz="3600" b="1"/>
              <a:t> PDM CGR A SEPTIEMBRE 2023</a:t>
            </a:r>
            <a:br>
              <a:rPr lang="es-ES" sz="3600" b="1"/>
            </a:br>
            <a:r>
              <a:rPr lang="es-ES" sz="2800" b="1"/>
              <a:t>Planes en Término</a:t>
            </a:r>
            <a:endParaRPr lang="es-ES" sz="2800" b="1" dirty="0"/>
          </a:p>
        </p:txBody>
      </p:sp>
      <p:graphicFrame>
        <p:nvGraphicFramePr>
          <p:cNvPr id="5" name="Tabla 4">
            <a:extLst>
              <a:ext uri="{FF2B5EF4-FFF2-40B4-BE49-F238E27FC236}">
                <a16:creationId xmlns:a16="http://schemas.microsoft.com/office/drawing/2014/main" id="{D91E21F9-3DF7-D64E-E713-043B2841004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21152110"/>
              </p:ext>
            </p:extLst>
          </p:nvPr>
        </p:nvGraphicFramePr>
        <p:xfrm>
          <a:off x="1075876" y="1061884"/>
          <a:ext cx="10107936" cy="5123373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5855635">
                  <a:extLst>
                    <a:ext uri="{9D8B030D-6E8A-4147-A177-3AD203B41FA5}">
                      <a16:colId xmlns:a16="http://schemas.microsoft.com/office/drawing/2014/main" val="1411506112"/>
                    </a:ext>
                  </a:extLst>
                </a:gridCol>
                <a:gridCol w="1290353">
                  <a:extLst>
                    <a:ext uri="{9D8B030D-6E8A-4147-A177-3AD203B41FA5}">
                      <a16:colId xmlns:a16="http://schemas.microsoft.com/office/drawing/2014/main" val="1921533702"/>
                    </a:ext>
                  </a:extLst>
                </a:gridCol>
                <a:gridCol w="1436985">
                  <a:extLst>
                    <a:ext uri="{9D8B030D-6E8A-4147-A177-3AD203B41FA5}">
                      <a16:colId xmlns:a16="http://schemas.microsoft.com/office/drawing/2014/main" val="116192014"/>
                    </a:ext>
                  </a:extLst>
                </a:gridCol>
                <a:gridCol w="1524963">
                  <a:extLst>
                    <a:ext uri="{9D8B030D-6E8A-4147-A177-3AD203B41FA5}">
                      <a16:colId xmlns:a16="http://schemas.microsoft.com/office/drawing/2014/main" val="2428581813"/>
                    </a:ext>
                  </a:extLst>
                </a:gridCol>
              </a:tblGrid>
              <a:tr h="732503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Plan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b="1" u="none" strike="noStrike" dirty="0">
                          <a:effectLst/>
                        </a:rPr>
                        <a:t>Acciones suscritas</a:t>
                      </a:r>
                      <a:endParaRPr lang="es-CO" sz="16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effectLst/>
                        </a:rPr>
                        <a:t>Acciones Cumplidas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600" u="none" strike="noStrike" dirty="0">
                          <a:effectLst/>
                        </a:rPr>
                        <a:t>Acciones en Término</a:t>
                      </a:r>
                      <a:endParaRPr lang="es-CO" sz="16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5257057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1. PMCGR AUDITORÍA REGULAR 2014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80719705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2. PMCGR AUDITORÍA ESPECIAL 2015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49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48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15823175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u="none" strike="noStrike" dirty="0">
                          <a:effectLst/>
                        </a:rPr>
                        <a:t>3. PMCGR AUDITORÍA REGULAR 2015</a:t>
                      </a:r>
                      <a:endParaRPr lang="es-ES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118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115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613852622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1" u="none" strike="noStrike" dirty="0">
                          <a:effectLst/>
                        </a:rPr>
                        <a:t>4. PMCGR AUDITORÍA REGULAR 2016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151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126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25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698599315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5. PMCGR DENUNCIA 2019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28032843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6. PMCGR AUDITORIA DE CUMPLIMIENTO 2018-2019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146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>
                          <a:effectLst/>
                        </a:rPr>
                        <a:t>144</a:t>
                      </a:r>
                      <a:endParaRPr lang="es-CO" sz="1800" b="0" i="0" u="none" strike="noStrike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2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3505369905"/>
                  </a:ext>
                </a:extLst>
              </a:tr>
              <a:tr h="6388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1" u="none" strike="noStrike" dirty="0">
                          <a:effectLst/>
                        </a:rPr>
                        <a:t>7. PMCGR AUDITORÍA ESPECIAL DE FISCALIZACIÓN A LA GESTIÓN SOBRE INMUEBLES DEL ICA 2021</a:t>
                      </a:r>
                      <a:endParaRPr lang="es-ES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62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52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10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4246811923"/>
                  </a:ext>
                </a:extLst>
              </a:tr>
              <a:tr h="638867">
                <a:tc>
                  <a:txBody>
                    <a:bodyPr/>
                    <a:lstStyle/>
                    <a:p>
                      <a:pPr algn="l" rtl="0" fontAlgn="ctr"/>
                      <a:r>
                        <a:rPr lang="es-CO" sz="1800" u="none" strike="noStrike" dirty="0">
                          <a:effectLst/>
                        </a:rPr>
                        <a:t>8. PMCGR INFORME DE SERVIDOR PÚBLICO RADIC ADO No. 2021-211001-82111-D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7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4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u="none" strike="noStrike" dirty="0">
                          <a:effectLst/>
                        </a:rPr>
                        <a:t>3</a:t>
                      </a:r>
                      <a:endParaRPr lang="es-CO" sz="18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538148576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l" rtl="0" fontAlgn="ctr"/>
                      <a:r>
                        <a:rPr lang="es-ES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9.PMCGR AUDITORÍA FINANCIERA 2022</a:t>
                      </a: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27</a:t>
                      </a: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1</a:t>
                      </a: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  <a:ea typeface="Calibri" panose="020F0502020204030204" pitchFamily="34" charset="0"/>
                          <a:cs typeface="Calibri" panose="020F0502020204030204" pitchFamily="34" charset="0"/>
                        </a:rPr>
                        <a:t>26</a:t>
                      </a: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2011889790"/>
                  </a:ext>
                </a:extLst>
              </a:tr>
              <a:tr h="389142">
                <a:tc>
                  <a:txBody>
                    <a:bodyPr/>
                    <a:lstStyle/>
                    <a:p>
                      <a:pPr algn="ctr" rtl="0" fontAlgn="ctr"/>
                      <a:r>
                        <a:rPr lang="es-ES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TOTAL</a:t>
                      </a: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580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u="none" strike="noStrike" dirty="0">
                          <a:effectLst/>
                        </a:rPr>
                        <a:t>504</a:t>
                      </a:r>
                      <a:endParaRPr lang="es-CO" sz="1800" b="1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7743" marR="7743" marT="7743" marB="0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CO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76</a:t>
                      </a:r>
                    </a:p>
                  </a:txBody>
                  <a:tcPr marL="7743" marR="7743" marT="7743" marB="0" anchor="ctr"/>
                </a:tc>
                <a:extLst>
                  <a:ext uri="{0D108BD9-81ED-4DB2-BD59-A6C34878D82A}">
                    <a16:rowId xmlns:a16="http://schemas.microsoft.com/office/drawing/2014/main" val="17285286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62357887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SEPTIEMBRE 2023</a:t>
            </a:r>
          </a:p>
        </p:txBody>
      </p:sp>
      <p:graphicFrame>
        <p:nvGraphicFramePr>
          <p:cNvPr id="7" name="Marcador de contenido 6">
            <a:extLst>
              <a:ext uri="{FF2B5EF4-FFF2-40B4-BE49-F238E27FC236}">
                <a16:creationId xmlns:a16="http://schemas.microsoft.com/office/drawing/2014/main" id="{92168337-A190-44F0-9C5D-97FC5D084342}"/>
              </a:ext>
            </a:extLst>
          </p:cNvPr>
          <p:cNvGraphicFramePr>
            <a:graphicFrameLocks noGrp="1"/>
          </p:cNvGraphicFramePr>
          <p:nvPr>
            <p:ph idx="1"/>
          </p:nvPr>
        </p:nvGraphicFramePr>
        <p:xfrm>
          <a:off x="838200" y="1031966"/>
          <a:ext cx="10515600" cy="54609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Gráfico 3"/>
          <p:cNvGraphicFramePr>
            <a:graphicFrameLocks/>
          </p:cNvGraphicFramePr>
          <p:nvPr/>
        </p:nvGraphicFramePr>
        <p:xfrm>
          <a:off x="1005840" y="1188720"/>
          <a:ext cx="9509760" cy="482138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8" name="Gráfico 7">
            <a:extLst>
              <a:ext uri="{FF2B5EF4-FFF2-40B4-BE49-F238E27FC236}">
                <a16:creationId xmlns:a16="http://schemas.microsoft.com/office/drawing/2014/main" id="{015FDE5D-39B9-DC05-CE91-3767C4909589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456719289"/>
              </p:ext>
            </p:extLst>
          </p:nvPr>
        </p:nvGraphicFramePr>
        <p:xfrm>
          <a:off x="838200" y="1031967"/>
          <a:ext cx="10515600" cy="524414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  <p:extLst>
      <p:ext uri="{BB962C8B-B14F-4D97-AF65-F5344CB8AC3E}">
        <p14:creationId xmlns:p14="http://schemas.microsoft.com/office/powerpoint/2010/main" val="88511354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2049"/>
            <a:ext cx="10515600" cy="666840"/>
          </a:xfrm>
        </p:spPr>
        <p:txBody>
          <a:bodyPr>
            <a:normAutofit fontScale="90000"/>
          </a:bodyPr>
          <a:lstStyle/>
          <a:p>
            <a:pPr algn="ctr"/>
            <a:r>
              <a:rPr lang="es-ES" b="1" dirty="0"/>
              <a:t>ESTADO PDM CGR A SEPTIEMBRE 2023</a:t>
            </a:r>
          </a:p>
        </p:txBody>
      </p:sp>
      <p:graphicFrame>
        <p:nvGraphicFramePr>
          <p:cNvPr id="5" name="Gráfico 4">
            <a:extLst>
              <a:ext uri="{FF2B5EF4-FFF2-40B4-BE49-F238E27FC236}">
                <a16:creationId xmlns:a16="http://schemas.microsoft.com/office/drawing/2014/main" id="{1833CB14-F63D-AF53-FF7C-9C4019BEF0D6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705362501"/>
              </p:ext>
            </p:extLst>
          </p:nvPr>
        </p:nvGraphicFramePr>
        <p:xfrm>
          <a:off x="634181" y="798889"/>
          <a:ext cx="11046542" cy="567565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665427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19E034C-C5C9-40F8-BE85-F5CD6A1057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95841"/>
          </a:xfrm>
        </p:spPr>
        <p:txBody>
          <a:bodyPr>
            <a:noAutofit/>
          </a:bodyPr>
          <a:lstStyle/>
          <a:p>
            <a:pPr algn="ctr"/>
            <a:r>
              <a:rPr lang="es-ES" sz="4800" b="1" dirty="0"/>
              <a:t>ESTADO PDM CGR A SEPTIEMBRE 2023</a:t>
            </a:r>
            <a:br>
              <a:rPr lang="es-ES" sz="4800" b="1" dirty="0"/>
            </a:br>
            <a:r>
              <a:rPr lang="es-ES" sz="4800" b="1" dirty="0"/>
              <a:t>ACCIONES EN TÉRMINO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D3FA2870-7EED-4386-9B09-BB4B150112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05786" y="1689502"/>
            <a:ext cx="9888280" cy="4784651"/>
          </a:xfrm>
        </p:spPr>
        <p:txBody>
          <a:bodyPr>
            <a:normAutofit lnSpcReduction="10000"/>
          </a:bodyPr>
          <a:lstStyle/>
          <a:p>
            <a:pPr algn="just"/>
            <a:r>
              <a:rPr lang="es-ES" dirty="0"/>
              <a:t>El 77% de las acciones en término, corresponden a legalización y saneamiento de los inmuebles del Instituto, que han sido observados en las auditorías de la vigencia 2016 y de fiscalización de los inmuebles 2021 y presentan fecha de terminación agosto 2025.</a:t>
            </a:r>
          </a:p>
          <a:p>
            <a:pPr algn="just"/>
            <a:r>
              <a:rPr lang="es-ES" dirty="0"/>
              <a:t>Se recomienda, continuar con el monitoreo permanente por parte de las áreas responsables del cumplimiento de estas acciones.</a:t>
            </a:r>
          </a:p>
          <a:p>
            <a:pPr algn="just"/>
            <a:r>
              <a:rPr lang="es-ES" dirty="0"/>
              <a:t>Igualmente, se recomienda verificar las fechas establecidas para el cumplimiento de las acciones, por cuanto de requerirse modificaciones, debemos dar cumplimiento al procedimiento DIR-OAP-P-010. </a:t>
            </a:r>
          </a:p>
        </p:txBody>
      </p:sp>
    </p:spTree>
    <p:extLst>
      <p:ext uri="{BB962C8B-B14F-4D97-AF65-F5344CB8AC3E}">
        <p14:creationId xmlns:p14="http://schemas.microsoft.com/office/powerpoint/2010/main" val="302398798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2F92B7FF-C6AB-487F-9AAA-C1EA37B7CB48}"/>
              </a:ext>
            </a:extLst>
          </p:cNvPr>
          <p:cNvSpPr>
            <a:spLocks noGrp="1"/>
          </p:cNvSpPr>
          <p:nvPr>
            <p:ph idx="1"/>
          </p:nvPr>
        </p:nvSpPr>
        <p:spPr>
          <a:scene3d>
            <a:camera prst="perspectiveContrastingRightFacing"/>
            <a:lightRig rig="threePt" dir="t"/>
          </a:scene3d>
        </p:spPr>
        <p:txBody>
          <a:bodyPr/>
          <a:lstStyle/>
          <a:p>
            <a:pPr marL="0" indent="0" algn="ctr">
              <a:buNone/>
            </a:pPr>
            <a:r>
              <a:rPr lang="es-ES" sz="9600" i="1" dirty="0">
                <a:latin typeface="Algerian" panose="04020705040A02060702" pitchFamily="82" charset="0"/>
                <a:cs typeface="Arial" panose="020B0604020202020204" pitchFamily="34" charset="0"/>
              </a:rPr>
              <a:t>Gracias</a:t>
            </a:r>
          </a:p>
          <a:p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764147200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8e8e22fe-4198-4c93-872a-6b6dec0a4266">
      <Terms xmlns="http://schemas.microsoft.com/office/infopath/2007/PartnerControls"/>
    </lcf76f155ced4ddcb4097134ff3c332f>
    <TaxCatchAll xmlns="d7f80cf4-2863-421f-9003-5cd9b982edd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6FEDA3CB8E94804F806D323B6854C007" ma:contentTypeVersion="12" ma:contentTypeDescription="Crear nuevo documento." ma:contentTypeScope="" ma:versionID="89b85a4753469b044cdf8baab9263b63">
  <xsd:schema xmlns:xsd="http://www.w3.org/2001/XMLSchema" xmlns:xs="http://www.w3.org/2001/XMLSchema" xmlns:p="http://schemas.microsoft.com/office/2006/metadata/properties" xmlns:ns2="8e8e22fe-4198-4c93-872a-6b6dec0a4266" xmlns:ns3="d7f80cf4-2863-421f-9003-5cd9b982edd2" targetNamespace="http://schemas.microsoft.com/office/2006/metadata/properties" ma:root="true" ma:fieldsID="a389710935737584a49c43d816f81feb" ns2:_="" ns3:_="">
    <xsd:import namespace="8e8e22fe-4198-4c93-872a-6b6dec0a4266"/>
    <xsd:import namespace="d7f80cf4-2863-421f-9003-5cd9b982edd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DateTaken" minOccurs="0"/>
                <xsd:element ref="ns3:SharedWithUsers" minOccurs="0"/>
                <xsd:element ref="ns3:SharedWithDetails" minOccurs="0"/>
                <xsd:element ref="ns2:MediaServiceGenerationTime" minOccurs="0"/>
                <xsd:element ref="ns2:MediaServiceEventHashCode" minOccurs="0"/>
                <xsd:element ref="ns2:lcf76f155ced4ddcb4097134ff3c332f" minOccurs="0"/>
                <xsd:element ref="ns3:TaxCatchAll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8e22fe-4198-4c93-872a-6b6dec0a426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MediaServiceAutoTags" ma:internalName="MediaServiceAutoTags" ma:readOnly="true">
      <xsd:simpleType>
        <xsd:restriction base="dms:Text"/>
      </xsd:simpleType>
    </xsd:element>
    <xsd:element name="MediaServiceOCR" ma:index="11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18" nillable="true" ma:taxonomy="true" ma:internalName="lcf76f155ced4ddcb4097134ff3c332f" ma:taxonomyFieldName="MediaServiceImageTags" ma:displayName="Etiquetas de imagen" ma:readOnly="false" ma:fieldId="{5cf76f15-5ced-4ddc-b409-7134ff3c332f}" ma:taxonomyMulti="true" ma:sspId="c13af8aa-4373-474f-ae2e-dcebb9a41e4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7f80cf4-2863-421f-9003-5cd9b982edd2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  <xsd:element name="TaxCatchAll" ma:index="19" nillable="true" ma:displayName="Taxonomy Catch All Column" ma:hidden="true" ma:list="{63143d92-257a-49b2-b63e-b277711ed8a0}" ma:internalName="TaxCatchAll" ma:showField="CatchAllData" ma:web="d7f80cf4-2863-421f-9003-5cd9b982edd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CD6D34FC-1396-4FB5-B45E-0066F7341B9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BB01516-C4A8-48E6-A85E-2A50CD2F14C2}">
  <ds:schemaRefs>
    <ds:schemaRef ds:uri="http://schemas.microsoft.com/office/2006/metadata/properties"/>
    <ds:schemaRef ds:uri="http://schemas.microsoft.com/office/infopath/2007/PartnerControls"/>
    <ds:schemaRef ds:uri="8e8e22fe-4198-4c93-872a-6b6dec0a4266"/>
    <ds:schemaRef ds:uri="d7f80cf4-2863-421f-9003-5cd9b982edd2"/>
  </ds:schemaRefs>
</ds:datastoreItem>
</file>

<file path=customXml/itemProps3.xml><?xml version="1.0" encoding="utf-8"?>
<ds:datastoreItem xmlns:ds="http://schemas.openxmlformats.org/officeDocument/2006/customXml" ds:itemID="{0B85E8DC-30DD-429C-9B9C-33344B1DFF58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e8e22fe-4198-4c93-872a-6b6dec0a4266"/>
    <ds:schemaRef ds:uri="d7f80cf4-2863-421f-9003-5cd9b982edd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459</TotalTime>
  <Words>412</Words>
  <Application>Microsoft Office PowerPoint</Application>
  <PresentationFormat>Panorámica</PresentationFormat>
  <Paragraphs>101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3" baseType="lpstr">
      <vt:lpstr>Algerian</vt:lpstr>
      <vt:lpstr>Arial</vt:lpstr>
      <vt:lpstr>Calibri</vt:lpstr>
      <vt:lpstr>Calibri Light</vt:lpstr>
      <vt:lpstr>Tema de Office</vt:lpstr>
      <vt:lpstr>Presentación de PowerPoint</vt:lpstr>
      <vt:lpstr>Oficina Asesora de Planeación</vt:lpstr>
      <vt:lpstr>ESTADO PDM CGR A SEPTIEMBRE 2023 Planes Cumplidos</vt:lpstr>
      <vt:lpstr>ESTADO PDM CGR A SEPTIEMBRE 2023 Planes en Término</vt:lpstr>
      <vt:lpstr>ESTADO PDM CGR A SEPTIEMBRE 2023</vt:lpstr>
      <vt:lpstr>ESTADO PDM CGR A SEPTIEMBRE 2023</vt:lpstr>
      <vt:lpstr>ESTADO PDM CGR A SEPTIEMBRE 2023 ACCIONES EN TÉRMINO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Gustavo Adolfo Torres Marin</dc:creator>
  <cp:lastModifiedBy>Martha Rocio Arevalo García</cp:lastModifiedBy>
  <cp:revision>14</cp:revision>
  <dcterms:created xsi:type="dcterms:W3CDTF">2023-05-17T15:02:25Z</dcterms:created>
  <dcterms:modified xsi:type="dcterms:W3CDTF">2023-10-16T21:45:20Z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0x0101006FEDA3CB8E94804F806D323B6854C007</vt:lpwstr>
  </property>
  <property fmtid="{D5CDD505-2E9C-101B-9397-08002B2CF9AE}" pid="3" name="MediaServiceImageTags">
    <vt:lpwstr/>
  </property>
</Properties>
</file>