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68" r:id="rId7"/>
    <p:sldId id="286" r:id="rId8"/>
    <p:sldId id="282" r:id="rId9"/>
    <p:sldId id="284" r:id="rId10"/>
    <p:sldId id="278" r:id="rId11"/>
    <p:sldId id="267" r:id="rId12"/>
  </p:sldIdLst>
  <p:sldSz cx="12192000" cy="6858000"/>
  <p:notesSz cx="6858000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ha%20Arevalo\Desktop\estado%20psmcgr%20diamante%20141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ha%20Arevalo\Desktop\estado%20psmcgr%20diamante%20141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Total Acciones suscritas </a:t>
            </a:r>
            <a:r>
              <a:rPr lang="es-CO" sz="2200" dirty="0"/>
              <a:t>874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B2E-4604-9538-46EB70A97DBE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B2E-4604-9538-46EB70A97DB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Hoja3!$C$30:$D$30</c:f>
              <c:strCache>
                <c:ptCount val="2"/>
                <c:pt idx="0">
                  <c:v>Acciones Cumplidas</c:v>
                </c:pt>
                <c:pt idx="1">
                  <c:v>Acciones en Término</c:v>
                </c:pt>
              </c:strCache>
            </c:strRef>
          </c:cat>
          <c:val>
            <c:numRef>
              <c:f>Hoja3!$C$31:$D$31</c:f>
              <c:numCache>
                <c:formatCode>General</c:formatCode>
                <c:ptCount val="2"/>
                <c:pt idx="0">
                  <c:v>824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2E-4604-9538-46EB70A97D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055680332009267"/>
          <c:y val="0.42398710332651113"/>
          <c:w val="0.24118498574264918"/>
          <c:h val="0.154387094325993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FECHAS DE CUMPLIMIENTO DE ACCIONES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Hoja4!$A$1</c:f>
              <c:strCache>
                <c:ptCount val="1"/>
                <c:pt idx="0">
                  <c:v>dic-23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Hoja4!$B$1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4-4B06-97FD-5731CCE0563B}"/>
            </c:ext>
          </c:extLst>
        </c:ser>
        <c:ser>
          <c:idx val="1"/>
          <c:order val="1"/>
          <c:tx>
            <c:strRef>
              <c:f>Hoja4!$A$2</c:f>
              <c:strCache>
                <c:ptCount val="1"/>
                <c:pt idx="0">
                  <c:v>jun-24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44-4B06-97FD-5731CCE0563B}"/>
            </c:ext>
          </c:extLst>
        </c:ser>
        <c:ser>
          <c:idx val="2"/>
          <c:order val="2"/>
          <c:tx>
            <c:strRef>
              <c:f>Hoja4!$A$3</c:f>
              <c:strCache>
                <c:ptCount val="1"/>
                <c:pt idx="0">
                  <c:v>jul-24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Hoja4!$B$3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44-4B06-97FD-5731CCE0563B}"/>
            </c:ext>
          </c:extLst>
        </c:ser>
        <c:ser>
          <c:idx val="3"/>
          <c:order val="3"/>
          <c:tx>
            <c:strRef>
              <c:f>Hoja4!$A$4</c:f>
              <c:strCache>
                <c:ptCount val="1"/>
                <c:pt idx="0">
                  <c:v>ago-24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44-4B06-97FD-5731CCE0563B}"/>
            </c:ext>
          </c:extLst>
        </c:ser>
        <c:ser>
          <c:idx val="4"/>
          <c:order val="4"/>
          <c:tx>
            <c:strRef>
              <c:f>Hoja4!$A$5</c:f>
              <c:strCache>
                <c:ptCount val="1"/>
                <c:pt idx="0">
                  <c:v>dic-24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Hoja4!$B$5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44-4B06-97FD-5731CCE0563B}"/>
            </c:ext>
          </c:extLst>
        </c:ser>
        <c:ser>
          <c:idx val="5"/>
          <c:order val="5"/>
          <c:tx>
            <c:strRef>
              <c:f>Hoja4!$A$6</c:f>
              <c:strCache>
                <c:ptCount val="1"/>
                <c:pt idx="0">
                  <c:v>feb-25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44-4B06-97FD-5731CCE0563B}"/>
            </c:ext>
          </c:extLst>
        </c:ser>
        <c:ser>
          <c:idx val="6"/>
          <c:order val="6"/>
          <c:tx>
            <c:strRef>
              <c:f>Hoja4!$A$7</c:f>
              <c:strCache>
                <c:ptCount val="1"/>
                <c:pt idx="0">
                  <c:v>abr-25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Hoja4!$B$7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44-4B06-97FD-5731CCE0563B}"/>
            </c:ext>
          </c:extLst>
        </c:ser>
        <c:ser>
          <c:idx val="7"/>
          <c:order val="7"/>
          <c:tx>
            <c:strRef>
              <c:f>Hoja4!$A$8</c:f>
              <c:strCache>
                <c:ptCount val="1"/>
                <c:pt idx="0">
                  <c:v>ago-25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Hoja4!$B$8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444-4B06-97FD-5731CCE056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52391872"/>
        <c:axId val="1626729568"/>
      </c:barChart>
      <c:catAx>
        <c:axId val="155239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26729568"/>
        <c:crosses val="autoZero"/>
        <c:auto val="1"/>
        <c:lblAlgn val="ctr"/>
        <c:lblOffset val="100"/>
        <c:noMultiLvlLbl val="0"/>
      </c:catAx>
      <c:valAx>
        <c:axId val="162672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5239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1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2919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31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20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62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596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355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9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8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26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CA4F-EBCD-4533-B7B2-77011D1E2E2D}" type="datetimeFigureOut">
              <a:rPr lang="es-CO" smtClean="0"/>
              <a:t>19/10/2023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664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47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909" y="729666"/>
            <a:ext cx="11133546" cy="1403934"/>
          </a:xfrm>
        </p:spPr>
        <p:txBody>
          <a:bodyPr/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909" y="3311232"/>
            <a:ext cx="11133546" cy="1647499"/>
          </a:xfrm>
        </p:spPr>
        <p:txBody>
          <a:bodyPr>
            <a:noAutofit/>
          </a:bodyPr>
          <a:lstStyle/>
          <a:p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Estado Plan de Mejoramiento suscrito con la Contraloría General de la República.</a:t>
            </a:r>
          </a:p>
          <a:p>
            <a:endParaRPr lang="es-C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Con corte al 30 de Junio de 2023</a:t>
            </a:r>
          </a:p>
        </p:txBody>
      </p:sp>
    </p:spTree>
    <p:extLst>
      <p:ext uri="{BB962C8B-B14F-4D97-AF65-F5344CB8AC3E}">
        <p14:creationId xmlns:p14="http://schemas.microsoft.com/office/powerpoint/2010/main" val="423002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773766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JUNIO 2023</a:t>
            </a:r>
            <a:br>
              <a:rPr lang="es-ES" sz="3600" b="1" dirty="0"/>
            </a:br>
            <a:r>
              <a:rPr lang="es-ES" sz="2800" b="1" dirty="0"/>
              <a:t>Planes Cumplidos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8B916D2-4677-9EAB-4853-CA6B654A35E4}"/>
              </a:ext>
            </a:extLst>
          </p:cNvPr>
          <p:cNvSpPr txBox="1">
            <a:spLocks/>
          </p:cNvSpPr>
          <p:nvPr/>
        </p:nvSpPr>
        <p:spPr>
          <a:xfrm>
            <a:off x="1008184" y="5796116"/>
            <a:ext cx="10175630" cy="77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  <a:ea typeface="+mn-ea"/>
                <a:cs typeface="+mn-cs"/>
              </a:rPr>
              <a:t>Al 30 de Junio de 2023, se presentan 11 planes de mejoramiento cumplidos al 100%, con un total de 321 </a:t>
            </a:r>
            <a:r>
              <a:rPr lang="en-US" sz="2000" b="1" dirty="0" err="1">
                <a:latin typeface="+mn-lt"/>
                <a:ea typeface="+mn-ea"/>
                <a:cs typeface="+mn-cs"/>
              </a:rPr>
              <a:t>acciones</a:t>
            </a:r>
            <a:endParaRPr lang="en-US" sz="20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81685"/>
              </p:ext>
            </p:extLst>
          </p:nvPr>
        </p:nvGraphicFramePr>
        <p:xfrm>
          <a:off x="1075877" y="1061884"/>
          <a:ext cx="10034151" cy="4704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65329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</a:tblGrid>
              <a:tr h="63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Plan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Acciones suscritas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Acciones Cumplidas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1. PMCGR AUDITORÍA REGULAR 2017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</a:rPr>
                        <a:t>2. PMCGR AUDITORÍA FINANCIERA 2018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69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69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3. PMCGR AUDITORÍA FINANCIERA 2019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4. PMCGR AUDITORIA 2019 (LAGUNA DE TOTA)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</a:rPr>
                        <a:t>5. PMCGR AUDITORIA 2019 HLB EN CITRICOS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6. PMCGR AUDITORIA ACTUACION ESPECIAL 2019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7. PMCGR AUDITORÍA REFORMA RURAL INTEGRAL 2019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8. PMCGR DENUNCIA CONTRATO ARRENDAMIENTO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9. PMCGR DENUNCIA CONTRATO PENSEMOS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59694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10. PMCGR AUDITORIA FINANCIERA 2020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7749714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11. PMCGR AUDITORIA FINANCIERA 2021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85440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TOTALES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321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 dirty="0">
                          <a:effectLst/>
                        </a:rPr>
                        <a:t>321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773766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JUNIO 2023</a:t>
            </a:r>
            <a:br>
              <a:rPr lang="es-ES" sz="3600" b="1" dirty="0"/>
            </a:br>
            <a:r>
              <a:rPr lang="es-ES" sz="2800" b="1" dirty="0"/>
              <a:t>Planes en Término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17277"/>
              </p:ext>
            </p:extLst>
          </p:nvPr>
        </p:nvGraphicFramePr>
        <p:xfrm>
          <a:off x="1075876" y="1061884"/>
          <a:ext cx="10107936" cy="47342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55635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290353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36985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  <a:gridCol w="1524963">
                  <a:extLst>
                    <a:ext uri="{9D8B030D-6E8A-4147-A177-3AD203B41FA5}">
                      <a16:colId xmlns:a16="http://schemas.microsoft.com/office/drawing/2014/main" val="2428581813"/>
                    </a:ext>
                  </a:extLst>
                </a:gridCol>
              </a:tblGrid>
              <a:tr h="7325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 dirty="0">
                          <a:effectLst/>
                        </a:rPr>
                        <a:t>Plan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 dirty="0">
                          <a:effectLst/>
                        </a:rPr>
                        <a:t>Acciones suscritas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Acciones Cumplidas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 dirty="0">
                          <a:effectLst/>
                        </a:rPr>
                        <a:t>Acciones en Término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1. PMCGR AUDITORÍA REGULAR 2014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2. PMCGR AUDITORÍA ESPECIAL 2015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49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48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3. PMCGR AUDITORÍA REGULAR 2015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118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115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4. PMCGR AUDITORÍA REGULAR 2016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151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126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25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5. PMCGR DENUNCIA 2019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6. PMCGR AUDITORIA DE CUMPLIMIENTO 2018-2019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146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144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6388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7. PMCGR AUDITORÍA ESPECIAL DE FISCALIZACIÓN A LA GESTIÓN SOBRE INMUEBLES DEL ICA 2021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62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52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10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6388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8. PMCGR INFORME DE SERVIDOR PÚBLICO RADIC ADO No. 2021-211001-82111-D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 dirty="0">
                          <a:effectLst/>
                        </a:rPr>
                        <a:t>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89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553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503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50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61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JUNIO 2023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15FDE5D-39B9-DC05-CE91-3767C49095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728894"/>
              </p:ext>
            </p:extLst>
          </p:nvPr>
        </p:nvGraphicFramePr>
        <p:xfrm>
          <a:off x="838201" y="1031965"/>
          <a:ext cx="10683240" cy="524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11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49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JUNIO 2023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D7A20FD-467B-88CB-2933-7846D65728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707995"/>
              </p:ext>
            </p:extLst>
          </p:nvPr>
        </p:nvGraphicFramePr>
        <p:xfrm>
          <a:off x="1108364" y="1011382"/>
          <a:ext cx="10245436" cy="552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54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JUNIO 2023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2"/>
            <a:ext cx="9888280" cy="478465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El 83% de las acciones en término, corresponden a legalización y saneamiento de los inmuebles del Instituto, que han sido observados en las auditorías de la vigencia 2016 y de fiscalización de los inmuebles 2021 y presentan fecha de terminación agosto 2025.</a:t>
            </a:r>
          </a:p>
          <a:p>
            <a:pPr algn="just"/>
            <a:r>
              <a:rPr lang="es-ES" dirty="0"/>
              <a:t>Se recomienda, continuar con el monitoreo permanente por parte de las áreas responsables del cumplimiento de estas acciones.</a:t>
            </a:r>
          </a:p>
          <a:p>
            <a:pPr algn="just"/>
            <a:r>
              <a:rPr lang="es-ES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</p:spTree>
    <p:extLst>
      <p:ext uri="{BB962C8B-B14F-4D97-AF65-F5344CB8AC3E}">
        <p14:creationId xmlns:p14="http://schemas.microsoft.com/office/powerpoint/2010/main" val="302398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12" ma:contentTypeDescription="Crear nuevo documento." ma:contentTypeScope="" ma:versionID="89b85a4753469b044cdf8baab9263b63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a389710935737584a49c43d816f81feb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c13af8aa-4373-474f-ae2e-dcebb9a41e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3143d92-257a-49b2-b63e-b277711ed8a0}" ma:internalName="TaxCatchAll" ma:showField="CatchAllData" ma:web="d7f80cf4-2863-421f-9003-5cd9b982ed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8e22fe-4198-4c93-872a-6b6dec0a4266">
      <Terms xmlns="http://schemas.microsoft.com/office/infopath/2007/PartnerControls"/>
    </lcf76f155ced4ddcb4097134ff3c332f>
    <TaxCatchAll xmlns="d7f80cf4-2863-421f-9003-5cd9b982edd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85E8DC-30DD-429C-9B9C-33344B1DF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B01516-C4A8-48E6-A85E-2A50CD2F14C2}">
  <ds:schemaRefs>
    <ds:schemaRef ds:uri="http://purl.org/dc/elements/1.1/"/>
    <ds:schemaRef ds:uri="http://purl.org/dc/dcmitype/"/>
    <ds:schemaRef ds:uri="http://schemas.microsoft.com/office/2006/documentManagement/types"/>
    <ds:schemaRef ds:uri="d7f80cf4-2863-421f-9003-5cd9b982edd2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8e8e22fe-4198-4c93-872a-6b6dec0a426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D6D34FC-1396-4FB5-B45E-0066F7341B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393</Words>
  <Application>Microsoft Office PowerPoint</Application>
  <PresentationFormat>Panorámica</PresentationFormat>
  <Paragraphs>97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Tema de Office</vt:lpstr>
      <vt:lpstr>Presentación de PowerPoint</vt:lpstr>
      <vt:lpstr>Oficina Asesora de Planeación</vt:lpstr>
      <vt:lpstr>ESTADO PDM CGR A JUNIO 2023 Planes Cumplidos</vt:lpstr>
      <vt:lpstr>ESTADO PDM CGR A JUNIO 2023 Planes en Término</vt:lpstr>
      <vt:lpstr>ESTADO PDM CGR A JUNIO 2023</vt:lpstr>
      <vt:lpstr>ESTADO PDM CGR A JUNIO 2023</vt:lpstr>
      <vt:lpstr>ESTADO PDM CGR A JUNIO 2023 ACCIONES EN TÉRMINO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Adolfo Torres Marin</dc:creator>
  <cp:lastModifiedBy>Martha Rocio Arevalo García</cp:lastModifiedBy>
  <cp:revision>10</cp:revision>
  <cp:lastPrinted>2023-10-19T14:13:50Z</cp:lastPrinted>
  <dcterms:created xsi:type="dcterms:W3CDTF">2023-05-17T15:02:25Z</dcterms:created>
  <dcterms:modified xsi:type="dcterms:W3CDTF">2023-10-19T14:14:05Z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  <property fmtid="{D5CDD505-2E9C-101B-9397-08002B2CF9AE}" pid="3" name="MediaServiceImageTags">
    <vt:lpwstr/>
  </property>
</Properties>
</file>