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9" r:id="rId6"/>
    <p:sldId id="268" r:id="rId7"/>
    <p:sldId id="289" r:id="rId8"/>
    <p:sldId id="282" r:id="rId9"/>
    <p:sldId id="290" r:id="rId10"/>
    <p:sldId id="278" r:id="rId11"/>
    <p:sldId id="267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8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ha%20Arevalo\Desktop\ANEXO%20ESTADO%20PDMCGR%20DIC%20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800" dirty="0"/>
              <a:t>Total</a:t>
            </a:r>
            <a:r>
              <a:rPr lang="es-CO" sz="2800" baseline="0" dirty="0"/>
              <a:t> acciones EN TÉRMINO suscritas 594</a:t>
            </a:r>
            <a:endParaRPr lang="es-CO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555555555555555E-2"/>
          <c:y val="0.19740207309387078"/>
          <c:w val="0.91666666666666652"/>
          <c:h val="0.7553622774818832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tint val="65000"/>
                  <a:alpha val="90000"/>
                </a:schemeClr>
              </a:solidFill>
              <a:ln w="19050">
                <a:solidFill>
                  <a:schemeClr val="accent6">
                    <a:tint val="65000"/>
                    <a:lumMod val="75000"/>
                  </a:schemeClr>
                </a:solidFill>
              </a:ln>
              <a:effectLst>
                <a:innerShdw blurRad="114300">
                  <a:schemeClr val="accent6">
                    <a:tint val="65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tint val="65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DC4-4949-BF1D-4150E8E0EF4A}"/>
              </c:ext>
            </c:extLst>
          </c:dPt>
          <c:dPt>
            <c:idx val="1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DC4-4949-BF1D-4150E8E0EF4A}"/>
              </c:ext>
            </c:extLst>
          </c:dPt>
          <c:dPt>
            <c:idx val="2"/>
            <c:bubble3D val="0"/>
            <c:spPr>
              <a:solidFill>
                <a:schemeClr val="accent6">
                  <a:shade val="65000"/>
                  <a:alpha val="90000"/>
                </a:schemeClr>
              </a:solidFill>
              <a:ln w="19050">
                <a:solidFill>
                  <a:schemeClr val="accent6">
                    <a:shade val="65000"/>
                    <a:lumMod val="75000"/>
                  </a:schemeClr>
                </a:solidFill>
              </a:ln>
              <a:effectLst>
                <a:innerShdw blurRad="114300">
                  <a:schemeClr val="accent6">
                    <a:shade val="65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shade val="65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DC4-4949-BF1D-4150E8E0EF4A}"/>
              </c:ext>
            </c:extLst>
          </c:dPt>
          <c:dLbls>
            <c:dLbl>
              <c:idx val="0"/>
              <c:layout>
                <c:manualLayout>
                  <c:x val="-1.2197631197188058E-2"/>
                  <c:y val="-0.23739208116352445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accent6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DC9BF80E-02D8-4F9B-A887-CC06FB7F80CB}" type="CATEGORYNAME">
                      <a:rPr lang="en-US" sz="1800" baseline="0">
                        <a:solidFill>
                          <a:sysClr val="windowText" lastClr="000000"/>
                        </a:solidFill>
                      </a:rPr>
                      <a:pPr>
                        <a:defRPr sz="1800">
                          <a:solidFill>
                            <a:schemeClr val="accent6"/>
                          </a:solidFill>
                        </a:defRPr>
                      </a:pPr>
                      <a:t>[NOMBRE DE CATEGORÍA]</a:t>
                    </a:fld>
                    <a:r>
                      <a:rPr lang="en-US" sz="1800" baseline="0">
                        <a:solidFill>
                          <a:sysClr val="windowText" lastClr="000000"/>
                        </a:solidFill>
                      </a:rPr>
                      <a:t>; </a:t>
                    </a:r>
                    <a:fld id="{2FA19044-1CAC-44CF-9B9B-99740B9B4244}" type="VALUE">
                      <a:rPr lang="en-US" sz="1800" baseline="0">
                        <a:solidFill>
                          <a:sysClr val="windowText" lastClr="000000"/>
                        </a:solidFill>
                      </a:rPr>
                      <a:pPr>
                        <a:defRPr sz="1800">
                          <a:solidFill>
                            <a:schemeClr val="accent6"/>
                          </a:solidFill>
                        </a:defRPr>
                      </a:pPr>
                      <a:t>[VALOR]</a:t>
                    </a:fld>
                    <a:endParaRPr lang="en-US" sz="1800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spPr>
                <a:solidFill>
                  <a:srgbClr val="00B050"/>
                </a:solidFill>
                <a:ln w="12700" cap="flat" cmpd="sng" algn="ctr">
                  <a:solidFill>
                    <a:schemeClr val="accent6">
                      <a:tint val="65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tint val="65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814573688702681"/>
                      <c:h val="0.1236710036631748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DC4-4949-BF1D-4150E8E0EF4A}"/>
                </c:ext>
              </c:extLst>
            </c:dLbl>
            <c:dLbl>
              <c:idx val="1"/>
              <c:layout>
                <c:manualLayout>
                  <c:x val="-0.16030254068570227"/>
                  <c:y val="4.8349311462978856E-2"/>
                </c:manualLayout>
              </c:layout>
              <c:spPr>
                <a:solidFill>
                  <a:srgbClr val="FFFF00"/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14673007790813"/>
                      <c:h val="0.1263050718652867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DC4-4949-BF1D-4150E8E0EF4A}"/>
                </c:ext>
              </c:extLst>
            </c:dLbl>
            <c:dLbl>
              <c:idx val="2"/>
              <c:layout>
                <c:manualLayout>
                  <c:x val="0.11722154064585495"/>
                  <c:y val="-2.5707063468816752E-3"/>
                </c:manualLayout>
              </c:layout>
              <c:spPr>
                <a:solidFill>
                  <a:srgbClr val="FF0000"/>
                </a:solidFill>
                <a:ln w="12700" cap="flat" cmpd="sng" algn="ctr">
                  <a:solidFill>
                    <a:schemeClr val="accent6">
                      <a:shade val="65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shade val="65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6">
                          <a:shade val="65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55965417193704"/>
                      <c:h val="0.10388479597420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DC4-4949-BF1D-4150E8E0EF4A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EA72E"/>
                </a:solidFill>
                <a:round/>
              </a:ln>
              <a:effectLst>
                <a:outerShdw blurRad="50800" dist="38100" dir="2700000" algn="tl" rotWithShape="0">
                  <a:srgbClr val="4EA72E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6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Hoja2!$C$2:$E$2</c:f>
              <c:strCache>
                <c:ptCount val="3"/>
                <c:pt idx="0">
                  <c:v>Acciones Cumplidas</c:v>
                </c:pt>
                <c:pt idx="1">
                  <c:v>Acciones en Término</c:v>
                </c:pt>
                <c:pt idx="2">
                  <c:v>Acciones Vencidas</c:v>
                </c:pt>
              </c:strCache>
            </c:strRef>
          </c:cat>
          <c:val>
            <c:numRef>
              <c:f>Hoja2!$C$3:$E$3</c:f>
              <c:numCache>
                <c:formatCode>General</c:formatCode>
                <c:ptCount val="3"/>
                <c:pt idx="0">
                  <c:v>525</c:v>
                </c:pt>
                <c:pt idx="1">
                  <c:v>67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DC4-4949-BF1D-4150E8E0EF4A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1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79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2919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1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120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162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596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21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355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398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68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7266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5CA4F-EBCD-4533-B7B2-77011D1E2E2D}" type="datetimeFigureOut">
              <a:rPr lang="es-CO" smtClean="0"/>
              <a:t>19/02/2024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664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147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909" y="729666"/>
            <a:ext cx="11133546" cy="1403934"/>
          </a:xfrm>
        </p:spPr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Oficina Asesora de Planeación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7909" y="3311232"/>
            <a:ext cx="11133546" cy="1647499"/>
          </a:xfrm>
        </p:spPr>
        <p:txBody>
          <a:bodyPr>
            <a:noAutofit/>
          </a:bodyPr>
          <a:lstStyle/>
          <a:p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República.</a:t>
            </a:r>
          </a:p>
          <a:p>
            <a:endParaRPr lang="es-CO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Con corte al 31 de diciembre de 2023</a:t>
            </a:r>
          </a:p>
        </p:txBody>
      </p:sp>
    </p:spTree>
    <p:extLst>
      <p:ext uri="{BB962C8B-B14F-4D97-AF65-F5344CB8AC3E}">
        <p14:creationId xmlns:p14="http://schemas.microsoft.com/office/powerpoint/2010/main" val="4230020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773766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DICIEMBRE 2023</a:t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8B916D2-4677-9EAB-4853-CA6B654A35E4}"/>
              </a:ext>
            </a:extLst>
          </p:cNvPr>
          <p:cNvSpPr txBox="1">
            <a:spLocks/>
          </p:cNvSpPr>
          <p:nvPr/>
        </p:nvSpPr>
        <p:spPr>
          <a:xfrm>
            <a:off x="1008184" y="5796116"/>
            <a:ext cx="10175630" cy="77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-228600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+mn-lt"/>
                <a:ea typeface="+mn-ea"/>
                <a:cs typeface="+mn-cs"/>
              </a:rPr>
              <a:t>Al 30 de </a:t>
            </a:r>
            <a:r>
              <a:rPr lang="en-US" sz="2000" b="1" dirty="0" err="1">
                <a:latin typeface="+mn-lt"/>
                <a:ea typeface="+mn-ea"/>
                <a:cs typeface="+mn-cs"/>
              </a:rPr>
              <a:t>Diciembre</a:t>
            </a:r>
            <a:r>
              <a:rPr lang="en-US" sz="2000" b="1" dirty="0">
                <a:latin typeface="+mn-lt"/>
                <a:ea typeface="+mn-ea"/>
                <a:cs typeface="+mn-cs"/>
              </a:rPr>
              <a:t> de 2023, se presentan 11 planes de mejoramiento cumplidos al 100%, con un total de 321 </a:t>
            </a:r>
            <a:r>
              <a:rPr lang="en-US" sz="2000" b="1" dirty="0" err="1">
                <a:latin typeface="+mn-lt"/>
                <a:ea typeface="+mn-ea"/>
                <a:cs typeface="+mn-cs"/>
              </a:rPr>
              <a:t>Acciones</a:t>
            </a:r>
            <a:r>
              <a:rPr lang="en-US" sz="2000" b="1" dirty="0">
                <a:latin typeface="+mn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91E21F9-3DF7-D64E-E713-043B28410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081685"/>
              </p:ext>
            </p:extLst>
          </p:nvPr>
        </p:nvGraphicFramePr>
        <p:xfrm>
          <a:off x="1075877" y="1061884"/>
          <a:ext cx="10034151" cy="47047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65329">
                  <a:extLst>
                    <a:ext uri="{9D8B030D-6E8A-4147-A177-3AD203B41FA5}">
                      <a16:colId xmlns:a16="http://schemas.microsoft.com/office/drawing/2014/main" val="141150611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92153370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16192014"/>
                    </a:ext>
                  </a:extLst>
                </a:gridCol>
              </a:tblGrid>
              <a:tr h="6379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Plan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Acciones suscritas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Acciones Cumplidas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57057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1. PMCGR AUDITORÍA REGULAR 2017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719705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 dirty="0">
                          <a:effectLst/>
                        </a:rPr>
                        <a:t>2. PMCGR AUDITORÍA FINANCIERA 2018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1582317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3. PMCGR AUDITORÍA FINANCIERA 2019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385262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4. PMCGR AUDITORIA 2019 (LAGUNA DE TOTA)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859931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 dirty="0">
                          <a:effectLst/>
                        </a:rPr>
                        <a:t>5. PMCGR AUDITORIA 2019 HLB EN CITRICOS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803284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6. PMCGR AUDITORIA ACTUACION ESPECIAL 2019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536990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7. PMCGR AUDITORÍA REFORMA RURAL INTEGRAL 2019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68119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8. PMCGR DENUNCIA CONTRATO ARRENDAMIENTO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8148576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 dirty="0">
                          <a:effectLst/>
                        </a:rPr>
                        <a:t>9. PMCGR DENUNCIA CONTRATO PENSEMOS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596941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10. PMCGR AUDITORIA FINANCIERA 2020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7749714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11. PMCGR AUDITORIA FINANCIERA 2021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85440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TOTALES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321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 dirty="0">
                          <a:effectLst/>
                        </a:rPr>
                        <a:t>321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8528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67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EC853052-5FAC-E0C3-3541-44D0E13EB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125CB-F2C9-3EF6-7D23-00E50881A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773766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DICIEMBRE 2023</a:t>
            </a:r>
            <a:br>
              <a:rPr lang="es-ES" sz="3600" b="1" dirty="0"/>
            </a:br>
            <a:r>
              <a:rPr lang="es-ES" sz="2800" b="1" dirty="0"/>
              <a:t>Planes en Término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686C80F-3C66-F406-DA22-AF1A827A0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659487"/>
              </p:ext>
            </p:extLst>
          </p:nvPr>
        </p:nvGraphicFramePr>
        <p:xfrm>
          <a:off x="540327" y="1136073"/>
          <a:ext cx="11402292" cy="5245094"/>
        </p:xfrm>
        <a:graphic>
          <a:graphicData uri="http://schemas.openxmlformats.org/drawingml/2006/table">
            <a:tbl>
              <a:tblPr firstRow="1" firstCol="1" bandRow="1"/>
              <a:tblGrid>
                <a:gridCol w="6525491">
                  <a:extLst>
                    <a:ext uri="{9D8B030D-6E8A-4147-A177-3AD203B41FA5}">
                      <a16:colId xmlns:a16="http://schemas.microsoft.com/office/drawing/2014/main" val="3440480218"/>
                    </a:ext>
                  </a:extLst>
                </a:gridCol>
                <a:gridCol w="1482437">
                  <a:extLst>
                    <a:ext uri="{9D8B030D-6E8A-4147-A177-3AD203B41FA5}">
                      <a16:colId xmlns:a16="http://schemas.microsoft.com/office/drawing/2014/main" val="1833467192"/>
                    </a:ext>
                  </a:extLst>
                </a:gridCol>
                <a:gridCol w="1163781">
                  <a:extLst>
                    <a:ext uri="{9D8B030D-6E8A-4147-A177-3AD203B41FA5}">
                      <a16:colId xmlns:a16="http://schemas.microsoft.com/office/drawing/2014/main" val="2739459042"/>
                    </a:ext>
                  </a:extLst>
                </a:gridCol>
                <a:gridCol w="1094509">
                  <a:extLst>
                    <a:ext uri="{9D8B030D-6E8A-4147-A177-3AD203B41FA5}">
                      <a16:colId xmlns:a16="http://schemas.microsoft.com/office/drawing/2014/main" val="3254470417"/>
                    </a:ext>
                  </a:extLst>
                </a:gridCol>
                <a:gridCol w="1136074">
                  <a:extLst>
                    <a:ext uri="{9D8B030D-6E8A-4147-A177-3AD203B41FA5}">
                      <a16:colId xmlns:a16="http://schemas.microsoft.com/office/drawing/2014/main" val="3892880238"/>
                    </a:ext>
                  </a:extLst>
                </a:gridCol>
              </a:tblGrid>
              <a:tr h="274059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PLANES EN TERMINO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079990"/>
                  </a:ext>
                </a:extLst>
              </a:tr>
              <a:tr h="11343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Acciones suscritas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Acciones Cumplidas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Acciones en Término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Acciones Vencidas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964180"/>
                  </a:ext>
                </a:extLst>
              </a:tr>
              <a:tr h="274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PMCGR AUDITORÍA REGULAR 2014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714251"/>
                  </a:ext>
                </a:extLst>
              </a:tr>
              <a:tr h="274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PMCGR AUDITORÍA ESPECIAL 2015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49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48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617673"/>
                  </a:ext>
                </a:extLst>
              </a:tr>
              <a:tr h="274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PMCGR AUDITORÍA REGULAR 2015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118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931644"/>
                  </a:ext>
                </a:extLst>
              </a:tr>
              <a:tr h="274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PMCGR AUDITORÍA REGULAR 2016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151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127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209110"/>
                  </a:ext>
                </a:extLst>
              </a:tr>
              <a:tr h="274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PMCGR DENUNCIA 2019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030807"/>
                  </a:ext>
                </a:extLst>
              </a:tr>
              <a:tr h="274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PMCGR AUDITORIA DE CUMPLIMIENTO 2018-2019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146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144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487797"/>
                  </a:ext>
                </a:extLst>
              </a:tr>
              <a:tr h="7319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 PMCGR AUDITORÍA ESPECIAL DE FISCALIZACIÓN A LA GESTIÓN SOBRE INMUEBLES DEL ICA 2021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331813"/>
                  </a:ext>
                </a:extLst>
              </a:tr>
              <a:tr h="560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8. PMCGR INFORME DE SERVIDOR PÚBLICO RADIC ADO No. 2021-211001-82111-D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033650"/>
                  </a:ext>
                </a:extLst>
              </a:tr>
              <a:tr h="274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9.PMCGR AUDITORÍA FINANCIERA 2022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482626"/>
                  </a:ext>
                </a:extLst>
              </a:tr>
              <a:tr h="274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10.PDMCGR DENUNCIAS 2023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850676"/>
                  </a:ext>
                </a:extLst>
              </a:tr>
              <a:tr h="274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594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525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67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349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2935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DICIEMBRE 2023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005840" y="1188720"/>
          <a:ext cx="9509760" cy="482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89F5BEF-C9ED-E70E-33DF-B2E0B249BC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9970736"/>
              </p:ext>
            </p:extLst>
          </p:nvPr>
        </p:nvGraphicFramePr>
        <p:xfrm>
          <a:off x="1005840" y="1031966"/>
          <a:ext cx="10180319" cy="5134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85113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855D2-2EA7-6D60-56D2-444B6C05B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BEFBDC-5928-36A1-9C27-E9F2CA3F9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DICIEMBRE 2023</a:t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D7B340-540D-44CA-651B-3FA855D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2"/>
            <a:ext cx="9888280" cy="478465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acuerdo con lo anterior, el instituto presenta un cumplimiento de 846 acciones de 915 suscritas, lo que equivale al 92.46%, en ejecución el 7.32% y vencidas el 0.22%. 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 referente a las acciones que presentamos en término corresponde en su gran mayoría a las actividades que se están realizando para el saneamiento y legalización de los inmuebles a nivel nacional y que tienen relación con otras entidades, para las cuales se estima culminar en diciembre de 2026; estas acciones corresponden principalmente con los planes de mejoramiento de las auditorías regular 2016 y especial de fiscalización a la gestión sobre inmuebles el ICA 2021.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otra parte, con corte al 31 de diciembre de 2023 se recibieron los informes que se relacionan y que en la actualidad nos encontramos en la etapa de suscripción de planes de mejoramiento:</a:t>
            </a:r>
            <a:endParaRPr lang="es-C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s-CO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Actuación Especial de Fiscalización (AEF) EMERGENCIAS ZOOSANITARIA (STREPTOCOCCUS) Y FITOSANITARIA (FOC R4T), (Vigencias 2022 y 2023).</a:t>
            </a:r>
            <a:endParaRPr lang="es-CO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s-CO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Auditoría de Cumplimiento al Mantenimiento y Administración de los Inmuebles y Laboratorios propiedad del ICA y Centros de Investigación de AGROSAVIA (Vigencias 2019 – 2022).</a:t>
            </a:r>
            <a:r>
              <a:rPr lang="es-CO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O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663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DICIEMBRE 2023</a:t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3"/>
            <a:ext cx="9888280" cy="40047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dirty="0"/>
              <a:t>Se recomienda, continuar con el monitoreo permanente por parte de las áreas responsables del cumplimiento de estas acciones.</a:t>
            </a:r>
          </a:p>
          <a:p>
            <a:pPr algn="just"/>
            <a:r>
              <a:rPr lang="es-ES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</p:spTree>
    <p:extLst>
      <p:ext uri="{BB962C8B-B14F-4D97-AF65-F5344CB8AC3E}">
        <p14:creationId xmlns:p14="http://schemas.microsoft.com/office/powerpoint/2010/main" val="3023987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147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EDA3CB8E94804F806D323B6854C007" ma:contentTypeVersion="12" ma:contentTypeDescription="Crear nuevo documento." ma:contentTypeScope="" ma:versionID="89b85a4753469b044cdf8baab9263b63">
  <xsd:schema xmlns:xsd="http://www.w3.org/2001/XMLSchema" xmlns:xs="http://www.w3.org/2001/XMLSchema" xmlns:p="http://schemas.microsoft.com/office/2006/metadata/properties" xmlns:ns2="8e8e22fe-4198-4c93-872a-6b6dec0a4266" xmlns:ns3="d7f80cf4-2863-421f-9003-5cd9b982edd2" targetNamespace="http://schemas.microsoft.com/office/2006/metadata/properties" ma:root="true" ma:fieldsID="a389710935737584a49c43d816f81feb" ns2:_="" ns3:_="">
    <xsd:import namespace="8e8e22fe-4198-4c93-872a-6b6dec0a4266"/>
    <xsd:import namespace="d7f80cf4-2863-421f-9003-5cd9b982e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22fe-4198-4c93-872a-6b6dec0a4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c13af8aa-4373-474f-ae2e-dcebb9a41e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80cf4-2863-421f-9003-5cd9b982e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3143d92-257a-49b2-b63e-b277711ed8a0}" ma:internalName="TaxCatchAll" ma:showField="CatchAllData" ma:web="d7f80cf4-2863-421f-9003-5cd9b982ed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8e22fe-4198-4c93-872a-6b6dec0a4266">
      <Terms xmlns="http://schemas.microsoft.com/office/infopath/2007/PartnerControls"/>
    </lcf76f155ced4ddcb4097134ff3c332f>
    <TaxCatchAll xmlns="d7f80cf4-2863-421f-9003-5cd9b982edd2" xsi:nil="true"/>
  </documentManagement>
</p:properties>
</file>

<file path=customXml/itemProps1.xml><?xml version="1.0" encoding="utf-8"?>
<ds:datastoreItem xmlns:ds="http://schemas.openxmlformats.org/officeDocument/2006/customXml" ds:itemID="{CD6D34FC-1396-4FB5-B45E-0066F7341B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85E8DC-30DD-429C-9B9C-33344B1DF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e22fe-4198-4c93-872a-6b6dec0a4266"/>
    <ds:schemaRef ds:uri="d7f80cf4-2863-421f-9003-5cd9b982e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B01516-C4A8-48E6-A85E-2A50CD2F14C2}">
  <ds:schemaRefs>
    <ds:schemaRef ds:uri="http://schemas.microsoft.com/office/2006/metadata/properties"/>
    <ds:schemaRef ds:uri="http://schemas.microsoft.com/office/infopath/2007/PartnerControls"/>
    <ds:schemaRef ds:uri="8e8e22fe-4198-4c93-872a-6b6dec0a4266"/>
    <ds:schemaRef ds:uri="d7f80cf4-2863-421f-9003-5cd9b982ed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Words>602</Words>
  <Application>Microsoft Office PowerPoint</Application>
  <PresentationFormat>Panorámica</PresentationFormat>
  <Paragraphs>126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Wingdings</vt:lpstr>
      <vt:lpstr>Tema de Office</vt:lpstr>
      <vt:lpstr>Presentación de PowerPoint</vt:lpstr>
      <vt:lpstr>Oficina Asesora de Planeación</vt:lpstr>
      <vt:lpstr>ESTADO PDM CGR A DICIEMBRE 2023 Planes Cumplidos</vt:lpstr>
      <vt:lpstr>ESTADO PDM CGR A DICIEMBRE 2023 Planes en Término</vt:lpstr>
      <vt:lpstr>ESTADO PDM CGR A DICIEMBRE 2023</vt:lpstr>
      <vt:lpstr>ESTADO PDM CGR A DICIEMBRE 2023 ACCIONES EN TÉRMINO</vt:lpstr>
      <vt:lpstr>ESTADO PDM CGR A DICIEMBRE 2023 ACCIONES EN TÉRMINO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Adolfo Torres Marin</dc:creator>
  <cp:lastModifiedBy>Martha Rocio Arevalo García</cp:lastModifiedBy>
  <cp:revision>17</cp:revision>
  <dcterms:created xsi:type="dcterms:W3CDTF">2023-05-17T15:02:25Z</dcterms:created>
  <dcterms:modified xsi:type="dcterms:W3CDTF">2024-02-20T01:33:01Z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0x0101006FEDA3CB8E94804F806D323B6854C007</vt:lpwstr>
  </property>
  <property fmtid="{D5CDD505-2E9C-101B-9397-08002B2CF9AE}" pid="3" name="MediaServiceImageTags">
    <vt:lpwstr/>
  </property>
</Properties>
</file>