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4"/>
  </p:sldMasterIdLst>
  <p:notesMasterIdLst>
    <p:notesMasterId r:id="rId13"/>
  </p:notesMasterIdLst>
  <p:handoutMasterIdLst>
    <p:handoutMasterId r:id="rId14"/>
  </p:handoutMasterIdLst>
  <p:sldIdLst>
    <p:sldId id="266" r:id="rId5"/>
    <p:sldId id="265" r:id="rId6"/>
    <p:sldId id="268" r:id="rId7"/>
    <p:sldId id="282" r:id="rId8"/>
    <p:sldId id="281" r:id="rId9"/>
    <p:sldId id="278" r:id="rId10"/>
    <p:sldId id="276" r:id="rId11"/>
    <p:sldId id="26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LANEACION\PDM%20CGR\Seguimiento%20PM%20CGRP%20Auditorias%20-%201%20Apr%202022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EACION\PDM%20CGR\Seguimiento%20PM%20CGRP%20Auditorias%20-%201%20Apr%202022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2400" dirty="0"/>
              <a:t>ACCIONES</a:t>
            </a:r>
            <a:r>
              <a:rPr lang="es-ES" sz="2400" baseline="0" dirty="0"/>
              <a:t> EN TÉRMINO   100</a:t>
            </a:r>
            <a:endParaRPr lang="es-ES" sz="2400" dirty="0"/>
          </a:p>
        </c:rich>
      </c:tx>
      <c:layout>
        <c:manualLayout>
          <c:xMode val="edge"/>
          <c:yMode val="edge"/>
          <c:x val="0.31979763399140326"/>
          <c:y val="1.3953723446723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5D7-4EEC-B865-7F6218EFD952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5D7-4EEC-B865-7F6218EFD952}"/>
              </c:ext>
            </c:extLst>
          </c:dPt>
          <c:dLbls>
            <c:dLbl>
              <c:idx val="0"/>
              <c:layout>
                <c:manualLayout>
                  <c:x val="-6.2150043744531931E-2"/>
                  <c:y val="-0.3702736449989536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D7-4EEC-B865-7F6218EFD95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Hoja1!$B$39:$C$39</c:f>
              <c:strCache>
                <c:ptCount val="2"/>
                <c:pt idx="0">
                  <c:v>ACCIONES CUMPLIDAS 818 (93.6%)</c:v>
                </c:pt>
                <c:pt idx="1">
                  <c:v>ACCIONES EN TERMINO 56 (6.4%)</c:v>
                </c:pt>
              </c:strCache>
            </c:strRef>
          </c:cat>
          <c:val>
            <c:numRef>
              <c:f>Hoja1!$B$40:$C$40</c:f>
              <c:numCache>
                <c:formatCode>General</c:formatCode>
                <c:ptCount val="2"/>
                <c:pt idx="0">
                  <c:v>818</c:v>
                </c:pt>
                <c:pt idx="1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D7-4EEC-B865-7F6218EFD95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/>
              <a:t>ACCIONES EN TERMINO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3.0155961633759523E-2"/>
          <c:y val="0.12745551686174852"/>
          <c:w val="0.95776674253173788"/>
          <c:h val="0.695351557555020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Hoja2!$A$1</c:f>
              <c:strCache>
                <c:ptCount val="1"/>
                <c:pt idx="0">
                  <c:v>ene-23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Hoja2!$B$1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45-4033-AB74-15BD10D339B6}"/>
            </c:ext>
          </c:extLst>
        </c:ser>
        <c:ser>
          <c:idx val="1"/>
          <c:order val="1"/>
          <c:tx>
            <c:strRef>
              <c:f>Hoja2!$A$2</c:f>
              <c:strCache>
                <c:ptCount val="1"/>
                <c:pt idx="0">
                  <c:v>mar-23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45-4033-AB74-15BD10D339B6}"/>
            </c:ext>
          </c:extLst>
        </c:ser>
        <c:ser>
          <c:idx val="2"/>
          <c:order val="2"/>
          <c:tx>
            <c:strRef>
              <c:f>Hoja2!$A$3</c:f>
              <c:strCache>
                <c:ptCount val="1"/>
                <c:pt idx="0">
                  <c:v>jun-23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Hoja2!$B$3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45-4033-AB74-15BD10D339B6}"/>
            </c:ext>
          </c:extLst>
        </c:ser>
        <c:ser>
          <c:idx val="3"/>
          <c:order val="3"/>
          <c:tx>
            <c:strRef>
              <c:f>Hoja2!$A$4</c:f>
              <c:strCache>
                <c:ptCount val="1"/>
                <c:pt idx="0">
                  <c:v>jul-23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Hoja2!$B$4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45-4033-AB74-15BD10D339B6}"/>
            </c:ext>
          </c:extLst>
        </c:ser>
        <c:ser>
          <c:idx val="4"/>
          <c:order val="4"/>
          <c:tx>
            <c:strRef>
              <c:f>Hoja2!$A$5</c:f>
              <c:strCache>
                <c:ptCount val="1"/>
                <c:pt idx="0">
                  <c:v>dic-23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Hoja2!$B$5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C45-4033-AB74-15BD10D339B6}"/>
            </c:ext>
          </c:extLst>
        </c:ser>
        <c:ser>
          <c:idx val="5"/>
          <c:order val="5"/>
          <c:tx>
            <c:strRef>
              <c:f>Hoja2!$A$6</c:f>
              <c:strCache>
                <c:ptCount val="1"/>
                <c:pt idx="0">
                  <c:v>jul-24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Hoja2!$B$6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C45-4033-AB74-15BD10D339B6}"/>
            </c:ext>
          </c:extLst>
        </c:ser>
        <c:ser>
          <c:idx val="6"/>
          <c:order val="6"/>
          <c:tx>
            <c:strRef>
              <c:f>Hoja2!$A$7</c:f>
              <c:strCache>
                <c:ptCount val="1"/>
                <c:pt idx="0">
                  <c:v>ago-24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Hoja2!$B$7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C45-4033-AB74-15BD10D339B6}"/>
            </c:ext>
          </c:extLst>
        </c:ser>
        <c:ser>
          <c:idx val="7"/>
          <c:order val="7"/>
          <c:tx>
            <c:strRef>
              <c:f>Hoja2!$A$8</c:f>
              <c:strCache>
                <c:ptCount val="1"/>
                <c:pt idx="0">
                  <c:v>dic-24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Hoja2!$B$8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C45-4033-AB74-15BD10D339B6}"/>
            </c:ext>
          </c:extLst>
        </c:ser>
        <c:ser>
          <c:idx val="8"/>
          <c:order val="8"/>
          <c:tx>
            <c:strRef>
              <c:f>Hoja2!$A$9</c:f>
              <c:strCache>
                <c:ptCount val="1"/>
                <c:pt idx="0">
                  <c:v>feb-25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45-4033-AB74-15BD10D339B6}"/>
            </c:ext>
          </c:extLst>
        </c:ser>
        <c:ser>
          <c:idx val="9"/>
          <c:order val="9"/>
          <c:tx>
            <c:strRef>
              <c:f>Hoja2!$A$10</c:f>
              <c:strCache>
                <c:ptCount val="1"/>
                <c:pt idx="0">
                  <c:v>abr-25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Hoja2!$B$10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C45-4033-AB74-15BD10D339B6}"/>
            </c:ext>
          </c:extLst>
        </c:ser>
        <c:ser>
          <c:idx val="10"/>
          <c:order val="10"/>
          <c:tx>
            <c:strRef>
              <c:f>Hoja2!$A$11</c:f>
              <c:strCache>
                <c:ptCount val="1"/>
                <c:pt idx="0">
                  <c:v>ago-25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Hoja2!$B$11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C45-4033-AB74-15BD10D339B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77700768"/>
        <c:axId val="277708256"/>
      </c:barChart>
      <c:catAx>
        <c:axId val="27770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7708256"/>
        <c:crosses val="autoZero"/>
        <c:auto val="1"/>
        <c:lblAlgn val="ctr"/>
        <c:lblOffset val="100"/>
        <c:noMultiLvlLbl val="0"/>
      </c:catAx>
      <c:valAx>
        <c:axId val="277708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77700768"/>
        <c:crosses val="autoZero"/>
        <c:crossBetween val="between"/>
      </c:valAx>
      <c:spPr>
        <a:gradFill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C1934-A6CF-4026-900F-69BCC412C6E2}" type="datetimeFigureOut">
              <a:rPr lang="es-CO" smtClean="0"/>
              <a:t>27/03/2023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D3472-B860-4640-85F3-ACA9C195546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0421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FACA5-E2BE-41E3-B228-83480828BC4E}" type="datetimeFigureOut">
              <a:rPr lang="es-CO" smtClean="0"/>
              <a:t>27/03/2023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3141-DEA9-4CD7-8279-0B744E5CB4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9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27/03/2023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4"/>
            <a:ext cx="12192000" cy="685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49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4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8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4A0CE-50D0-4792-9647-6FB15A96CD2D}" type="datetimeFigureOut">
              <a:rPr lang="es-CO" smtClean="0"/>
              <a:t>27/03/2023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BEC9-C1B7-4EE1-A824-212E1108717C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3"/>
            <a:ext cx="12192000" cy="6856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3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24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1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68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6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1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11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6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22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1386EB-3879-469D-8B70-F6B8E76CCC26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/>
            <a:r>
              <a:rPr lang="es-ES" sz="5400" b="1" dirty="0"/>
              <a:t>OFICINA ASESORA DE PLANEACIÓN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9192" y="2317897"/>
            <a:ext cx="9664994" cy="274320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" sz="4800" dirty="0"/>
              <a:t>Estado Plan de Mejoramiento suscrito con la Contraloría General de la República</a:t>
            </a:r>
          </a:p>
          <a:p>
            <a:pPr algn="ctr"/>
            <a:endParaRPr lang="es-ES" dirty="0"/>
          </a:p>
          <a:p>
            <a:pPr algn="ctr"/>
            <a:endParaRPr lang="es-ES" dirty="0"/>
          </a:p>
          <a:p>
            <a:pPr marL="0" indent="0" algn="ctr">
              <a:buNone/>
            </a:pPr>
            <a:r>
              <a:rPr lang="es-ES" sz="5200" dirty="0"/>
              <a:t>Con corte al 31 de Diciembre de 2022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2077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781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DICIEMBRE 2022</a:t>
            </a:r>
            <a:br>
              <a:rPr lang="es-ES" b="1" dirty="0"/>
            </a:br>
            <a:r>
              <a:rPr lang="es-ES" sz="3600" b="1" dirty="0"/>
              <a:t>Planes cumplidos</a:t>
            </a:r>
            <a:endParaRPr lang="es-ES" b="1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B673208F-D9D2-493A-A424-B0FD45478ADB}"/>
              </a:ext>
            </a:extLst>
          </p:cNvPr>
          <p:cNvSpPr txBox="1">
            <a:spLocks/>
          </p:cNvSpPr>
          <p:nvPr/>
        </p:nvSpPr>
        <p:spPr>
          <a:xfrm>
            <a:off x="1190847" y="5709688"/>
            <a:ext cx="9943214" cy="7868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Al 31 de diciembre de 2022, se presentan 9 planes de mejoramiento cumplidos al 100%, con un total de 242 acciones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49E7D2E1-49EA-4997-B333-F850AF30F0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605540"/>
              </p:ext>
            </p:extLst>
          </p:nvPr>
        </p:nvGraphicFramePr>
        <p:xfrm>
          <a:off x="595423" y="1445714"/>
          <a:ext cx="10643192" cy="41281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4721">
                  <a:extLst>
                    <a:ext uri="{9D8B030D-6E8A-4147-A177-3AD203B41FA5}">
                      <a16:colId xmlns:a16="http://schemas.microsoft.com/office/drawing/2014/main" val="3159836144"/>
                    </a:ext>
                  </a:extLst>
                </a:gridCol>
                <a:gridCol w="1348465">
                  <a:extLst>
                    <a:ext uri="{9D8B030D-6E8A-4147-A177-3AD203B41FA5}">
                      <a16:colId xmlns:a16="http://schemas.microsoft.com/office/drawing/2014/main" val="2886138066"/>
                    </a:ext>
                  </a:extLst>
                </a:gridCol>
                <a:gridCol w="1550006">
                  <a:extLst>
                    <a:ext uri="{9D8B030D-6E8A-4147-A177-3AD203B41FA5}">
                      <a16:colId xmlns:a16="http://schemas.microsoft.com/office/drawing/2014/main" val="548822373"/>
                    </a:ext>
                  </a:extLst>
                </a:gridCol>
              </a:tblGrid>
              <a:tr h="51066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suscritas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</a:t>
                      </a:r>
                      <a:r>
                        <a:rPr lang="es-ES" sz="2200" b="1" u="none" strike="noStrike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Cumplidas</a:t>
                      </a:r>
                      <a:endParaRPr lang="es-ES" sz="2200" b="1" i="0" u="none" strike="noStrike" dirty="0">
                        <a:solidFill>
                          <a:srgbClr val="3337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004870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PMCGR AUDITORÍA REGULAR 2017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635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PMCGR AUDITORÍA FINANCIERA 2018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21844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PMCGR AUDITORÍA FINANCIERA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078252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PMCGR AUDITORIA 2019 (LAGUNA DE TOTA)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56672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PMCGR AUDITORIA 2019 HLB EN CITRICOS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85435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PMCGR AUDITORIA ACTUACION ESPECIAL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585051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PMCGR AUDITORÍA REFORMA RURAL INTEGRAL 2019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560806"/>
                  </a:ext>
                </a:extLst>
              </a:tr>
              <a:tr h="314439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PMCGR DENUNCIA CONTRATO ARRENDAMIENTO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2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440238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l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 PMCGR DENUNCIA CONTRATO PENSEMOS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2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846695"/>
                  </a:ext>
                </a:extLst>
              </a:tr>
              <a:tr h="32440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TOTALES</a:t>
                      </a:r>
                      <a:endParaRPr lang="es-ES" sz="2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155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32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9505" y="118893"/>
            <a:ext cx="12286210" cy="662504"/>
          </a:xfrm>
        </p:spPr>
        <p:txBody>
          <a:bodyPr>
            <a:noAutofit/>
          </a:bodyPr>
          <a:lstStyle/>
          <a:p>
            <a:pPr algn="ctr"/>
            <a:r>
              <a:rPr lang="es-ES" sz="3200" b="1"/>
              <a:t>ESTADO</a:t>
            </a:r>
            <a:r>
              <a:rPr lang="es-ES" sz="3600" b="1"/>
              <a:t> PDM CGR A DICIEMBRE 2022</a:t>
            </a:r>
            <a:br>
              <a:rPr lang="es-ES" sz="3600" b="1"/>
            </a:br>
            <a:r>
              <a:rPr lang="es-ES" sz="2800" b="1"/>
              <a:t>Planes en desarrollo</a:t>
            </a:r>
            <a:endParaRPr lang="es-ES" sz="2800" b="1" dirty="0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815D7C53-4302-0C72-6EA8-34194A41E8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987101"/>
              </p:ext>
            </p:extLst>
          </p:nvPr>
        </p:nvGraphicFramePr>
        <p:xfrm>
          <a:off x="689811" y="929211"/>
          <a:ext cx="10403468" cy="5263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5400403" imgH="4413399" progId="Word.Document.12">
                  <p:embed/>
                </p:oleObj>
              </mc:Choice>
              <mc:Fallback>
                <p:oleObj name="Document" r:id="rId3" imgW="5400403" imgH="441339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9811" y="929211"/>
                        <a:ext cx="10403468" cy="52637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67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DICIEMBRE 2022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92168337-A190-44F0-9C5D-97FC5D08434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31966"/>
          <a:ext cx="10515600" cy="5460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005840" y="1188720"/>
          <a:ext cx="9509760" cy="4821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22A199B-C33B-D721-0DA4-E0A5038DCB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2734535"/>
              </p:ext>
            </p:extLst>
          </p:nvPr>
        </p:nvGraphicFramePr>
        <p:xfrm>
          <a:off x="838201" y="1188720"/>
          <a:ext cx="10515600" cy="51799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8511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049"/>
            <a:ext cx="10515600" cy="66684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/>
              <a:t>ESTADO PDM CGR A DICIEMBRE 2022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321C406-BEDD-B00F-8EBA-16748A243E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273662"/>
              </p:ext>
            </p:extLst>
          </p:nvPr>
        </p:nvGraphicFramePr>
        <p:xfrm>
          <a:off x="954505" y="798889"/>
          <a:ext cx="10515599" cy="552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724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/>
              <a:t>ESTADO PDM CGR A DICIEMBRE 2022</a:t>
            </a:r>
            <a:br>
              <a:rPr lang="es-ES" sz="4800" b="1" dirty="0"/>
            </a:br>
            <a:r>
              <a:rPr lang="es-ES" sz="4800" b="1" dirty="0"/>
              <a:t>ACCIONES EN TÉRMINO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786" y="1689502"/>
            <a:ext cx="9888280" cy="478465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</a:t>
            </a:r>
            <a:r>
              <a:rPr lang="es-ES" dirty="0" smtClean="0"/>
              <a:t>l 80</a:t>
            </a:r>
            <a:r>
              <a:rPr lang="es-ES" dirty="0"/>
              <a:t>% de las acciones en término, corresponden a legalización y saneamiento de los inmuebles del Instituto, que han sido observados en las auditorías de la vigencia 2016 y de fiscalización de los inmuebles 2021 y presentan fecha de terminación agosto 2025.</a:t>
            </a:r>
          </a:p>
          <a:p>
            <a:pPr algn="just"/>
            <a:r>
              <a:rPr lang="es-ES" dirty="0"/>
              <a:t>Se recomienda, continuar con el monitoreo permanente por parte de las áreas responsables del cumplimiento de estas acciones.</a:t>
            </a:r>
          </a:p>
          <a:p>
            <a:pPr algn="just"/>
            <a:r>
              <a:rPr lang="es-ES" dirty="0"/>
              <a:t>Igualmente, se recomienda verificar las fechas establecidas para el cumplimiento de las acciones, por cuanto de requerirse modificaciones, debemos dar cumplimiento al procedimiento DIR-OAP-P-010. </a:t>
            </a:r>
          </a:p>
        </p:txBody>
      </p:sp>
    </p:spTree>
    <p:extLst>
      <p:ext uri="{BB962C8B-B14F-4D97-AF65-F5344CB8AC3E}">
        <p14:creationId xmlns:p14="http://schemas.microsoft.com/office/powerpoint/2010/main" val="3023987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E034C-C5C9-40F8-BE85-F5CD6A105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5841"/>
          </a:xfrm>
        </p:spPr>
        <p:txBody>
          <a:bodyPr>
            <a:noAutofit/>
          </a:bodyPr>
          <a:lstStyle/>
          <a:p>
            <a:pPr algn="ctr"/>
            <a:r>
              <a:rPr lang="es-ES" b="1" dirty="0"/>
              <a:t>ESTADO PDM CGR A DICIEMBRE 2022</a:t>
            </a:r>
            <a:br>
              <a:rPr lang="es-ES" b="1" dirty="0"/>
            </a:br>
            <a:r>
              <a:rPr lang="es-ES" b="1" dirty="0"/>
              <a:t>ACCIONES ADELANTADAS POR LA OAP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FA2870-7EED-4386-9B09-BB4B15011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2" y="1403490"/>
            <a:ext cx="11089763" cy="4784651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Mesas de trabajo con las áreas responsables para conocer el grado de avance en el cumplimiento de las acciones suscritas.</a:t>
            </a:r>
          </a:p>
          <a:p>
            <a:pPr algn="just"/>
            <a:r>
              <a:rPr lang="es-ES" dirty="0"/>
              <a:t>Acompañamiento a las áreas para el cumplimiento de las acciones suscritas dentro de los plazos establecidos. </a:t>
            </a:r>
          </a:p>
          <a:p>
            <a:pPr algn="just"/>
            <a:r>
              <a:rPr lang="es-ES" dirty="0"/>
              <a:t>Cruces periódicos con la OCI, de las respuestas a las verificaciones realizadas por esta, al cumplimiento de las acciones.</a:t>
            </a:r>
          </a:p>
          <a:p>
            <a:pPr algn="just"/>
            <a:r>
              <a:rPr lang="es-ES" dirty="0"/>
              <a:t>Generación de correos electrónicos a las áreas recordando las acciones que vencen en cada periodo.</a:t>
            </a:r>
          </a:p>
          <a:p>
            <a:pPr algn="just"/>
            <a:r>
              <a:rPr lang="es-ES" dirty="0"/>
              <a:t>Acompañamiento permanente con las áreas responsables, para el cargue en la SVE Diamante de los soportes de cumplimiento de las acciones de mejora.</a:t>
            </a:r>
          </a:p>
        </p:txBody>
      </p:sp>
    </p:spTree>
    <p:extLst>
      <p:ext uri="{BB962C8B-B14F-4D97-AF65-F5344CB8AC3E}">
        <p14:creationId xmlns:p14="http://schemas.microsoft.com/office/powerpoint/2010/main" val="315160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92B7FF-C6AB-487F-9AAA-C1EA37B7CB48}"/>
              </a:ext>
            </a:extLst>
          </p:cNvPr>
          <p:cNvSpPr>
            <a:spLocks noGrp="1"/>
          </p:cNvSpPr>
          <p:nvPr>
            <p:ph idx="1"/>
          </p:nvPr>
        </p:nvSpPr>
        <p:spPr>
          <a:scene3d>
            <a:camera prst="perspectiveContrastingRightFacing"/>
            <a:lightRig rig="threePt" dir="t"/>
          </a:scene3d>
        </p:spPr>
        <p:txBody>
          <a:bodyPr/>
          <a:lstStyle/>
          <a:p>
            <a:pPr marL="0" indent="0" algn="ctr">
              <a:buNone/>
            </a:pPr>
            <a:r>
              <a:rPr lang="es-ES" sz="9600" i="1" dirty="0">
                <a:latin typeface="Algerian" panose="04020705040A02060702" pitchFamily="82" charset="0"/>
                <a:cs typeface="Arial" panose="020B0604020202020204" pitchFamily="34" charset="0"/>
              </a:rPr>
              <a:t>Gracias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414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ema IC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FEDA3CB8E94804F806D323B6854C007" ma:contentTypeVersion="9" ma:contentTypeDescription="Crear nuevo documento." ma:contentTypeScope="" ma:versionID="551abcd7b52abb60616c28bee176dde5">
  <xsd:schema xmlns:xsd="http://www.w3.org/2001/XMLSchema" xmlns:xs="http://www.w3.org/2001/XMLSchema" xmlns:p="http://schemas.microsoft.com/office/2006/metadata/properties" xmlns:ns2="8e8e22fe-4198-4c93-872a-6b6dec0a4266" xmlns:ns3="d7f80cf4-2863-421f-9003-5cd9b982edd2" targetNamespace="http://schemas.microsoft.com/office/2006/metadata/properties" ma:root="true" ma:fieldsID="e2ab7a89db9e191b7d55f16386b2eff2" ns2:_="" ns3:_="">
    <xsd:import namespace="8e8e22fe-4198-4c93-872a-6b6dec0a4266"/>
    <xsd:import namespace="d7f80cf4-2863-421f-9003-5cd9b982ed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e22fe-4198-4c93-872a-6b6dec0a4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80cf4-2863-421f-9003-5cd9b982ed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699355-9627-4B09-86A5-EC702B4D70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e22fe-4198-4c93-872a-6b6dec0a4266"/>
    <ds:schemaRef ds:uri="d7f80cf4-2863-421f-9003-5cd9b982ed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F3DAFC-D103-4D92-8A6A-C2E093E4295C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d7f80cf4-2863-421f-9003-5cd9b982edd2"/>
    <ds:schemaRef ds:uri="8e8e22fe-4198-4c93-872a-6b6dec0a426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95F5612-454C-455E-B812-442BAB32324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2536</TotalTime>
  <Words>378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Tema ICA</vt:lpstr>
      <vt:lpstr>Document</vt:lpstr>
      <vt:lpstr>OFICINA ASESORA DE PLANEACIÓN</vt:lpstr>
      <vt:lpstr>ESTADO PDM CGR A DICIEMBRE 2022 Planes cumplidos</vt:lpstr>
      <vt:lpstr>ESTADO PDM CGR A DICIEMBRE 2022 Planes en desarrollo</vt:lpstr>
      <vt:lpstr>ESTADO PDM CGR A DICIEMBRE 2022</vt:lpstr>
      <vt:lpstr>ESTADO PDM CGR A DICIEMBRE 2022</vt:lpstr>
      <vt:lpstr>ESTADO PDM CGR A DICIEMBRE 2022 ACCIONES EN TÉRMINO</vt:lpstr>
      <vt:lpstr>ESTADO PDM CGR A DICIEMBRE 2022 ACCIONES ADELANTADAS POR LA OAP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A.Torres Marin</dc:creator>
  <cp:lastModifiedBy>Doris Casas Cardozo</cp:lastModifiedBy>
  <cp:revision>116</cp:revision>
  <dcterms:created xsi:type="dcterms:W3CDTF">2017-12-05T13:43:36Z</dcterms:created>
  <dcterms:modified xsi:type="dcterms:W3CDTF">2023-03-27T19:19:40Z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0x0101006FEDA3CB8E94804F806D323B6854C007</vt:lpwstr>
  </property>
</Properties>
</file>