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docx" ContentType="application/vnd.openxmlformats-officedocument.wordprocessingml.document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4" r:id="rId4"/>
  </p:sldMasterIdLst>
  <p:notesMasterIdLst>
    <p:notesMasterId r:id="rId13"/>
  </p:notesMasterIdLst>
  <p:handoutMasterIdLst>
    <p:handoutMasterId r:id="rId14"/>
  </p:handoutMasterIdLst>
  <p:sldIdLst>
    <p:sldId id="266" r:id="rId5"/>
    <p:sldId id="265" r:id="rId6"/>
    <p:sldId id="268" r:id="rId7"/>
    <p:sldId id="282" r:id="rId8"/>
    <p:sldId id="281" r:id="rId9"/>
    <p:sldId id="278" r:id="rId10"/>
    <p:sldId id="276" r:id="rId11"/>
    <p:sldId id="267" r:id="rId12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432" y="11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8" d="100"/>
          <a:sy n="88" d="100"/>
        </p:scale>
        <p:origin x="3822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F:\PLANEACION\PDM%20CGR\Seguimiento%20PM%20CGRP%20Auditorias%20-%201%20Apr%202022%20(2)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D:\PLANEACION\PDM%20CGR\Seguimiento%20PM%20CGRP%20Auditorias%20-%201%20Apr%202022%20(2)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Libro1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Libro1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1" i="0" u="none" strike="noStrike" kern="1200" cap="all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ES" sz="2400" dirty="0"/>
              <a:t>ACCIONES</a:t>
            </a:r>
            <a:r>
              <a:rPr lang="es-ES" sz="2400" baseline="0" dirty="0"/>
              <a:t> EN TÉRMINO   100</a:t>
            </a:r>
            <a:endParaRPr lang="es-ES" sz="2400" dirty="0"/>
          </a:p>
        </c:rich>
      </c:tx>
      <c:layout>
        <c:manualLayout>
          <c:xMode val="edge"/>
          <c:yMode val="edge"/>
          <c:x val="0.31979763399140326"/>
          <c:y val="1.395372344672351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1" i="0" u="none" strike="noStrike" kern="1200" cap="all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O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dLbls>
          <c:dLblPos val="outEnd"/>
          <c:showLegendKey val="0"/>
          <c:showVal val="1"/>
          <c:showCatName val="0"/>
          <c:showSerName val="0"/>
          <c:showPercent val="0"/>
          <c:showBubbleSize val="0"/>
          <c:showLeaderLines val="0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O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dLbls>
          <c:dLblPos val="inEnd"/>
          <c:showLegendKey val="0"/>
          <c:showVal val="0"/>
          <c:showCatName val="1"/>
          <c:showSerName val="0"/>
          <c:showPercent val="0"/>
          <c:showBubbleSize val="0"/>
          <c:showLeaderLines val="0"/>
        </c:dLbls>
      </c:pie3D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O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5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dPt>
            <c:idx val="0"/>
            <c:bubble3D val="0"/>
            <c:spPr>
              <a:solidFill>
                <a:srgbClr val="92D050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1-F5D7-4EEC-B865-7F6218EFD952}"/>
              </c:ext>
            </c:extLst>
          </c:dPt>
          <c:dPt>
            <c:idx val="1"/>
            <c:bubble3D val="0"/>
            <c:spPr>
              <a:solidFill>
                <a:schemeClr val="accent4">
                  <a:lumMod val="40000"/>
                  <a:lumOff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3-F5D7-4EEC-B865-7F6218EFD952}"/>
              </c:ext>
            </c:extLst>
          </c:dPt>
          <c:dLbls>
            <c:dLbl>
              <c:idx val="0"/>
              <c:layout>
                <c:manualLayout>
                  <c:x val="-6.2150043744531931E-2"/>
                  <c:y val="-0.37027364499895365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D7-4EEC-B865-7F6218EFD952}"/>
                </c:ext>
              </c:extLst>
            </c:dLbl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ctr"/>
            <c:showLegendKey val="0"/>
            <c:showVal val="1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Hoja1!$B$39:$C$39</c:f>
              <c:strCache>
                <c:ptCount val="2"/>
                <c:pt idx="0">
                  <c:v>ACCIONES CUMPLIDAS 818 (93.6%)</c:v>
                </c:pt>
                <c:pt idx="1">
                  <c:v>ACCIONES EN TERMINO 56 (6.4%)</c:v>
                </c:pt>
              </c:strCache>
            </c:strRef>
          </c:cat>
          <c:val>
            <c:numRef>
              <c:f>Hoja1!$B$40:$C$40</c:f>
              <c:numCache>
                <c:formatCode>General</c:formatCode>
                <c:ptCount val="2"/>
                <c:pt idx="0">
                  <c:v>818</c:v>
                </c:pt>
                <c:pt idx="1">
                  <c:v>56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F5D7-4EEC-B865-7F6218EFD952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r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s-CO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000" b="1"/>
              <a:t>ACCIONES EN TERMINO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O"/>
        </a:p>
      </c:txPr>
    </c:title>
    <c:autoTitleDeleted val="0"/>
    <c:plotArea>
      <c:layout>
        <c:manualLayout>
          <c:layoutTarget val="inner"/>
          <c:xMode val="edge"/>
          <c:yMode val="edge"/>
          <c:x val="3.0155961633759523E-2"/>
          <c:y val="0.12745551686174852"/>
          <c:w val="0.95776674253173788"/>
          <c:h val="0.6953515575550206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Hoja2!$A$1</c:f>
              <c:strCache>
                <c:ptCount val="1"/>
                <c:pt idx="0">
                  <c:v>ene-23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Hoja2!$B$1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C45-4033-AB74-15BD10D339B6}"/>
            </c:ext>
          </c:extLst>
        </c:ser>
        <c:ser>
          <c:idx val="1"/>
          <c:order val="1"/>
          <c:tx>
            <c:strRef>
              <c:f>Hoja2!$A$2</c:f>
              <c:strCache>
                <c:ptCount val="1"/>
                <c:pt idx="0">
                  <c:v>mar-23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Hoja2!$B$2</c:f>
              <c:numCache>
                <c:formatCode>General</c:formatCode>
                <c:ptCount val="1"/>
                <c:pt idx="0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C45-4033-AB74-15BD10D339B6}"/>
            </c:ext>
          </c:extLst>
        </c:ser>
        <c:ser>
          <c:idx val="2"/>
          <c:order val="2"/>
          <c:tx>
            <c:strRef>
              <c:f>Hoja2!$A$3</c:f>
              <c:strCache>
                <c:ptCount val="1"/>
                <c:pt idx="0">
                  <c:v>jun-23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Hoja2!$B$3</c:f>
              <c:numCache>
                <c:formatCode>General</c:formatCode>
                <c:ptCount val="1"/>
                <c:pt idx="0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C45-4033-AB74-15BD10D339B6}"/>
            </c:ext>
          </c:extLst>
        </c:ser>
        <c:ser>
          <c:idx val="3"/>
          <c:order val="3"/>
          <c:tx>
            <c:strRef>
              <c:f>Hoja2!$A$4</c:f>
              <c:strCache>
                <c:ptCount val="1"/>
                <c:pt idx="0">
                  <c:v>jul-23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Hoja2!$B$4</c:f>
              <c:numCache>
                <c:formatCode>General</c:formatCode>
                <c:ptCount val="1"/>
                <c:pt idx="0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2C45-4033-AB74-15BD10D339B6}"/>
            </c:ext>
          </c:extLst>
        </c:ser>
        <c:ser>
          <c:idx val="4"/>
          <c:order val="4"/>
          <c:tx>
            <c:strRef>
              <c:f>Hoja2!$A$5</c:f>
              <c:strCache>
                <c:ptCount val="1"/>
                <c:pt idx="0">
                  <c:v>dic-23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Hoja2!$B$5</c:f>
              <c:numCache>
                <c:formatCode>General</c:formatCode>
                <c:ptCount val="1"/>
                <c:pt idx="0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2C45-4033-AB74-15BD10D339B6}"/>
            </c:ext>
          </c:extLst>
        </c:ser>
        <c:ser>
          <c:idx val="5"/>
          <c:order val="5"/>
          <c:tx>
            <c:strRef>
              <c:f>Hoja2!$A$6</c:f>
              <c:strCache>
                <c:ptCount val="1"/>
                <c:pt idx="0">
                  <c:v>jul-24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Hoja2!$B$6</c:f>
              <c:numCache>
                <c:formatCode>General</c:formatCode>
                <c:ptCount val="1"/>
                <c:pt idx="0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2C45-4033-AB74-15BD10D339B6}"/>
            </c:ext>
          </c:extLst>
        </c:ser>
        <c:ser>
          <c:idx val="6"/>
          <c:order val="6"/>
          <c:tx>
            <c:strRef>
              <c:f>Hoja2!$A$7</c:f>
              <c:strCache>
                <c:ptCount val="1"/>
                <c:pt idx="0">
                  <c:v>ago-24</c:v>
                </c:pt>
              </c:strCache>
            </c:strRef>
          </c:tx>
          <c:spPr>
            <a:solidFill>
              <a:schemeClr val="accent1">
                <a:lumMod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Hoja2!$B$7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2C45-4033-AB74-15BD10D339B6}"/>
            </c:ext>
          </c:extLst>
        </c:ser>
        <c:ser>
          <c:idx val="7"/>
          <c:order val="7"/>
          <c:tx>
            <c:strRef>
              <c:f>Hoja2!$A$8</c:f>
              <c:strCache>
                <c:ptCount val="1"/>
                <c:pt idx="0">
                  <c:v>dic-24</c:v>
                </c:pt>
              </c:strCache>
            </c:strRef>
          </c:tx>
          <c:spPr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Hoja2!$B$8</c:f>
              <c:numCache>
                <c:formatCode>General</c:formatCode>
                <c:ptCount val="1"/>
                <c:pt idx="0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2C45-4033-AB74-15BD10D339B6}"/>
            </c:ext>
          </c:extLst>
        </c:ser>
        <c:ser>
          <c:idx val="8"/>
          <c:order val="8"/>
          <c:tx>
            <c:strRef>
              <c:f>Hoja2!$A$9</c:f>
              <c:strCache>
                <c:ptCount val="1"/>
                <c:pt idx="0">
                  <c:v>feb-25</c:v>
                </c:pt>
              </c:strCache>
            </c:strRef>
          </c:tx>
          <c:spPr>
            <a:solidFill>
              <a:schemeClr val="accent3">
                <a:lumMod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Hoja2!$B$9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2C45-4033-AB74-15BD10D339B6}"/>
            </c:ext>
          </c:extLst>
        </c:ser>
        <c:ser>
          <c:idx val="9"/>
          <c:order val="9"/>
          <c:tx>
            <c:strRef>
              <c:f>Hoja2!$A$10</c:f>
              <c:strCache>
                <c:ptCount val="1"/>
                <c:pt idx="0">
                  <c:v>abr-25</c:v>
                </c:pt>
              </c:strCache>
            </c:strRef>
          </c:tx>
          <c:spPr>
            <a:solidFill>
              <a:schemeClr val="accent4">
                <a:lumMod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Hoja2!$B$10</c:f>
              <c:numCache>
                <c:formatCode>General</c:formatCode>
                <c:ptCount val="1"/>
                <c:pt idx="0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2C45-4033-AB74-15BD10D339B6}"/>
            </c:ext>
          </c:extLst>
        </c:ser>
        <c:ser>
          <c:idx val="10"/>
          <c:order val="10"/>
          <c:tx>
            <c:strRef>
              <c:f>Hoja2!$A$11</c:f>
              <c:strCache>
                <c:ptCount val="1"/>
                <c:pt idx="0">
                  <c:v>ago-25</c:v>
                </c:pt>
              </c:strCache>
            </c:strRef>
          </c:tx>
          <c:spPr>
            <a:solidFill>
              <a:schemeClr val="accent5">
                <a:lumMod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Hoja2!$B$11</c:f>
              <c:numCache>
                <c:formatCode>General</c:formatCode>
                <c:ptCount val="1"/>
                <c:pt idx="0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2C45-4033-AB74-15BD10D339B6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277700768"/>
        <c:axId val="277708256"/>
      </c:barChart>
      <c:catAx>
        <c:axId val="2777007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277708256"/>
        <c:crosses val="autoZero"/>
        <c:auto val="1"/>
        <c:lblAlgn val="ctr"/>
        <c:lblOffset val="100"/>
        <c:noMultiLvlLbl val="0"/>
      </c:catAx>
      <c:valAx>
        <c:axId val="27770825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277700768"/>
        <c:crosses val="autoZero"/>
        <c:crossBetween val="between"/>
      </c:valAx>
      <c:spPr>
        <a:gradFill>
          <a:gsLst>
            <a:gs pos="0">
              <a:schemeClr val="accent6">
                <a:lumMod val="20000"/>
                <a:lumOff val="80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O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cs:styleClr val="auto"/>
    </cs:fontRef>
    <cs:defRPr sz="100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64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7C1934-A6CF-4026-900F-69BCC412C6E2}" type="datetimeFigureOut">
              <a:rPr lang="es-CO" smtClean="0"/>
              <a:t>27/03/2023</a:t>
            </a:fld>
            <a:endParaRPr lang="es-CO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FD3472-B860-4640-85F3-ACA9C195546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304219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DFACA5-E2BE-41E3-B228-83480828BC4E}" type="datetimeFigureOut">
              <a:rPr lang="es-CO" smtClean="0"/>
              <a:t>27/03/2023</a:t>
            </a:fld>
            <a:endParaRPr lang="es-CO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7D3141-DEA9-4CD7-8279-0B744E5CB44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430965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4A0CE-50D0-4792-9647-6FB15A96CD2D}" type="datetimeFigureOut">
              <a:rPr lang="es-CO" smtClean="0"/>
              <a:t>27/03/2023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BBEC9-C1B7-4EE1-A824-212E1108717C}" type="slidenum">
              <a:rPr lang="es-CO" smtClean="0"/>
              <a:t>‹Nº›</a:t>
            </a:fld>
            <a:endParaRPr lang="es-CO"/>
          </a:p>
        </p:txBody>
      </p:sp>
      <p:pic>
        <p:nvPicPr>
          <p:cNvPr id="8" name="Imagen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74"/>
            <a:ext cx="12192000" cy="68542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83498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3/27/2023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66420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3/27/2023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92891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4A0CE-50D0-4792-9647-6FB15A96CD2D}" type="datetimeFigureOut">
              <a:rPr lang="es-CO" smtClean="0"/>
              <a:t>27/03/2023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BBEC9-C1B7-4EE1-A824-212E1108717C}" type="slidenum">
              <a:rPr lang="es-CO" smtClean="0"/>
              <a:t>‹Nº›</a:t>
            </a:fld>
            <a:endParaRPr lang="es-CO"/>
          </a:p>
        </p:txBody>
      </p:sp>
      <p:pic>
        <p:nvPicPr>
          <p:cNvPr id="7" name="Imagen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03"/>
            <a:ext cx="12192000" cy="68563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35378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3/27/2023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72433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3/27/2023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78126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3/27/2023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27680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3/27/2023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03603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3/27/2023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19167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3/27/2023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64117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3/27/2023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40862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smtClean="0"/>
              <a:t>3/27/2023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82235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56" r:id="rId2"/>
    <p:sldLayoutId id="2147483657" r:id="rId3"/>
    <p:sldLayoutId id="2147483658" r:id="rId4"/>
    <p:sldLayoutId id="2147483659" r:id="rId5"/>
    <p:sldLayoutId id="2147483660" r:id="rId6"/>
    <p:sldLayoutId id="2147483661" r:id="rId7"/>
    <p:sldLayoutId id="2147483662" r:id="rId8"/>
    <p:sldLayoutId id="2147483663" r:id="rId9"/>
    <p:sldLayoutId id="2147483664" r:id="rId10"/>
    <p:sldLayoutId id="2147483665" r:id="rId11"/>
  </p:sldLayoutIdLst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Documento_de_Microsoft_Word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21386EB-3879-469D-8B70-F6B8E76CCC26}"/>
              </a:ext>
            </a:extLst>
          </p:cNvPr>
          <p:cNvSpPr>
            <a:spLocks noGrp="1"/>
          </p:cNvSpPr>
          <p:nvPr>
            <p:ph type="title"/>
          </p:nvPr>
        </p:nvSpPr>
        <p:spPr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txBody>
          <a:bodyPr>
            <a:normAutofit/>
          </a:bodyPr>
          <a:lstStyle/>
          <a:p>
            <a:pPr algn="ctr"/>
            <a:r>
              <a:rPr lang="es-ES" sz="5400" b="1" dirty="0"/>
              <a:t>OFICINA ASESORA DE PLANEACIÓN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F92B7FF-C6AB-487F-9AAA-C1EA37B7CB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99192" y="2317897"/>
            <a:ext cx="9664994" cy="2743201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es-ES" sz="4800" dirty="0"/>
              <a:t>Estado Plan de Mejoramiento suscrito con la Contraloría General de la República</a:t>
            </a:r>
          </a:p>
          <a:p>
            <a:pPr algn="ctr"/>
            <a:endParaRPr lang="es-ES" dirty="0"/>
          </a:p>
          <a:p>
            <a:pPr algn="ctr"/>
            <a:endParaRPr lang="es-ES" dirty="0"/>
          </a:p>
          <a:p>
            <a:pPr marL="0" indent="0" algn="ctr">
              <a:buNone/>
            </a:pPr>
            <a:r>
              <a:rPr lang="es-ES" sz="5200" dirty="0"/>
              <a:t>Con corte al 31 de Diciembre de 2022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4207780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19E034C-C5C9-40F8-BE85-F5CD6A1057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10781"/>
          </a:xfrm>
        </p:spPr>
        <p:txBody>
          <a:bodyPr>
            <a:normAutofit fontScale="90000"/>
          </a:bodyPr>
          <a:lstStyle/>
          <a:p>
            <a:pPr algn="ctr"/>
            <a:r>
              <a:rPr lang="es-ES" b="1" dirty="0"/>
              <a:t>ESTADO PDM CGR A DICIEMBRE 2022</a:t>
            </a:r>
            <a:br>
              <a:rPr lang="es-ES" b="1" dirty="0"/>
            </a:br>
            <a:r>
              <a:rPr lang="es-ES" sz="3600" b="1" dirty="0"/>
              <a:t>Planes cumplidos</a:t>
            </a:r>
            <a:endParaRPr lang="es-ES" b="1" dirty="0"/>
          </a:p>
        </p:txBody>
      </p:sp>
      <p:sp>
        <p:nvSpPr>
          <p:cNvPr id="16" name="Título 1">
            <a:extLst>
              <a:ext uri="{FF2B5EF4-FFF2-40B4-BE49-F238E27FC236}">
                <a16:creationId xmlns:a16="http://schemas.microsoft.com/office/drawing/2014/main" id="{B673208F-D9D2-493A-A424-B0FD45478ADB}"/>
              </a:ext>
            </a:extLst>
          </p:cNvPr>
          <p:cNvSpPr txBox="1">
            <a:spLocks/>
          </p:cNvSpPr>
          <p:nvPr/>
        </p:nvSpPr>
        <p:spPr>
          <a:xfrm>
            <a:off x="1190847" y="5709688"/>
            <a:ext cx="9943214" cy="78681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ES" sz="2400" b="1" dirty="0">
                <a:latin typeface="Arial" panose="020B0604020202020204" pitchFamily="34" charset="0"/>
                <a:cs typeface="Arial" panose="020B0604020202020204" pitchFamily="34" charset="0"/>
              </a:rPr>
              <a:t>Al 31 de diciembre de 2022, se presentan 9 planes de mejoramiento cumplidos al 100%, con un total de 242 acciones</a:t>
            </a:r>
          </a:p>
        </p:txBody>
      </p:sp>
      <p:graphicFrame>
        <p:nvGraphicFramePr>
          <p:cNvPr id="13" name="Marcador de contenido 12">
            <a:extLst>
              <a:ext uri="{FF2B5EF4-FFF2-40B4-BE49-F238E27FC236}">
                <a16:creationId xmlns:a16="http://schemas.microsoft.com/office/drawing/2014/main" id="{49E7D2E1-49EA-4997-B333-F850AF30F03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61605540"/>
              </p:ext>
            </p:extLst>
          </p:nvPr>
        </p:nvGraphicFramePr>
        <p:xfrm>
          <a:off x="595423" y="1445714"/>
          <a:ext cx="10643192" cy="412813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744721">
                  <a:extLst>
                    <a:ext uri="{9D8B030D-6E8A-4147-A177-3AD203B41FA5}">
                      <a16:colId xmlns:a16="http://schemas.microsoft.com/office/drawing/2014/main" val="3159836144"/>
                    </a:ext>
                  </a:extLst>
                </a:gridCol>
                <a:gridCol w="1348465">
                  <a:extLst>
                    <a:ext uri="{9D8B030D-6E8A-4147-A177-3AD203B41FA5}">
                      <a16:colId xmlns:a16="http://schemas.microsoft.com/office/drawing/2014/main" val="2886138066"/>
                    </a:ext>
                  </a:extLst>
                </a:gridCol>
                <a:gridCol w="1550006">
                  <a:extLst>
                    <a:ext uri="{9D8B030D-6E8A-4147-A177-3AD203B41FA5}">
                      <a16:colId xmlns:a16="http://schemas.microsoft.com/office/drawing/2014/main" val="548822373"/>
                    </a:ext>
                  </a:extLst>
                </a:gridCol>
              </a:tblGrid>
              <a:tr h="510667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2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Plan</a:t>
                      </a:r>
                      <a:endParaRPr lang="es-ES" sz="2200" b="1" i="0" u="none" strike="noStrike" dirty="0">
                        <a:solidFill>
                          <a:srgbClr val="33374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2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Acciones suscritas</a:t>
                      </a:r>
                      <a:endParaRPr lang="es-ES" sz="2200" b="1" i="0" u="none" strike="noStrike" dirty="0">
                        <a:solidFill>
                          <a:srgbClr val="33374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2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Acciones</a:t>
                      </a:r>
                      <a:r>
                        <a:rPr lang="es-ES" sz="2200" b="1" u="none" strike="noStrike" baseline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2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Cumplidas</a:t>
                      </a:r>
                      <a:endParaRPr lang="es-ES" sz="2200" b="1" i="0" u="none" strike="noStrike" dirty="0">
                        <a:solidFill>
                          <a:srgbClr val="33374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07004870"/>
                  </a:ext>
                </a:extLst>
              </a:tr>
              <a:tr h="324403">
                <a:tc>
                  <a:txBody>
                    <a:bodyPr/>
                    <a:lstStyle/>
                    <a:p>
                      <a:pPr algn="l" fontAlgn="ctr"/>
                      <a:r>
                        <a:rPr lang="es-E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 PMCGR AUDITORÍA REGULAR 2017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101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101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4063521"/>
                  </a:ext>
                </a:extLst>
              </a:tr>
              <a:tr h="324403">
                <a:tc>
                  <a:txBody>
                    <a:bodyPr/>
                    <a:lstStyle/>
                    <a:p>
                      <a:pPr algn="l" fontAlgn="ctr"/>
                      <a:r>
                        <a:rPr lang="es-ES" sz="2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 PMCGR AUDITORÍA FINANCIERA 2018</a:t>
                      </a:r>
                      <a:endParaRPr lang="es-ES" sz="2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69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69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1218441"/>
                  </a:ext>
                </a:extLst>
              </a:tr>
              <a:tr h="324403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2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 PMCGR AUDITORÍA FINANCIERA 2019</a:t>
                      </a:r>
                      <a:endParaRPr lang="es-ES" sz="2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90078252"/>
                  </a:ext>
                </a:extLst>
              </a:tr>
              <a:tr h="324403">
                <a:tc>
                  <a:txBody>
                    <a:bodyPr/>
                    <a:lstStyle/>
                    <a:p>
                      <a:pPr algn="l" fontAlgn="ctr"/>
                      <a:r>
                        <a:rPr lang="es-ES" sz="2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 PMCGR AUDITORIA 2019 (LAGUNA DE TOTA)</a:t>
                      </a:r>
                      <a:endParaRPr lang="es-ES" sz="2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2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es-ES" sz="2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2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es-ES" sz="2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9566721"/>
                  </a:ext>
                </a:extLst>
              </a:tr>
              <a:tr h="324403">
                <a:tc>
                  <a:txBody>
                    <a:bodyPr/>
                    <a:lstStyle/>
                    <a:p>
                      <a:pPr algn="l" fontAlgn="ctr"/>
                      <a:r>
                        <a:rPr lang="es-ES" sz="2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 PMCGR AUDITORIA 2019 HLB EN CITRICOS</a:t>
                      </a:r>
                      <a:endParaRPr lang="es-ES" sz="2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2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</a:t>
                      </a:r>
                      <a:endParaRPr lang="es-ES" sz="2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2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</a:t>
                      </a:r>
                      <a:endParaRPr lang="es-ES" sz="2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5854355"/>
                  </a:ext>
                </a:extLst>
              </a:tr>
              <a:tr h="324403">
                <a:tc>
                  <a:txBody>
                    <a:bodyPr/>
                    <a:lstStyle/>
                    <a:p>
                      <a:pPr algn="l" fontAlgn="ctr"/>
                      <a:r>
                        <a:rPr lang="es-ES" sz="2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6. PMCGR AUDITORIA ACTUACION ESPECIAL 2019</a:t>
                      </a:r>
                      <a:endParaRPr lang="es-ES" sz="2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2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23</a:t>
                      </a:r>
                      <a:endParaRPr lang="es-ES" sz="2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2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23</a:t>
                      </a:r>
                      <a:endParaRPr lang="es-ES" sz="2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3585051"/>
                  </a:ext>
                </a:extLst>
              </a:tr>
              <a:tr h="324403">
                <a:tc>
                  <a:txBody>
                    <a:bodyPr/>
                    <a:lstStyle/>
                    <a:p>
                      <a:pPr algn="l" fontAlgn="ctr"/>
                      <a:r>
                        <a:rPr lang="es-ES" sz="2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7. PMCGR AUDITORÍA REFORMA RURAL INTEGRAL 2019</a:t>
                      </a:r>
                      <a:endParaRPr lang="es-ES" sz="2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2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es-ES" sz="2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2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es-ES" sz="2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01560806"/>
                  </a:ext>
                </a:extLst>
              </a:tr>
              <a:tr h="314439">
                <a:tc>
                  <a:txBody>
                    <a:bodyPr/>
                    <a:lstStyle/>
                    <a:p>
                      <a:pPr algn="l" fontAlgn="ctr"/>
                      <a:r>
                        <a:rPr lang="es-ES" sz="2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8. PMCGR DENUNCIA CONTRATO ARRENDAMIENTO</a:t>
                      </a:r>
                      <a:endParaRPr lang="es-ES" sz="2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2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es-ES" sz="2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2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es-ES" sz="2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84440238"/>
                  </a:ext>
                </a:extLst>
              </a:tr>
              <a:tr h="324403">
                <a:tc>
                  <a:txBody>
                    <a:bodyPr/>
                    <a:lstStyle/>
                    <a:p>
                      <a:pPr algn="l" fontAlgn="ctr"/>
                      <a:r>
                        <a:rPr lang="es-ES" sz="2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9. PMCGR DENUNCIA CONTRATO PENSEMOS</a:t>
                      </a:r>
                      <a:endParaRPr lang="es-ES" sz="2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2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es-ES" sz="2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2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es-ES" sz="2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5846695"/>
                  </a:ext>
                </a:extLst>
              </a:tr>
              <a:tr h="324403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2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TOTALES</a:t>
                      </a:r>
                      <a:endParaRPr lang="es-ES" sz="2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2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242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2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242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61552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303242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19E034C-C5C9-40F8-BE85-F5CD6A1057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99505" y="118893"/>
            <a:ext cx="12286210" cy="662504"/>
          </a:xfrm>
        </p:spPr>
        <p:txBody>
          <a:bodyPr>
            <a:noAutofit/>
          </a:bodyPr>
          <a:lstStyle/>
          <a:p>
            <a:pPr algn="ctr"/>
            <a:r>
              <a:rPr lang="es-ES" sz="3200" b="1"/>
              <a:t>ESTADO</a:t>
            </a:r>
            <a:r>
              <a:rPr lang="es-ES" sz="3600" b="1"/>
              <a:t> PDM CGR A DICIEMBRE 2022</a:t>
            </a:r>
            <a:br>
              <a:rPr lang="es-ES" sz="3600" b="1"/>
            </a:br>
            <a:r>
              <a:rPr lang="es-ES" sz="2800" b="1"/>
              <a:t>Planes en desarrollo</a:t>
            </a:r>
            <a:endParaRPr lang="es-ES" sz="2800" b="1" dirty="0"/>
          </a:p>
        </p:txBody>
      </p:sp>
      <p:graphicFrame>
        <p:nvGraphicFramePr>
          <p:cNvPr id="9" name="Objeto 8">
            <a:extLst>
              <a:ext uri="{FF2B5EF4-FFF2-40B4-BE49-F238E27FC236}">
                <a16:creationId xmlns:a16="http://schemas.microsoft.com/office/drawing/2014/main" id="{815D7C53-4302-0C72-6EA8-34194A41E86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08987101"/>
              </p:ext>
            </p:extLst>
          </p:nvPr>
        </p:nvGraphicFramePr>
        <p:xfrm>
          <a:off x="689811" y="929211"/>
          <a:ext cx="10403468" cy="526377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Document" r:id="rId3" imgW="5400403" imgH="4413399" progId="Word.Document.12">
                  <p:embed/>
                </p:oleObj>
              </mc:Choice>
              <mc:Fallback>
                <p:oleObj name="Document" r:id="rId3" imgW="5400403" imgH="4413399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89811" y="929211"/>
                        <a:ext cx="10403468" cy="526377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056719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19E034C-C5C9-40F8-BE85-F5CD6A1057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66840"/>
          </a:xfrm>
        </p:spPr>
        <p:txBody>
          <a:bodyPr>
            <a:normAutofit fontScale="90000"/>
          </a:bodyPr>
          <a:lstStyle/>
          <a:p>
            <a:pPr algn="ctr"/>
            <a:r>
              <a:rPr lang="es-ES" b="1" dirty="0"/>
              <a:t>ESTADO PDM CGR A DICIEMBRE 2022</a:t>
            </a:r>
          </a:p>
        </p:txBody>
      </p:sp>
      <p:graphicFrame>
        <p:nvGraphicFramePr>
          <p:cNvPr id="7" name="Marcador de contenido 6">
            <a:extLst>
              <a:ext uri="{FF2B5EF4-FFF2-40B4-BE49-F238E27FC236}">
                <a16:creationId xmlns:a16="http://schemas.microsoft.com/office/drawing/2014/main" id="{92168337-A190-44F0-9C5D-97FC5D084342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8200" y="1031966"/>
          <a:ext cx="10515600" cy="54609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Gráfico 3"/>
          <p:cNvGraphicFramePr>
            <a:graphicFrameLocks/>
          </p:cNvGraphicFramePr>
          <p:nvPr/>
        </p:nvGraphicFramePr>
        <p:xfrm>
          <a:off x="1005840" y="1188720"/>
          <a:ext cx="9509760" cy="48213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D22A199B-C33B-D721-0DA4-E0A5038DCB9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42734535"/>
              </p:ext>
            </p:extLst>
          </p:nvPr>
        </p:nvGraphicFramePr>
        <p:xfrm>
          <a:off x="838201" y="1188720"/>
          <a:ext cx="10515600" cy="51799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885113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19E034C-C5C9-40F8-BE85-F5CD6A1057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2049"/>
            <a:ext cx="10515600" cy="666840"/>
          </a:xfrm>
        </p:spPr>
        <p:txBody>
          <a:bodyPr>
            <a:normAutofit fontScale="90000"/>
          </a:bodyPr>
          <a:lstStyle/>
          <a:p>
            <a:pPr algn="ctr"/>
            <a:r>
              <a:rPr lang="es-ES" b="1" dirty="0"/>
              <a:t>ESTADO PDM CGR A DICIEMBRE 2022</a:t>
            </a:r>
          </a:p>
        </p:txBody>
      </p:sp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F321C406-BEDD-B00F-8EBA-16748A243ED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95273662"/>
              </p:ext>
            </p:extLst>
          </p:nvPr>
        </p:nvGraphicFramePr>
        <p:xfrm>
          <a:off x="954505" y="798889"/>
          <a:ext cx="10515599" cy="55216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2172494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19E034C-C5C9-40F8-BE85-F5CD6A1057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95841"/>
          </a:xfrm>
        </p:spPr>
        <p:txBody>
          <a:bodyPr>
            <a:noAutofit/>
          </a:bodyPr>
          <a:lstStyle/>
          <a:p>
            <a:pPr algn="ctr"/>
            <a:r>
              <a:rPr lang="es-ES" sz="4800" b="1" dirty="0"/>
              <a:t>ESTADO PDM CGR A DICIEMBRE 2022</a:t>
            </a:r>
            <a:br>
              <a:rPr lang="es-ES" sz="4800" b="1" dirty="0"/>
            </a:br>
            <a:r>
              <a:rPr lang="es-ES" sz="4800" b="1" dirty="0"/>
              <a:t>ACCIONES EN TÉRMINO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D3FA2870-7EED-4386-9B09-BB4B150112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5786" y="1689502"/>
            <a:ext cx="9888280" cy="4784651"/>
          </a:xfrm>
        </p:spPr>
        <p:txBody>
          <a:bodyPr>
            <a:normAutofit lnSpcReduction="10000"/>
          </a:bodyPr>
          <a:lstStyle/>
          <a:p>
            <a:pPr algn="just"/>
            <a:r>
              <a:rPr lang="es-ES" dirty="0"/>
              <a:t>E</a:t>
            </a:r>
            <a:r>
              <a:rPr lang="es-ES" dirty="0" smtClean="0"/>
              <a:t>l 80</a:t>
            </a:r>
            <a:r>
              <a:rPr lang="es-ES" dirty="0"/>
              <a:t>% de las acciones en término, corresponden a legalización y saneamiento de los inmuebles del Instituto, que han sido observados en las auditorías de la vigencia 2016 y de fiscalización de los inmuebles 2021 y presentan fecha de terminación agosto 2025.</a:t>
            </a:r>
          </a:p>
          <a:p>
            <a:pPr algn="just"/>
            <a:r>
              <a:rPr lang="es-ES" dirty="0"/>
              <a:t>Se recomienda, continuar con el monitoreo permanente por parte de las áreas responsables del cumplimiento de estas acciones.</a:t>
            </a:r>
          </a:p>
          <a:p>
            <a:pPr algn="just"/>
            <a:r>
              <a:rPr lang="es-ES" dirty="0"/>
              <a:t>Igualmente, se recomienda verificar las fechas establecidas para el cumplimiento de las acciones, por cuanto de requerirse modificaciones, debemos dar cumplimiento al procedimiento DIR-OAP-P-010. </a:t>
            </a:r>
          </a:p>
        </p:txBody>
      </p:sp>
    </p:spTree>
    <p:extLst>
      <p:ext uri="{BB962C8B-B14F-4D97-AF65-F5344CB8AC3E}">
        <p14:creationId xmlns:p14="http://schemas.microsoft.com/office/powerpoint/2010/main" val="30239879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19E034C-C5C9-40F8-BE85-F5CD6A1057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95841"/>
          </a:xfrm>
        </p:spPr>
        <p:txBody>
          <a:bodyPr>
            <a:noAutofit/>
          </a:bodyPr>
          <a:lstStyle/>
          <a:p>
            <a:pPr algn="ctr"/>
            <a:r>
              <a:rPr lang="es-ES" b="1" dirty="0"/>
              <a:t>ESTADO PDM CGR A DICIEMBRE 2022</a:t>
            </a:r>
            <a:br>
              <a:rPr lang="es-ES" b="1" dirty="0"/>
            </a:br>
            <a:r>
              <a:rPr lang="es-ES" b="1" dirty="0"/>
              <a:t>ACCIONES ADELANTADAS POR LA OAP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D3FA2870-7EED-4386-9B09-BB4B150112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5302" y="1403490"/>
            <a:ext cx="11089763" cy="4784651"/>
          </a:xfrm>
        </p:spPr>
        <p:txBody>
          <a:bodyPr>
            <a:noAutofit/>
          </a:bodyPr>
          <a:lstStyle/>
          <a:p>
            <a:pPr algn="just"/>
            <a:r>
              <a:rPr lang="es-ES" dirty="0"/>
              <a:t>Mesas de trabajo con las áreas responsables para conocer el grado de avance en el cumplimiento de las acciones suscritas.</a:t>
            </a:r>
          </a:p>
          <a:p>
            <a:pPr algn="just"/>
            <a:r>
              <a:rPr lang="es-ES" dirty="0"/>
              <a:t>Acompañamiento a las áreas para el cumplimiento de las acciones suscritas dentro de los plazos establecidos. </a:t>
            </a:r>
          </a:p>
          <a:p>
            <a:pPr algn="just"/>
            <a:r>
              <a:rPr lang="es-ES" dirty="0"/>
              <a:t>Cruces periódicos con la OCI, de las respuestas a las verificaciones realizadas por esta, al cumplimiento de las acciones.</a:t>
            </a:r>
          </a:p>
          <a:p>
            <a:pPr algn="just"/>
            <a:r>
              <a:rPr lang="es-ES" dirty="0"/>
              <a:t>Generación de correos electrónicos a las áreas recordando las acciones que vencen en cada periodo.</a:t>
            </a:r>
          </a:p>
          <a:p>
            <a:pPr algn="just"/>
            <a:r>
              <a:rPr lang="es-ES" dirty="0"/>
              <a:t>Acompañamiento permanente con las áreas responsables, para el cargue en la SVE Diamante de los soportes de cumplimiento de las acciones de mejora.</a:t>
            </a:r>
          </a:p>
        </p:txBody>
      </p:sp>
    </p:spTree>
    <p:extLst>
      <p:ext uri="{BB962C8B-B14F-4D97-AF65-F5344CB8AC3E}">
        <p14:creationId xmlns:p14="http://schemas.microsoft.com/office/powerpoint/2010/main" val="31516032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F92B7FF-C6AB-487F-9AAA-C1EA37B7CB48}"/>
              </a:ext>
            </a:extLst>
          </p:cNvPr>
          <p:cNvSpPr>
            <a:spLocks noGrp="1"/>
          </p:cNvSpPr>
          <p:nvPr>
            <p:ph idx="1"/>
          </p:nvPr>
        </p:nvSpPr>
        <p:spPr>
          <a:scene3d>
            <a:camera prst="perspectiveContrastingRightFacing"/>
            <a:lightRig rig="threePt" dir="t"/>
          </a:scene3d>
        </p:spPr>
        <p:txBody>
          <a:bodyPr/>
          <a:lstStyle/>
          <a:p>
            <a:pPr marL="0" indent="0" algn="ctr">
              <a:buNone/>
            </a:pPr>
            <a:r>
              <a:rPr lang="es-ES" sz="9600" i="1" dirty="0">
                <a:latin typeface="Algerian" panose="04020705040A02060702" pitchFamily="82" charset="0"/>
                <a:cs typeface="Arial" panose="020B0604020202020204" pitchFamily="34" charset="0"/>
              </a:rPr>
              <a:t>Gracias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7641472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Tema ICA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6FEDA3CB8E94804F806D323B6854C007" ma:contentTypeVersion="9" ma:contentTypeDescription="Crear nuevo documento." ma:contentTypeScope="" ma:versionID="551abcd7b52abb60616c28bee176dde5">
  <xsd:schema xmlns:xsd="http://www.w3.org/2001/XMLSchema" xmlns:xs="http://www.w3.org/2001/XMLSchema" xmlns:p="http://schemas.microsoft.com/office/2006/metadata/properties" xmlns:ns2="8e8e22fe-4198-4c93-872a-6b6dec0a4266" xmlns:ns3="d7f80cf4-2863-421f-9003-5cd9b982edd2" targetNamespace="http://schemas.microsoft.com/office/2006/metadata/properties" ma:root="true" ma:fieldsID="e2ab7a89db9e191b7d55f16386b2eff2" ns2:_="" ns3:_="">
    <xsd:import namespace="8e8e22fe-4198-4c93-872a-6b6dec0a4266"/>
    <xsd:import namespace="d7f80cf4-2863-421f-9003-5cd9b982edd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e8e22fe-4198-4c93-872a-6b6dec0a426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OCR" ma:index="11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7f80cf4-2863-421f-9003-5cd9b982edd2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Compartid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Detalles de uso compartido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A699355-9627-4B09-86A5-EC702B4D70E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e8e22fe-4198-4c93-872a-6b6dec0a4266"/>
    <ds:schemaRef ds:uri="d7f80cf4-2863-421f-9003-5cd9b982edd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63F3DAFC-D103-4D92-8A6A-C2E093E4295C}">
  <ds:schemaRefs>
    <ds:schemaRef ds:uri="http://purl.org/dc/elements/1.1/"/>
    <ds:schemaRef ds:uri="http://schemas.microsoft.com/office/2006/metadata/properties"/>
    <ds:schemaRef ds:uri="http://www.w3.org/XML/1998/namespace"/>
    <ds:schemaRef ds:uri="http://schemas.microsoft.com/office/2006/documentManagement/types"/>
    <ds:schemaRef ds:uri="http://schemas.openxmlformats.org/package/2006/metadata/core-properties"/>
    <ds:schemaRef ds:uri="http://schemas.microsoft.com/office/infopath/2007/PartnerControls"/>
    <ds:schemaRef ds:uri="http://purl.org/dc/terms/"/>
    <ds:schemaRef ds:uri="d7f80cf4-2863-421f-9003-5cd9b982edd2"/>
    <ds:schemaRef ds:uri="8e8e22fe-4198-4c93-872a-6b6dec0a4266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595F5612-454C-455E-B812-442BAB323242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2536</TotalTime>
  <Words>378</Words>
  <Application>Microsoft Office PowerPoint</Application>
  <PresentationFormat>Panorámica</PresentationFormat>
  <Paragraphs>57</Paragraphs>
  <Slides>8</Slides>
  <Notes>0</Notes>
  <HiddenSlides>0</HiddenSlides>
  <MMClips>0</MMClips>
  <ScaleCrop>false</ScaleCrop>
  <HeadingPairs>
    <vt:vector size="8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4" baseType="lpstr">
      <vt:lpstr>Algerian</vt:lpstr>
      <vt:lpstr>Arial</vt:lpstr>
      <vt:lpstr>Calibri</vt:lpstr>
      <vt:lpstr>Calibri Light</vt:lpstr>
      <vt:lpstr>Tema ICA</vt:lpstr>
      <vt:lpstr>Document</vt:lpstr>
      <vt:lpstr>OFICINA ASESORA DE PLANEACIÓN</vt:lpstr>
      <vt:lpstr>ESTADO PDM CGR A DICIEMBRE 2022 Planes cumplidos</vt:lpstr>
      <vt:lpstr>ESTADO PDM CGR A DICIEMBRE 2022 Planes en desarrollo</vt:lpstr>
      <vt:lpstr>ESTADO PDM CGR A DICIEMBRE 2022</vt:lpstr>
      <vt:lpstr>ESTADO PDM CGR A DICIEMBRE 2022</vt:lpstr>
      <vt:lpstr>ESTADO PDM CGR A DICIEMBRE 2022 ACCIONES EN TÉRMINO</vt:lpstr>
      <vt:lpstr>ESTADO PDM CGR A DICIEMBRE 2022 ACCIONES ADELANTADAS POR LA OAP</vt:lpstr>
      <vt:lpstr>Presentación de PowerPoint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Gustavo A.Torres Marin</dc:creator>
  <cp:lastModifiedBy>Doris Casas Cardozo</cp:lastModifiedBy>
  <cp:revision>116</cp:revision>
  <dcterms:created xsi:type="dcterms:W3CDTF">2017-12-05T13:43:36Z</dcterms:created>
  <dcterms:modified xsi:type="dcterms:W3CDTF">2023-03-27T19:19:40Z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0x0101006FEDA3CB8E94804F806D323B6854C007</vt:lpwstr>
  </property>
</Properties>
</file>