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</p:sldMasterIdLst>
  <p:notesMasterIdLst>
    <p:notesMasterId r:id="rId13"/>
  </p:notesMasterIdLst>
  <p:handoutMasterIdLst>
    <p:handoutMasterId r:id="rId14"/>
  </p:handoutMasterIdLst>
  <p:sldIdLst>
    <p:sldId id="266" r:id="rId5"/>
    <p:sldId id="265" r:id="rId6"/>
    <p:sldId id="268" r:id="rId7"/>
    <p:sldId id="280" r:id="rId8"/>
    <p:sldId id="281" r:id="rId9"/>
    <p:sldId id="278" r:id="rId10"/>
    <p:sldId id="276" r:id="rId11"/>
    <p:sldId id="267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1%20Apr%202022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Seguimiento%20PM%20CGRP%20Auditorias%20-%201%20Apr%202022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LANEACION\PDM%20CGR\MODIFICACIONES%20PDMCGR\6.%20MODIFICACION%20SEPTIEMBRE%202022\graficas%20modif%20pdmcgr%20sept%20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LANEACION\PDM%20CGR\MODIFICACIONES%20PDMCGR\6.%20MODIFICACION%20SEPTIEMBRE%202022\graficas%20modif%20pdmcgr%20sept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dirty="0"/>
              <a:t>ACCIONES</a:t>
            </a:r>
            <a:r>
              <a:rPr lang="es-ES" sz="2400" baseline="0" dirty="0"/>
              <a:t> EN TÉRMINO   100</a:t>
            </a:r>
            <a:endParaRPr lang="es-ES" sz="2400" dirty="0"/>
          </a:p>
        </c:rich>
      </c:tx>
      <c:layout>
        <c:manualLayout>
          <c:xMode val="edge"/>
          <c:yMode val="edge"/>
          <c:x val="0.31979763399140326"/>
          <c:y val="1.3953723446723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38100"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40C-4AFF-AF1F-B65114203592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40C-4AFF-AF1F-B65114203592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40C-4AFF-AF1F-B65114203592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40C-4AFF-AF1F-B65114203592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Hoja9!$B$1:$E$1</c:f>
              <c:strCache>
                <c:ptCount val="4"/>
                <c:pt idx="0">
                  <c:v>ACCIONES CUMPLIDAS 796 (91,08%)</c:v>
                </c:pt>
                <c:pt idx="1">
                  <c:v>ACCIONES EN TÉRMINO 74 (8,47%)</c:v>
                </c:pt>
                <c:pt idx="2">
                  <c:v>ACCIONES EN VERIFICACIÓN DE LA OCI 3 (0,34%)</c:v>
                </c:pt>
                <c:pt idx="3">
                  <c:v>ACCIONES VENCIDAS 1 (0,11%)</c:v>
                </c:pt>
              </c:strCache>
            </c:strRef>
          </c:cat>
          <c:val>
            <c:numRef>
              <c:f>Hoja9!$B$2:$E$2</c:f>
              <c:numCache>
                <c:formatCode>0.00%</c:formatCode>
                <c:ptCount val="4"/>
                <c:pt idx="0">
                  <c:v>0.91075514874141872</c:v>
                </c:pt>
                <c:pt idx="1">
                  <c:v>8.4668192219679639E-2</c:v>
                </c:pt>
                <c:pt idx="2">
                  <c:v>3.4324942791762012E-3</c:v>
                </c:pt>
                <c:pt idx="3">
                  <c:v>1.1441647597254005E-3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40C-4AFF-AF1F-B6511420359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450156359321066"/>
          <c:y val="0.24824882051010264"/>
          <c:w val="0.33813466615642113"/>
          <c:h val="0.6165333412107177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b="1" dirty="0"/>
              <a:t>ACCIONES EN TÉRMINO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5A31-4DC4-97D2-A1A962344045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 w="38100">
                <a:solidFill>
                  <a:schemeClr val="accent4">
                    <a:lumMod val="75000"/>
                  </a:schemeClr>
                </a:solidFill>
              </a:ln>
              <a:effectLst/>
              <a:sp3d contourW="38100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A31-4DC4-97D2-A1A96234404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38100">
                <a:solidFill>
                  <a:schemeClr val="accent2">
                    <a:lumMod val="75000"/>
                  </a:schemeClr>
                </a:solidFill>
              </a:ln>
              <a:effectLst/>
              <a:sp3d contourW="38100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5A31-4DC4-97D2-A1A96234404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3175">
                <a:solidFill>
                  <a:srgbClr val="0070C0"/>
                </a:solidFill>
              </a:ln>
              <a:effectLst/>
              <a:sp3d contourW="3175">
                <a:contourClr>
                  <a:srgbClr val="0070C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5A31-4DC4-97D2-A1A962344045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5A31-4DC4-97D2-A1A96234404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5A31-4DC4-97D2-A1A96234404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5A31-4DC4-97D2-A1A96234404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Hoja9!$A$27:$A$33</c:f>
              <c:strCache>
                <c:ptCount val="7"/>
                <c:pt idx="0">
                  <c:v>SEPTIEMBRE 2022</c:v>
                </c:pt>
                <c:pt idx="1">
                  <c:v>NOVIEMBRE 2022</c:v>
                </c:pt>
                <c:pt idx="2">
                  <c:v>DICIEMBRE 2022</c:v>
                </c:pt>
                <c:pt idx="3">
                  <c:v>MARZO 2023</c:v>
                </c:pt>
                <c:pt idx="4">
                  <c:v>JUNIO 2023</c:v>
                </c:pt>
                <c:pt idx="5">
                  <c:v>JULIO 2023</c:v>
                </c:pt>
                <c:pt idx="6">
                  <c:v>DICIEMBRE 2023</c:v>
                </c:pt>
              </c:strCache>
            </c:strRef>
          </c:cat>
          <c:val>
            <c:numRef>
              <c:f>Hoja9!$B$27:$B$33</c:f>
              <c:numCache>
                <c:formatCode>General</c:formatCode>
                <c:ptCount val="7"/>
                <c:pt idx="0">
                  <c:v>3</c:v>
                </c:pt>
                <c:pt idx="1">
                  <c:v>11</c:v>
                </c:pt>
                <c:pt idx="2">
                  <c:v>55</c:v>
                </c:pt>
                <c:pt idx="3">
                  <c:v>5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31-4DC4-97D2-A1A96234404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80393664"/>
        <c:axId val="780393992"/>
        <c:axId val="0"/>
      </c:bar3DChart>
      <c:catAx>
        <c:axId val="7803936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80393992"/>
        <c:crosses val="autoZero"/>
        <c:auto val="1"/>
        <c:lblAlgn val="ctr"/>
        <c:lblOffset val="100"/>
        <c:noMultiLvlLbl val="0"/>
      </c:catAx>
      <c:valAx>
        <c:axId val="780393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80393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C1934-A6CF-4026-900F-69BCC412C6E2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D3472-B860-4640-85F3-ACA9C195546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421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FACA5-E2BE-41E3-B228-83480828BC4E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D3141-DEA9-4CD7-8279-0B744E5CB44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09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A0CE-50D0-4792-9647-6FB15A96CD2D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BEC9-C1B7-4EE1-A824-212E1108717C}" type="slidenum">
              <a:rPr lang="es-CO" smtClean="0"/>
              <a:t>‹Nº›</a:t>
            </a:fld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4"/>
            <a:ext cx="12192000" cy="685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4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4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8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A0CE-50D0-4792-9647-6FB15A96CD2D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BEC9-C1B7-4EE1-A824-212E1108717C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3"/>
            <a:ext cx="12192000" cy="68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53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24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1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76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36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1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411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08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22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386EB-3879-469D-8B70-F6B8E76CCC26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OFICINA ASESORA DE PLANEACIÓN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192" y="2317897"/>
            <a:ext cx="9664994" cy="2743201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ES" sz="4800" dirty="0"/>
              <a:t>Estado Plan de Mejoramiento suscrito con la Contraloría General de la República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marL="0" indent="0" algn="ctr">
              <a:buNone/>
            </a:pPr>
            <a:r>
              <a:rPr lang="es-ES" sz="5200" dirty="0"/>
              <a:t>Con corte al 30 de Septiembre de 2022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077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078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SEPTIEMBRE 2022</a:t>
            </a:r>
            <a:br>
              <a:rPr lang="es-ES" b="1" dirty="0"/>
            </a:br>
            <a:r>
              <a:rPr lang="es-ES" sz="3600" b="1" dirty="0"/>
              <a:t>Planes cumplidos</a:t>
            </a:r>
            <a:endParaRPr lang="es-ES" b="1" dirty="0"/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B673208F-D9D2-493A-A424-B0FD45478ADB}"/>
              </a:ext>
            </a:extLst>
          </p:cNvPr>
          <p:cNvSpPr txBox="1">
            <a:spLocks/>
          </p:cNvSpPr>
          <p:nvPr/>
        </p:nvSpPr>
        <p:spPr>
          <a:xfrm>
            <a:off x="1190847" y="5709688"/>
            <a:ext cx="9943214" cy="7868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Al 30 de septiembre de 2022, se presentan 9 planes de mejoramiento cumplidos al 100%, con un total de 242 acciones</a:t>
            </a:r>
          </a:p>
        </p:txBody>
      </p:sp>
      <p:graphicFrame>
        <p:nvGraphicFramePr>
          <p:cNvPr id="13" name="Marcador de contenido 12">
            <a:extLst>
              <a:ext uri="{FF2B5EF4-FFF2-40B4-BE49-F238E27FC236}">
                <a16:creationId xmlns:a16="http://schemas.microsoft.com/office/drawing/2014/main" id="{49E7D2E1-49EA-4997-B333-F850AF30F0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605540"/>
              </p:ext>
            </p:extLst>
          </p:nvPr>
        </p:nvGraphicFramePr>
        <p:xfrm>
          <a:off x="595423" y="1445714"/>
          <a:ext cx="10643192" cy="41281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4721">
                  <a:extLst>
                    <a:ext uri="{9D8B030D-6E8A-4147-A177-3AD203B41FA5}">
                      <a16:colId xmlns:a16="http://schemas.microsoft.com/office/drawing/2014/main" val="3159836144"/>
                    </a:ext>
                  </a:extLst>
                </a:gridCol>
                <a:gridCol w="1348465">
                  <a:extLst>
                    <a:ext uri="{9D8B030D-6E8A-4147-A177-3AD203B41FA5}">
                      <a16:colId xmlns:a16="http://schemas.microsoft.com/office/drawing/2014/main" val="2886138066"/>
                    </a:ext>
                  </a:extLst>
                </a:gridCol>
                <a:gridCol w="1550006">
                  <a:extLst>
                    <a:ext uri="{9D8B030D-6E8A-4147-A177-3AD203B41FA5}">
                      <a16:colId xmlns:a16="http://schemas.microsoft.com/office/drawing/2014/main" val="548822373"/>
                    </a:ext>
                  </a:extLst>
                </a:gridCol>
              </a:tblGrid>
              <a:tr h="51066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suscritas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</a:t>
                      </a:r>
                      <a:r>
                        <a:rPr lang="es-ES" sz="22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Cumplidas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004870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PMCGR AUDITORÍA REGULAR 2017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06352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PMCGR AUDITORÍA FINANCIERA 2018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21844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PMCGR AUDITORÍA FINANCIERA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078252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PMCGR AUDITORIA 2019 (LAGUNA DE TOTA)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56672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PMCGR AUDITORIA 2019 HLB EN CITRICOS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854355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PMCGR AUDITORIA ACTUACION ESPECIAL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58505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PMCGR AUDITORÍA REFORMA RURAL INTEGRAL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560806"/>
                  </a:ext>
                </a:extLst>
              </a:tr>
              <a:tr h="314439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PMCGR DENUNCIA CONTRATO ARRENDAMIENTO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440238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PMCGR DENUNCIA CONTRATO PENSEMOS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846695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TOTALES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155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3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662504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SEPTIEMBRE 2022</a:t>
            </a:r>
            <a:br>
              <a:rPr lang="es-ES" sz="3600" b="1" dirty="0"/>
            </a:br>
            <a:r>
              <a:rPr lang="es-ES" sz="2800" b="1" dirty="0"/>
              <a:t>Planes en desarrollo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327C0044-1699-4EC2-BC11-ACF031B8A5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721614"/>
              </p:ext>
            </p:extLst>
          </p:nvPr>
        </p:nvGraphicFramePr>
        <p:xfrm>
          <a:off x="318977" y="849447"/>
          <a:ext cx="11323675" cy="5223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3870">
                  <a:extLst>
                    <a:ext uri="{9D8B030D-6E8A-4147-A177-3AD203B41FA5}">
                      <a16:colId xmlns:a16="http://schemas.microsoft.com/office/drawing/2014/main" val="1963010983"/>
                    </a:ext>
                  </a:extLst>
                </a:gridCol>
                <a:gridCol w="1041990">
                  <a:extLst>
                    <a:ext uri="{9D8B030D-6E8A-4147-A177-3AD203B41FA5}">
                      <a16:colId xmlns:a16="http://schemas.microsoft.com/office/drawing/2014/main" val="52729942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3470353958"/>
                    </a:ext>
                  </a:extLst>
                </a:gridCol>
                <a:gridCol w="1339702">
                  <a:extLst>
                    <a:ext uri="{9D8B030D-6E8A-4147-A177-3AD203B41FA5}">
                      <a16:colId xmlns:a16="http://schemas.microsoft.com/office/drawing/2014/main" val="2856587182"/>
                    </a:ext>
                  </a:extLst>
                </a:gridCol>
                <a:gridCol w="1095154">
                  <a:extLst>
                    <a:ext uri="{9D8B030D-6E8A-4147-A177-3AD203B41FA5}">
                      <a16:colId xmlns:a16="http://schemas.microsoft.com/office/drawing/2014/main" val="3212499997"/>
                    </a:ext>
                  </a:extLst>
                </a:gridCol>
                <a:gridCol w="1318438">
                  <a:extLst>
                    <a:ext uri="{9D8B030D-6E8A-4147-A177-3AD203B41FA5}">
                      <a16:colId xmlns:a16="http://schemas.microsoft.com/office/drawing/2014/main" val="3556577537"/>
                    </a:ext>
                  </a:extLst>
                </a:gridCol>
              </a:tblGrid>
              <a:tr h="15541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Acciones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Cumplidas 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cumplidas</a:t>
                      </a:r>
                      <a:r>
                        <a:rPr lang="es-ES" sz="16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pendientes de verificación por la OCI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en término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3337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vencidas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870057"/>
                  </a:ext>
                </a:extLst>
              </a:tr>
              <a:tr h="22942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PMCGR AUDITORÍA REGULAR 2014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3927729"/>
                  </a:ext>
                </a:extLst>
              </a:tr>
              <a:tr h="22942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PMCGR AUDITORÍA ESPECIAL 2015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297646"/>
                  </a:ext>
                </a:extLst>
              </a:tr>
              <a:tr h="22942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PMCGR AUDITORÍA REGULAR 2015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5767628"/>
                  </a:ext>
                </a:extLst>
              </a:tr>
              <a:tr h="22942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PMCGR AUDITORÍA REGULAR 2016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151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24*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970720"/>
                  </a:ext>
                </a:extLst>
              </a:tr>
              <a:tr h="22942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PMCGR DENUNCIA 2019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81699557"/>
                  </a:ext>
                </a:extLst>
              </a:tr>
              <a:tr h="45021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PMCGR AUDITORIA DE CUMPLIMIENTO 2018- 2019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146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9155862"/>
                  </a:ext>
                </a:extLst>
              </a:tr>
              <a:tr h="22942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PMCGR AUDITORÍA FINANCIERA 2020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26091573"/>
                  </a:ext>
                </a:extLst>
              </a:tr>
              <a:tr h="6710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PMCGR AUDITORÍA ESPECIAL DE FISCALIZACIÓN A LA GESTIÓN SOBRE INMUEBLES DEL ICA 2021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11*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972872"/>
                  </a:ext>
                </a:extLst>
              </a:tr>
              <a:tr h="450214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PMCGR INFORME DE SERVIDOR PÚBLICO RADICADO CON EL No. 2021-211001-82111-D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665276"/>
                  </a:ext>
                </a:extLst>
              </a:tr>
              <a:tr h="2775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PMCGR AUDITORÍA FINANCIERA 2021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2885047"/>
                  </a:ext>
                </a:extLst>
              </a:tr>
              <a:tr h="22942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03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67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SEPTIEMBRE 2022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2168337-A190-44F0-9C5D-97FC5D08434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031966"/>
          <a:ext cx="10515600" cy="546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005840" y="1188720"/>
          <a:ext cx="9509760" cy="482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98576E1A-B8A0-40F1-86AD-E211E97203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242710"/>
              </p:ext>
            </p:extLst>
          </p:nvPr>
        </p:nvGraphicFramePr>
        <p:xfrm>
          <a:off x="435935" y="1031967"/>
          <a:ext cx="10917865" cy="5368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4076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049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SEPTIEMBRE 2022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A710BE7-25CE-4E2F-9B32-EB6A19A48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8894698"/>
              </p:ext>
            </p:extLst>
          </p:nvPr>
        </p:nvGraphicFramePr>
        <p:xfrm>
          <a:off x="587829" y="940526"/>
          <a:ext cx="10607039" cy="5492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724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SEPTIEMBRE 2022</a:t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2"/>
            <a:ext cx="9888280" cy="478465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El 60% de las acciones en término, corresponden a legalización y saneamiento de los inmuebles del Instituto, que han sido observados en las auditorías de la vigencia 2016 y de fiscalización de los inmuebles 2021 y presentan fecha de terminación diciembre 2022.</a:t>
            </a:r>
          </a:p>
          <a:p>
            <a:pPr algn="just"/>
            <a:r>
              <a:rPr lang="es-ES" dirty="0"/>
              <a:t>Se recomienda, continuar con el monitoreo permanente por parte de las áreas responsables del cumplimiento de estas acciones.</a:t>
            </a:r>
          </a:p>
          <a:p>
            <a:pPr algn="just"/>
            <a:r>
              <a:rPr lang="es-ES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</p:spTree>
    <p:extLst>
      <p:ext uri="{BB962C8B-B14F-4D97-AF65-F5344CB8AC3E}">
        <p14:creationId xmlns:p14="http://schemas.microsoft.com/office/powerpoint/2010/main" val="302398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b="1" dirty="0"/>
              <a:t>ESTADO PDM CGR A SEPTIEMBRE 2022</a:t>
            </a:r>
            <a:br>
              <a:rPr lang="es-ES" b="1" dirty="0"/>
            </a:br>
            <a:r>
              <a:rPr lang="es-ES" b="1" dirty="0"/>
              <a:t>ACCIONES ADELANTADAS POR LA OAP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02" y="1403490"/>
            <a:ext cx="11089763" cy="4784651"/>
          </a:xfrm>
        </p:spPr>
        <p:txBody>
          <a:bodyPr>
            <a:noAutofit/>
          </a:bodyPr>
          <a:lstStyle/>
          <a:p>
            <a:pPr algn="just"/>
            <a:r>
              <a:rPr lang="es-ES" dirty="0"/>
              <a:t>Mesas de trabajo con las áreas responsables para conocer el grado de avance en el cumplimiento de las acciones suscritas.</a:t>
            </a:r>
          </a:p>
          <a:p>
            <a:pPr algn="just"/>
            <a:r>
              <a:rPr lang="es-ES" dirty="0"/>
              <a:t>Acompañamiento a las áreas para el cumplimiento de las acciones suscritas dentro de los plazos establecidos. </a:t>
            </a:r>
          </a:p>
          <a:p>
            <a:pPr algn="just"/>
            <a:r>
              <a:rPr lang="es-ES" dirty="0"/>
              <a:t>Cruces periódicas con la OCI, de las respuestas a las verificaciones realizadas por esta, al cumplimiento de las acciones.</a:t>
            </a:r>
          </a:p>
          <a:p>
            <a:pPr algn="just"/>
            <a:r>
              <a:rPr lang="es-ES" dirty="0"/>
              <a:t>Generación de correos electrónicos a las áreas recordando las acciones que vencen en cada periodo.</a:t>
            </a:r>
          </a:p>
          <a:p>
            <a:pPr algn="just"/>
            <a:r>
              <a:rPr lang="es-ES" dirty="0"/>
              <a:t>Acompañamiento permanente con las áreas responsables, para el cargue en la SVE Diamante de los soportes de cumplimiento de las acciones de mejora.</a:t>
            </a:r>
          </a:p>
        </p:txBody>
      </p:sp>
    </p:spTree>
    <p:extLst>
      <p:ext uri="{BB962C8B-B14F-4D97-AF65-F5344CB8AC3E}">
        <p14:creationId xmlns:p14="http://schemas.microsoft.com/office/powerpoint/2010/main" val="315160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414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ICA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EDA3CB8E94804F806D323B6854C007" ma:contentTypeVersion="9" ma:contentTypeDescription="Crear nuevo documento." ma:contentTypeScope="" ma:versionID="551abcd7b52abb60616c28bee176dde5">
  <xsd:schema xmlns:xsd="http://www.w3.org/2001/XMLSchema" xmlns:xs="http://www.w3.org/2001/XMLSchema" xmlns:p="http://schemas.microsoft.com/office/2006/metadata/properties" xmlns:ns2="8e8e22fe-4198-4c93-872a-6b6dec0a4266" xmlns:ns3="d7f80cf4-2863-421f-9003-5cd9b982edd2" targetNamespace="http://schemas.microsoft.com/office/2006/metadata/properties" ma:root="true" ma:fieldsID="e2ab7a89db9e191b7d55f16386b2eff2" ns2:_="" ns3:_="">
    <xsd:import namespace="8e8e22fe-4198-4c93-872a-6b6dec0a4266"/>
    <xsd:import namespace="d7f80cf4-2863-421f-9003-5cd9b982e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e22fe-4198-4c93-872a-6b6dec0a4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80cf4-2863-421f-9003-5cd9b982edd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A699355-9627-4B09-86A5-EC702B4D70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8e22fe-4198-4c93-872a-6b6dec0a4266"/>
    <ds:schemaRef ds:uri="d7f80cf4-2863-421f-9003-5cd9b982ed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95F5612-454C-455E-B812-442BAB3232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F3DAFC-D103-4D92-8A6A-C2E093E4295C}">
  <ds:schemaRefs>
    <ds:schemaRef ds:uri="http://schemas.microsoft.com/office/2006/metadata/properties"/>
    <ds:schemaRef ds:uri="http://schemas.microsoft.com/office/2006/documentManagement/types"/>
    <ds:schemaRef ds:uri="d7f80cf4-2863-421f-9003-5cd9b982edd2"/>
    <ds:schemaRef ds:uri="http://purl.org/dc/elements/1.1/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8e8e22fe-4198-4c93-872a-6b6dec0a426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2270</TotalTime>
  <Words>530</Words>
  <Application>Microsoft Office PowerPoint</Application>
  <PresentationFormat>Panorámica</PresentationFormat>
  <Paragraphs>111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Algerian</vt:lpstr>
      <vt:lpstr>Arial</vt:lpstr>
      <vt:lpstr>Calibri</vt:lpstr>
      <vt:lpstr>Calibri Light</vt:lpstr>
      <vt:lpstr>Tema ICA</vt:lpstr>
      <vt:lpstr>OFICINA ASESORA DE PLANEACIÓN</vt:lpstr>
      <vt:lpstr>ESTADO PDM CGR A SEPTIEMBRE 2022 Planes cumplidos</vt:lpstr>
      <vt:lpstr>ESTADO PDM CGR A SEPTIEMBRE 2022 Planes en desarrollo</vt:lpstr>
      <vt:lpstr>ESTADO PDM CGR A SEPTIEMBRE 2022</vt:lpstr>
      <vt:lpstr>ESTADO PDM CGR A SEPTIEMBRE 2022</vt:lpstr>
      <vt:lpstr>ESTADO PDM CGR A SEPTIEMBRE 2022 ACCIONES EN TÉRMINO</vt:lpstr>
      <vt:lpstr>ESTADO PDM CGR A SEPTIEMBRE 2022 ACCIONES ADELANTADAS POR LA OAP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A.Torres Marin</dc:creator>
  <cp:lastModifiedBy>DORIS CASAS CARDOZO</cp:lastModifiedBy>
  <cp:revision>112</cp:revision>
  <dcterms:created xsi:type="dcterms:W3CDTF">2017-12-05T13:43:36Z</dcterms:created>
  <dcterms:modified xsi:type="dcterms:W3CDTF">2022-11-16T21:58:24Z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0x0101006FEDA3CB8E94804F806D323B6854C007</vt:lpwstr>
  </property>
</Properties>
</file>