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3"/>
  </p:notesMasterIdLst>
  <p:handoutMasterIdLst>
    <p:handoutMasterId r:id="rId14"/>
  </p:handoutMasterIdLst>
  <p:sldIdLst>
    <p:sldId id="266" r:id="rId5"/>
    <p:sldId id="265" r:id="rId6"/>
    <p:sldId id="268" r:id="rId7"/>
    <p:sldId id="280" r:id="rId8"/>
    <p:sldId id="281" r:id="rId9"/>
    <p:sldId id="278" r:id="rId10"/>
    <p:sldId id="276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\PDM%20CGR\MODIFICACIONES%20PDMCGR\6.%20MODIFICACION%20SEPTIEMBRE%202022\graficas%20modif%20pdmcgr%20sept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\PDM%20CGR\MODIFICACIONES%20PDMCGR\6.%20MODIFICACION%20SEPTIEMBRE%202022\graficas%20modif%20pdmcgr%20sept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38100"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40C-4AFF-AF1F-B6511420359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0C-4AFF-AF1F-B6511420359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40C-4AFF-AF1F-B6511420359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40C-4AFF-AF1F-B65114203592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Hoja9!$B$1:$E$1</c:f>
              <c:strCache>
                <c:ptCount val="4"/>
                <c:pt idx="0">
                  <c:v>ACCIONES CUMPLIDAS 796 (91,08%)</c:v>
                </c:pt>
                <c:pt idx="1">
                  <c:v>ACCIONES EN TÉRMINO 74 (8,47%)</c:v>
                </c:pt>
                <c:pt idx="2">
                  <c:v>ACCIONES EN VERIFICACIÓN DE LA OCI 3 (0,34%)</c:v>
                </c:pt>
                <c:pt idx="3">
                  <c:v>ACCIONES VENCIDAS 1 (0,11%)</c:v>
                </c:pt>
              </c:strCache>
            </c:strRef>
          </c:cat>
          <c:val>
            <c:numRef>
              <c:f>Hoja9!$B$2:$E$2</c:f>
              <c:numCache>
                <c:formatCode>0.00%</c:formatCode>
                <c:ptCount val="4"/>
                <c:pt idx="0">
                  <c:v>0.91075514874141872</c:v>
                </c:pt>
                <c:pt idx="1">
                  <c:v>8.4668192219679639E-2</c:v>
                </c:pt>
                <c:pt idx="2">
                  <c:v>3.4324942791762012E-3</c:v>
                </c:pt>
                <c:pt idx="3">
                  <c:v>1.1441647597254005E-3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0C-4AFF-AF1F-B6511420359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50156359321066"/>
          <c:y val="0.24824882051010264"/>
          <c:w val="0.33813466615642113"/>
          <c:h val="0.616533341210717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/>
              <a:t>ACCIONES EN TÉRMINO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A31-4DC4-97D2-A1A96234404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/>
              <a:sp3d contourW="38100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31-4DC4-97D2-A1A96234404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  <a:effectLst/>
              <a:sp3d contourW="38100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A31-4DC4-97D2-A1A96234404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solidFill>
                  <a:srgbClr val="0070C0"/>
                </a:solidFill>
              </a:ln>
              <a:effectLst/>
              <a:sp3d contourW="3175">
                <a:contourClr>
                  <a:srgbClr val="0070C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A31-4DC4-97D2-A1A96234404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A31-4DC4-97D2-A1A96234404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5A31-4DC4-97D2-A1A96234404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A31-4DC4-97D2-A1A9623440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Hoja9!$A$27:$A$33</c:f>
              <c:strCache>
                <c:ptCount val="7"/>
                <c:pt idx="0">
                  <c:v>SEPTIEMBRE 2022</c:v>
                </c:pt>
                <c:pt idx="1">
                  <c:v>NOVIEMBRE 2022</c:v>
                </c:pt>
                <c:pt idx="2">
                  <c:v>DICIEMBRE 2022</c:v>
                </c:pt>
                <c:pt idx="3">
                  <c:v>MARZO 2023</c:v>
                </c:pt>
                <c:pt idx="4">
                  <c:v>JUNIO 2023</c:v>
                </c:pt>
                <c:pt idx="5">
                  <c:v>JULIO 2023</c:v>
                </c:pt>
                <c:pt idx="6">
                  <c:v>DICIEMBRE 2023</c:v>
                </c:pt>
              </c:strCache>
            </c:strRef>
          </c:cat>
          <c:val>
            <c:numRef>
              <c:f>Hoja9!$B$27:$B$33</c:f>
              <c:numCache>
                <c:formatCode>General</c:formatCode>
                <c:ptCount val="7"/>
                <c:pt idx="0">
                  <c:v>3</c:v>
                </c:pt>
                <c:pt idx="1">
                  <c:v>11</c:v>
                </c:pt>
                <c:pt idx="2">
                  <c:v>55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1-4DC4-97D2-A1A9623440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0393664"/>
        <c:axId val="780393992"/>
        <c:axId val="0"/>
      </c:bar3DChart>
      <c:catAx>
        <c:axId val="780393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0393992"/>
        <c:crosses val="autoZero"/>
        <c:auto val="1"/>
        <c:lblAlgn val="ctr"/>
        <c:lblOffset val="100"/>
        <c:noMultiLvlLbl val="0"/>
      </c:catAx>
      <c:valAx>
        <c:axId val="780393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803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1934-A6CF-4026-900F-69BCC412C6E2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3472-B860-4640-85F3-ACA9C1955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2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FACA5-E2BE-41E3-B228-83480828BC4E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3141-DEA9-4CD7-8279-0B744E5CB4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9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"/>
            <a:ext cx="12192000" cy="68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86EB-3879-469D-8B70-F6B8E76CCC2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OFICINA ASESORA DE 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2" y="2317897"/>
            <a:ext cx="9664994" cy="274320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ES" sz="4800" dirty="0"/>
              <a:t>Estado Plan de Mejoramiento suscrito con la Contraloría General de la República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marL="0" indent="0" algn="ctr">
              <a:buNone/>
            </a:pPr>
            <a:r>
              <a:rPr lang="es-ES" sz="5200" dirty="0"/>
              <a:t>Con corte al 30 de Septiembre de 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77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78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SEPTIEMBRE 2022</a:t>
            </a:r>
            <a:br>
              <a:rPr lang="es-ES" b="1" dirty="0"/>
            </a:br>
            <a:r>
              <a:rPr lang="es-ES" sz="3600" b="1" dirty="0"/>
              <a:t>Planes cumplidos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190847" y="5709688"/>
            <a:ext cx="9943214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 30 de septiembre de 2022, se presentan 9 planes de mejoramiento cumplidos al 100%, con un total de 242 acciones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49E7D2E1-49EA-4997-B333-F850AF30F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605540"/>
              </p:ext>
            </p:extLst>
          </p:nvPr>
        </p:nvGraphicFramePr>
        <p:xfrm>
          <a:off x="595423" y="1445714"/>
          <a:ext cx="10643192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721">
                  <a:extLst>
                    <a:ext uri="{9D8B030D-6E8A-4147-A177-3AD203B41FA5}">
                      <a16:colId xmlns:a16="http://schemas.microsoft.com/office/drawing/2014/main" val="3159836144"/>
                    </a:ext>
                  </a:extLst>
                </a:gridCol>
                <a:gridCol w="1348465">
                  <a:extLst>
                    <a:ext uri="{9D8B030D-6E8A-4147-A177-3AD203B41FA5}">
                      <a16:colId xmlns:a16="http://schemas.microsoft.com/office/drawing/2014/main" val="2886138066"/>
                    </a:ext>
                  </a:extLst>
                </a:gridCol>
                <a:gridCol w="1550006">
                  <a:extLst>
                    <a:ext uri="{9D8B030D-6E8A-4147-A177-3AD203B41FA5}">
                      <a16:colId xmlns:a16="http://schemas.microsoft.com/office/drawing/2014/main" val="548822373"/>
                    </a:ext>
                  </a:extLst>
                </a:gridCol>
              </a:tblGrid>
              <a:tr h="5106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suscritas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ES" sz="2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Cumplidas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4870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635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FINANCIERA 2018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1844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FINANCIERA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78252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AUDITORIA 2019 (LAGUNA DE TOTA)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67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AUDITORIA 2019 HLB EN CITRICOS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5435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AUDITORIA ACTUACION ESPECIAL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505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AUDITORÍA REFORMA RURAL INTEGRAL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60806"/>
                  </a:ext>
                </a:extLst>
              </a:tr>
              <a:tr h="3144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DENUNCIA CONTRATO ARRENDAMIENTO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40238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DENUNCIA CONTRATO PENSEMOS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669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66250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SEPTIEMBRE 2022</a:t>
            </a:r>
            <a:br>
              <a:rPr lang="es-ES" sz="3600" b="1" dirty="0"/>
            </a:br>
            <a:r>
              <a:rPr lang="es-ES" sz="2800" b="1" dirty="0"/>
              <a:t>Planes en desarrollo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27C0044-1699-4EC2-BC11-ACF031B8A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721614"/>
              </p:ext>
            </p:extLst>
          </p:nvPr>
        </p:nvGraphicFramePr>
        <p:xfrm>
          <a:off x="318977" y="849447"/>
          <a:ext cx="11323675" cy="5223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3870">
                  <a:extLst>
                    <a:ext uri="{9D8B030D-6E8A-4147-A177-3AD203B41FA5}">
                      <a16:colId xmlns:a16="http://schemas.microsoft.com/office/drawing/2014/main" val="1963010983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527299421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3470353958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2856587182"/>
                    </a:ext>
                  </a:extLst>
                </a:gridCol>
                <a:gridCol w="1095154">
                  <a:extLst>
                    <a:ext uri="{9D8B030D-6E8A-4147-A177-3AD203B41FA5}">
                      <a16:colId xmlns:a16="http://schemas.microsoft.com/office/drawing/2014/main" val="3212499997"/>
                    </a:ext>
                  </a:extLst>
                </a:gridCol>
                <a:gridCol w="1318438">
                  <a:extLst>
                    <a:ext uri="{9D8B030D-6E8A-4147-A177-3AD203B41FA5}">
                      <a16:colId xmlns:a16="http://schemas.microsoft.com/office/drawing/2014/main" val="3556577537"/>
                    </a:ext>
                  </a:extLst>
                </a:gridCol>
              </a:tblGrid>
              <a:tr h="15541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Acciones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 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</a:t>
                      </a:r>
                      <a:r>
                        <a:rPr lang="es-ES" sz="16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pendientes de verificación por la OCI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en término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3337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vencidas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70057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3927729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ESPECIAL 2015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297646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REGULAR 2015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5767628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AUDITORÍA REGULAR 2016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24*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70720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DENUNCIA 2019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1699557"/>
                  </a:ext>
                </a:extLst>
              </a:tr>
              <a:tr h="450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AUDITORIA DE CUMPLIMIENTO 2018- 2019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155862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AUDITORÍA FINANCIERA 2020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6091573"/>
                  </a:ext>
                </a:extLst>
              </a:tr>
              <a:tr h="6710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AUDITORÍA ESPECIAL DE FISCALIZACIÓN A LA GESTIÓN SOBRE INMUEBLES DEL ICA 2021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11*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72872"/>
                  </a:ext>
                </a:extLst>
              </a:tr>
              <a:tr h="45021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INFORME DE SERVIDOR PÚBLICO RADICADO CON EL No. 2021-211001-82111-D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65276"/>
                  </a:ext>
                </a:extLst>
              </a:tr>
              <a:tr h="2775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PMCGR AUDITORÍA FINANCIERA 2021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2885047"/>
                  </a:ext>
                </a:extLst>
              </a:tr>
              <a:tr h="2294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SEPTIEMBRE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8576E1A-B8A0-40F1-86AD-E211E97203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42710"/>
              </p:ext>
            </p:extLst>
          </p:nvPr>
        </p:nvGraphicFramePr>
        <p:xfrm>
          <a:off x="435935" y="1031967"/>
          <a:ext cx="10917865" cy="536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076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SEPTIEMBRE 2022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A710BE7-25CE-4E2F-9B32-EB6A19A48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94698"/>
              </p:ext>
            </p:extLst>
          </p:nvPr>
        </p:nvGraphicFramePr>
        <p:xfrm>
          <a:off x="587829" y="940526"/>
          <a:ext cx="10607039" cy="5492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24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SEPTIEMBRE 2022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60% de las acciones en término, corresponden a legalización y saneamiento de los inmuebles del Instituto, que han sido observados en las auditorías de la vigencia 2016 y de fiscalización de los inmuebles 2021 y presentan fecha de terminación diciembre 2022.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ESTADO PDM CGR A SEPTIEMBRE 2022</a:t>
            </a:r>
            <a:br>
              <a:rPr lang="es-ES" b="1" dirty="0"/>
            </a:br>
            <a:r>
              <a:rPr lang="es-ES" b="1" dirty="0"/>
              <a:t>ACCIONES ADELANTADAS POR LA OAP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403490"/>
            <a:ext cx="11089763" cy="4784651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Mesas de trabajo con las áreas responsables para conocer el grado de avance en el cumplimiento de las acciones suscritas.</a:t>
            </a:r>
          </a:p>
          <a:p>
            <a:pPr algn="just"/>
            <a:r>
              <a:rPr lang="es-ES" dirty="0"/>
              <a:t>Acompañamiento a las áreas para el cumplimiento de las acciones suscritas dentro de los plazos establecidos. </a:t>
            </a:r>
          </a:p>
          <a:p>
            <a:pPr algn="just"/>
            <a:r>
              <a:rPr lang="es-ES" dirty="0"/>
              <a:t>Cruces periódicas con la OCI, de las respuestas a las verificaciones realizadas por esta, al cumplimiento de las acciones.</a:t>
            </a:r>
          </a:p>
          <a:p>
            <a:pPr algn="just"/>
            <a:r>
              <a:rPr lang="es-ES" dirty="0"/>
              <a:t>Generación de correos electrónicos a las áreas recordando las acciones que vencen en cada periodo.</a:t>
            </a:r>
          </a:p>
          <a:p>
            <a:pPr algn="just"/>
            <a:r>
              <a:rPr lang="es-ES" dirty="0"/>
              <a:t>Acompañamiento permanente con las áreas responsables, para el cargue en la SVE Diamante de los soportes de cumplimiento de las acciones de mejora.</a:t>
            </a:r>
          </a:p>
        </p:txBody>
      </p:sp>
    </p:spTree>
    <p:extLst>
      <p:ext uri="{BB962C8B-B14F-4D97-AF65-F5344CB8AC3E}">
        <p14:creationId xmlns:p14="http://schemas.microsoft.com/office/powerpoint/2010/main" val="31516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IC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9" ma:contentTypeDescription="Crear nuevo documento." ma:contentTypeScope="" ma:versionID="551abcd7b52abb60616c28bee176dde5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e2ab7a89db9e191b7d55f16386b2eff2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699355-9627-4B09-86A5-EC702B4D7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F5612-454C-455E-B812-442BAB3232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F3DAFC-D103-4D92-8A6A-C2E093E4295C}">
  <ds:schemaRefs>
    <ds:schemaRef ds:uri="http://schemas.microsoft.com/office/2006/metadata/properties"/>
    <ds:schemaRef ds:uri="http://schemas.microsoft.com/office/2006/documentManagement/types"/>
    <ds:schemaRef ds:uri="d7f80cf4-2863-421f-9003-5cd9b982edd2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e8e22fe-4198-4c93-872a-6b6dec0a42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2270</TotalTime>
  <Words>530</Words>
  <Application>Microsoft Office PowerPoint</Application>
  <PresentationFormat>Panorámica</PresentationFormat>
  <Paragraphs>111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ICA</vt:lpstr>
      <vt:lpstr>OFICINA ASESORA DE PLANEACIÓN</vt:lpstr>
      <vt:lpstr>ESTADO PDM CGR A SEPTIEMBRE 2022 Planes cumplidos</vt:lpstr>
      <vt:lpstr>ESTADO PDM CGR A SEPTIEMBRE 2022 Planes en desarrollo</vt:lpstr>
      <vt:lpstr>ESTADO PDM CGR A SEPTIEMBRE 2022</vt:lpstr>
      <vt:lpstr>ESTADO PDM CGR A SEPTIEMBRE 2022</vt:lpstr>
      <vt:lpstr>ESTADO PDM CGR A SEPTIEMBRE 2022 ACCIONES EN TÉRMINO</vt:lpstr>
      <vt:lpstr>ESTADO PDM CGR A SEPTIEMBRE 2022 ACCIONES ADELANTADAS POR LA OAP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A.Torres Marin</dc:creator>
  <cp:lastModifiedBy>DORIS CASAS CARDOZO</cp:lastModifiedBy>
  <cp:revision>112</cp:revision>
  <dcterms:created xsi:type="dcterms:W3CDTF">2017-12-05T13:43:36Z</dcterms:created>
  <dcterms:modified xsi:type="dcterms:W3CDTF">2022-11-16T21:58:24Z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</Properties>
</file>