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4" r:id="rId4"/>
  </p:sldMasterIdLst>
  <p:notesMasterIdLst>
    <p:notesMasterId r:id="rId15"/>
  </p:notesMasterIdLst>
  <p:handoutMasterIdLst>
    <p:handoutMasterId r:id="rId16"/>
  </p:handoutMasterIdLst>
  <p:sldIdLst>
    <p:sldId id="266" r:id="rId5"/>
    <p:sldId id="265" r:id="rId6"/>
    <p:sldId id="268" r:id="rId7"/>
    <p:sldId id="275" r:id="rId8"/>
    <p:sldId id="269" r:id="rId9"/>
    <p:sldId id="272" r:id="rId10"/>
    <p:sldId id="271" r:id="rId11"/>
    <p:sldId id="274" r:id="rId12"/>
    <p:sldId id="276" r:id="rId13"/>
    <p:sldId id="267" r:id="rId14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LANEACION\PDM%20CGR\Seguimiento%20PM%20CGRP%20Auditorias%20-%201%20Apr%202022%20(2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LANEACION\PDM%20CGR\Seguimiento%20PM%20CGRP%20Auditorias%20-%201%20Apr%202022%20(2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LANEACION\PDM%20CGR\Seguimiento%20PM%20CGRP%20Auditorias%20-%201%20Apr%202022%20(2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LANEACION\PDM%20CGR\Seguimiento%20PM%20CGRP%20Auditorias%20-%201%20Apr%202022%20(2)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2400" dirty="0"/>
              <a:t>ACCIONES</a:t>
            </a:r>
            <a:r>
              <a:rPr lang="es-ES" sz="2400" baseline="0" dirty="0"/>
              <a:t> EN TÉRMINO   100</a:t>
            </a:r>
            <a:endParaRPr lang="es-ES" sz="2400" dirty="0"/>
          </a:p>
        </c:rich>
      </c:tx>
      <c:layout>
        <c:manualLayout>
          <c:xMode val="edge"/>
          <c:yMode val="edge"/>
          <c:x val="0.31979763399140326"/>
          <c:y val="1.395372344672351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dirty="0"/>
              <a:t>Total</a:t>
            </a:r>
            <a:r>
              <a:rPr lang="es-CO" baseline="0" dirty="0"/>
              <a:t> Acciones suscritas 851</a:t>
            </a:r>
            <a:endParaRPr lang="es-CO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3CFA-4E38-ABFD-7091691BD8F8}"/>
              </c:ext>
            </c:extLst>
          </c:dPt>
          <c:dPt>
            <c:idx val="1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3CFA-4E38-ABFD-7091691BD8F8}"/>
              </c:ext>
            </c:extLst>
          </c:dPt>
          <c:dPt>
            <c:idx val="2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3CFA-4E38-ABFD-7091691BD8F8}"/>
              </c:ext>
            </c:extLst>
          </c:dPt>
          <c:dLbls>
            <c:dLbl>
              <c:idx val="0"/>
              <c:layout>
                <c:manualLayout>
                  <c:x val="-3.5904470041611361E-2"/>
                  <c:y val="-0.36438144406514295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CFA-4E38-ABFD-7091691BD8F8}"/>
                </c:ext>
              </c:extLst>
            </c:dLbl>
            <c:dLbl>
              <c:idx val="1"/>
              <c:layout>
                <c:manualLayout>
                  <c:x val="-2.522070412411247E-2"/>
                  <c:y val="3.5580901041950524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CFA-4E38-ABFD-7091691BD8F8}"/>
                </c:ext>
              </c:extLst>
            </c:dLbl>
            <c:dLbl>
              <c:idx val="2"/>
              <c:layout>
                <c:manualLayout>
                  <c:x val="-4.735140919971851E-3"/>
                  <c:y val="-2.6177978824077356E-2"/>
                </c:manualLayout>
              </c:layout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5552539875589858E-2"/>
                      <c:h val="7.847794959198940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3CFA-4E38-ABFD-7091691BD8F8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Hoja2!$B$28:$D$28</c:f>
              <c:strCache>
                <c:ptCount val="3"/>
                <c:pt idx="0">
                  <c:v>Cumplidas con verificación OCI 700</c:v>
                </c:pt>
                <c:pt idx="1">
                  <c:v>Acciones cumplidas pendientes de verificación por la OCI 49</c:v>
                </c:pt>
                <c:pt idx="2">
                  <c:v>Acciones en término 102</c:v>
                </c:pt>
              </c:strCache>
            </c:strRef>
          </c:cat>
          <c:val>
            <c:numRef>
              <c:f>Hoja2!$B$29:$D$29</c:f>
              <c:numCache>
                <c:formatCode>General</c:formatCode>
                <c:ptCount val="3"/>
                <c:pt idx="0">
                  <c:v>700</c:v>
                </c:pt>
                <c:pt idx="1">
                  <c:v>49</c:v>
                </c:pt>
                <c:pt idx="2">
                  <c:v>102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CFA-4E38-ABFD-7091691BD8F8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9001069814647498"/>
          <c:y val="0.28552792655246967"/>
          <c:w val="0.30227180908259771"/>
          <c:h val="0.41593203640405935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2400" dirty="0"/>
              <a:t>ACCIONES</a:t>
            </a:r>
            <a:r>
              <a:rPr lang="es-ES" sz="2400" baseline="0" dirty="0"/>
              <a:t> EN TÉRMINO   100*</a:t>
            </a:r>
            <a:endParaRPr lang="es-ES" sz="2400" dirty="0"/>
          </a:p>
        </c:rich>
      </c:tx>
      <c:layout>
        <c:manualLayout>
          <c:xMode val="edge"/>
          <c:yMode val="edge"/>
          <c:x val="0.31979763399140326"/>
          <c:y val="1.395372344672351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>
                  <a:shade val="47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3885-49E7-A107-028598962150}"/>
              </c:ext>
            </c:extLst>
          </c:dPt>
          <c:dPt>
            <c:idx val="1"/>
            <c:bubble3D val="0"/>
            <c:spPr>
              <a:solidFill>
                <a:schemeClr val="accent6">
                  <a:shade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3885-49E7-A107-028598962150}"/>
              </c:ext>
            </c:extLst>
          </c:dPt>
          <c:dPt>
            <c:idx val="2"/>
            <c:bubble3D val="0"/>
            <c:spPr>
              <a:solidFill>
                <a:schemeClr val="accent6">
                  <a:shade val="82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3885-49E7-A107-028598962150}"/>
              </c:ext>
            </c:extLst>
          </c:dPt>
          <c:dPt>
            <c:idx val="3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3885-49E7-A107-028598962150}"/>
              </c:ext>
            </c:extLst>
          </c:dPt>
          <c:dPt>
            <c:idx val="4"/>
            <c:bubble3D val="0"/>
            <c:spPr>
              <a:solidFill>
                <a:schemeClr val="accent6">
                  <a:tint val="83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3885-49E7-A107-028598962150}"/>
              </c:ext>
            </c:extLst>
          </c:dPt>
          <c:dPt>
            <c:idx val="5"/>
            <c:bubble3D val="0"/>
            <c:spPr>
              <a:solidFill>
                <a:schemeClr val="accent6">
                  <a:lumMod val="5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B-3885-49E7-A107-028598962150}"/>
              </c:ext>
            </c:extLst>
          </c:dPt>
          <c:dPt>
            <c:idx val="6"/>
            <c:bubble3D val="0"/>
            <c:spPr>
              <a:solidFill>
                <a:schemeClr val="accent6">
                  <a:tint val="48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D-3885-49E7-A107-028598962150}"/>
              </c:ext>
            </c:extLst>
          </c:dPt>
          <c:dLbls>
            <c:dLbl>
              <c:idx val="0"/>
              <c:layout>
                <c:manualLayout>
                  <c:x val="4.4023736163414359E-2"/>
                  <c:y val="1.66069452186339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885-49E7-A107-028598962150}"/>
                </c:ext>
              </c:extLst>
            </c:dLbl>
            <c:dLbl>
              <c:idx val="1"/>
              <c:layout>
                <c:manualLayout>
                  <c:x val="5.3987409182547829E-3"/>
                  <c:y val="-1.074015530018087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885-49E7-A107-028598962150}"/>
                </c:ext>
              </c:extLst>
            </c:dLbl>
            <c:dLbl>
              <c:idx val="2"/>
              <c:layout>
                <c:manualLayout>
                  <c:x val="2.8152173913043477E-2"/>
                  <c:y val="-0.1713859673153255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968599033816426E-2"/>
                      <c:h val="0.1167578725003241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3885-49E7-A107-028598962150}"/>
                </c:ext>
              </c:extLst>
            </c:dLbl>
            <c:dLbl>
              <c:idx val="3"/>
              <c:layout>
                <c:manualLayout>
                  <c:x val="5.715803187645014E-2"/>
                  <c:y val="2.5393212996812982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885-49E7-A107-028598962150}"/>
                </c:ext>
              </c:extLst>
            </c:dLbl>
            <c:dLbl>
              <c:idx val="4"/>
              <c:layout>
                <c:manualLayout>
                  <c:x val="-1.3997299250637149E-2"/>
                  <c:y val="8.3931097172851108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885-49E7-A107-028598962150}"/>
                </c:ext>
              </c:extLst>
            </c:dLbl>
            <c:dLbl>
              <c:idx val="5"/>
              <c:layout>
                <c:manualLayout>
                  <c:x val="-0.15214034387005973"/>
                  <c:y val="-1.718871660170799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885-49E7-A107-028598962150}"/>
                </c:ext>
              </c:extLst>
            </c:dLbl>
            <c:dLbl>
              <c:idx val="6"/>
              <c:layout>
                <c:manualLayout>
                  <c:x val="-1.7018524858305754E-3"/>
                  <c:y val="-0.1998892858110775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885-49E7-A107-0285989621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Hoja4!$E$2:$K$2</c:f>
              <c:strCache>
                <c:ptCount val="7"/>
                <c:pt idx="0">
                  <c:v>Abril</c:v>
                </c:pt>
                <c:pt idx="1">
                  <c:v>Mayo</c:v>
                </c:pt>
                <c:pt idx="2">
                  <c:v>Junio</c:v>
                </c:pt>
                <c:pt idx="3">
                  <c:v>Julio</c:v>
                </c:pt>
                <c:pt idx="4">
                  <c:v>Septiembre</c:v>
                </c:pt>
                <c:pt idx="5">
                  <c:v>Noviembre</c:v>
                </c:pt>
                <c:pt idx="6">
                  <c:v>Diciembre</c:v>
                </c:pt>
              </c:strCache>
            </c:strRef>
          </c:cat>
          <c:val>
            <c:numRef>
              <c:f>Hoja4!$E$3:$K$3</c:f>
              <c:numCache>
                <c:formatCode>General</c:formatCode>
                <c:ptCount val="7"/>
                <c:pt idx="0">
                  <c:v>7</c:v>
                </c:pt>
                <c:pt idx="1">
                  <c:v>13</c:v>
                </c:pt>
                <c:pt idx="2">
                  <c:v>22</c:v>
                </c:pt>
                <c:pt idx="3">
                  <c:v>5</c:v>
                </c:pt>
                <c:pt idx="4">
                  <c:v>2</c:v>
                </c:pt>
                <c:pt idx="5">
                  <c:v>1</c:v>
                </c:pt>
                <c:pt idx="6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3885-49E7-A107-02859896215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7C1934-A6CF-4026-900F-69BCC412C6E2}" type="datetimeFigureOut">
              <a:rPr lang="es-CO" smtClean="0"/>
              <a:t>16/11/2022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FD3472-B860-4640-85F3-ACA9C195546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04219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DFACA5-E2BE-41E3-B228-83480828BC4E}" type="datetimeFigureOut">
              <a:rPr lang="es-CO" smtClean="0"/>
              <a:t>16/11/2022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7D3141-DEA9-4CD7-8279-0B744E5CB4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3096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4A0CE-50D0-4792-9647-6FB15A96CD2D}" type="datetimeFigureOut">
              <a:rPr lang="es-CO" smtClean="0"/>
              <a:t>16/11/2022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BEC9-C1B7-4EE1-A824-212E1108717C}" type="slidenum">
              <a:rPr lang="es-CO" smtClean="0"/>
              <a:t>‹Nº›</a:t>
            </a:fld>
            <a:endParaRPr lang="es-CO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4"/>
            <a:ext cx="12192000" cy="685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349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6642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289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4A0CE-50D0-4792-9647-6FB15A96CD2D}" type="datetimeFigureOut">
              <a:rPr lang="es-CO" smtClean="0"/>
              <a:t>16/11/2022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BEC9-C1B7-4EE1-A824-212E1108717C}" type="slidenum">
              <a:rPr lang="es-CO" smtClean="0"/>
              <a:t>‹Nº›</a:t>
            </a:fld>
            <a:endParaRPr lang="es-CO"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3"/>
            <a:ext cx="12192000" cy="6856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537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243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812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2768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360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916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411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4086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223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1386EB-3879-469D-8B70-F6B8E76CCC26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/>
          <a:p>
            <a:pPr algn="ctr"/>
            <a:r>
              <a:rPr lang="es-ES" sz="5400" b="1" dirty="0"/>
              <a:t>OFICINA ASESORA DE PLANEACIÓN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92B7FF-C6AB-487F-9AAA-C1EA37B7CB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9192" y="2317897"/>
            <a:ext cx="9664994" cy="2743201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s-ES" sz="4800" dirty="0"/>
              <a:t>Estado Plan de Mejoramiento suscrito con la Contraloría General de la República</a:t>
            </a:r>
          </a:p>
          <a:p>
            <a:pPr algn="ctr"/>
            <a:endParaRPr lang="es-ES" dirty="0"/>
          </a:p>
          <a:p>
            <a:pPr algn="ctr"/>
            <a:endParaRPr lang="es-ES" dirty="0"/>
          </a:p>
          <a:p>
            <a:pPr marL="0" indent="0" algn="ctr">
              <a:buNone/>
            </a:pPr>
            <a:r>
              <a:rPr lang="es-ES" sz="5200" dirty="0"/>
              <a:t>Con corte al 31 de marzo de 2022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20778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92B7FF-C6AB-487F-9AAA-C1EA37B7CB48}"/>
              </a:ext>
            </a:extLst>
          </p:cNvPr>
          <p:cNvSpPr>
            <a:spLocks noGrp="1"/>
          </p:cNvSpPr>
          <p:nvPr>
            <p:ph idx="1"/>
          </p:nvPr>
        </p:nvSpPr>
        <p:spPr>
          <a:scene3d>
            <a:camera prst="perspectiveContrastingRightFacing"/>
            <a:lightRig rig="threePt" dir="t"/>
          </a:scene3d>
        </p:spPr>
        <p:txBody>
          <a:bodyPr/>
          <a:lstStyle/>
          <a:p>
            <a:pPr marL="0" indent="0" algn="ctr">
              <a:buNone/>
            </a:pPr>
            <a:r>
              <a:rPr lang="es-ES" sz="9600" i="1" dirty="0">
                <a:latin typeface="Algerian" panose="04020705040A02060702" pitchFamily="82" charset="0"/>
                <a:cs typeface="Arial" panose="020B0604020202020204" pitchFamily="34" charset="0"/>
              </a:rPr>
              <a:t>Gracias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64147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0781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/>
              <a:t>ESTADO PDM CGR A MARZO 2022</a:t>
            </a:r>
            <a:br>
              <a:rPr lang="es-ES" b="1" dirty="0"/>
            </a:br>
            <a:r>
              <a:rPr lang="es-ES" sz="3600" b="1" dirty="0"/>
              <a:t>Planes cumplidos</a:t>
            </a:r>
            <a:endParaRPr lang="es-ES" b="1" dirty="0"/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B673208F-D9D2-493A-A424-B0FD45478ADB}"/>
              </a:ext>
            </a:extLst>
          </p:cNvPr>
          <p:cNvSpPr txBox="1">
            <a:spLocks/>
          </p:cNvSpPr>
          <p:nvPr/>
        </p:nvSpPr>
        <p:spPr>
          <a:xfrm>
            <a:off x="1190847" y="5571459"/>
            <a:ext cx="9943214" cy="7868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 dirty="0"/>
              <a:t>Al 31 de marzo de 2022, se presentan 7 planes de mejoramiento cumplidos al 100%, con un total de 72 acciones</a:t>
            </a:r>
          </a:p>
        </p:txBody>
      </p:sp>
      <p:graphicFrame>
        <p:nvGraphicFramePr>
          <p:cNvPr id="13" name="Marcador de contenido 12">
            <a:extLst>
              <a:ext uri="{FF2B5EF4-FFF2-40B4-BE49-F238E27FC236}">
                <a16:creationId xmlns:a16="http://schemas.microsoft.com/office/drawing/2014/main" id="{49E7D2E1-49EA-4997-B333-F850AF30F0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2083446"/>
              </p:ext>
            </p:extLst>
          </p:nvPr>
        </p:nvGraphicFramePr>
        <p:xfrm>
          <a:off x="1190847" y="1573310"/>
          <a:ext cx="10047767" cy="37433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11449">
                  <a:extLst>
                    <a:ext uri="{9D8B030D-6E8A-4147-A177-3AD203B41FA5}">
                      <a16:colId xmlns:a16="http://schemas.microsoft.com/office/drawing/2014/main" val="3159836144"/>
                    </a:ext>
                  </a:extLst>
                </a:gridCol>
                <a:gridCol w="1273026">
                  <a:extLst>
                    <a:ext uri="{9D8B030D-6E8A-4147-A177-3AD203B41FA5}">
                      <a16:colId xmlns:a16="http://schemas.microsoft.com/office/drawing/2014/main" val="2886138066"/>
                    </a:ext>
                  </a:extLst>
                </a:gridCol>
                <a:gridCol w="1463292">
                  <a:extLst>
                    <a:ext uri="{9D8B030D-6E8A-4147-A177-3AD203B41FA5}">
                      <a16:colId xmlns:a16="http://schemas.microsoft.com/office/drawing/2014/main" val="548822373"/>
                    </a:ext>
                  </a:extLst>
                </a:gridCol>
              </a:tblGrid>
              <a:tr h="51066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400" b="1" u="none" strike="noStrike" dirty="0">
                          <a:effectLst/>
                        </a:rPr>
                        <a:t>Plan</a:t>
                      </a:r>
                      <a:endParaRPr lang="es-ES" sz="2400" b="1" i="0" u="none" strike="noStrike" dirty="0">
                        <a:solidFill>
                          <a:srgbClr val="33374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400" b="1" u="none" strike="noStrike" dirty="0">
                          <a:effectLst/>
                        </a:rPr>
                        <a:t>Acciones suscritas</a:t>
                      </a:r>
                      <a:endParaRPr lang="es-ES" sz="2400" b="1" i="0" u="none" strike="noStrike" dirty="0">
                        <a:solidFill>
                          <a:srgbClr val="33374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400" b="1" u="none" strike="noStrike" dirty="0">
                          <a:effectLst/>
                        </a:rPr>
                        <a:t>Acciones</a:t>
                      </a:r>
                      <a:r>
                        <a:rPr lang="es-ES" sz="2400" b="1" u="none" strike="noStrike" baseline="0" dirty="0">
                          <a:effectLst/>
                        </a:rPr>
                        <a:t> </a:t>
                      </a:r>
                      <a:r>
                        <a:rPr lang="es-ES" sz="2400" b="1" u="none" strike="noStrike" dirty="0">
                          <a:effectLst/>
                        </a:rPr>
                        <a:t>Cumplidas</a:t>
                      </a:r>
                      <a:endParaRPr lang="es-ES" sz="2400" b="1" i="0" u="none" strike="noStrike" dirty="0">
                        <a:solidFill>
                          <a:srgbClr val="33374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7004870"/>
                  </a:ext>
                </a:extLst>
              </a:tr>
              <a:tr h="324403">
                <a:tc>
                  <a:txBody>
                    <a:bodyPr/>
                    <a:lstStyle/>
                    <a:p>
                      <a:pPr algn="l" fontAlgn="ctr"/>
                      <a:r>
                        <a:rPr lang="es-ES" sz="2400" u="none" strike="noStrike" dirty="0">
                          <a:effectLst/>
                        </a:rPr>
                        <a:t>1. PMCGR AUDITORÍA FINANCIERA 2019</a:t>
                      </a:r>
                      <a:endParaRPr lang="es-ES" sz="2400" b="0" i="0" u="none" strike="noStrike" dirty="0">
                        <a:solidFill>
                          <a:srgbClr val="00000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400" u="none" strike="noStrike">
                          <a:effectLst/>
                        </a:rPr>
                        <a:t>10</a:t>
                      </a:r>
                      <a:endParaRPr lang="es-ES" sz="2400" b="0" i="0" u="none" strike="noStrike">
                        <a:solidFill>
                          <a:srgbClr val="00000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400" u="none" strike="noStrike">
                          <a:effectLst/>
                        </a:rPr>
                        <a:t>10</a:t>
                      </a:r>
                      <a:endParaRPr lang="es-ES" sz="2400" b="0" i="0" u="none" strike="noStrike">
                        <a:solidFill>
                          <a:srgbClr val="00000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1218441"/>
                  </a:ext>
                </a:extLst>
              </a:tr>
              <a:tr h="324403">
                <a:tc>
                  <a:txBody>
                    <a:bodyPr/>
                    <a:lstStyle/>
                    <a:p>
                      <a:pPr algn="l" fontAlgn="ctr"/>
                      <a:r>
                        <a:rPr lang="es-ES" sz="2400" u="none" strike="noStrike" dirty="0">
                          <a:effectLst/>
                        </a:rPr>
                        <a:t>2. PMCGR AUDITORIA 2019 (LAGUNA DE TOTA)</a:t>
                      </a:r>
                      <a:endParaRPr lang="es-ES" sz="2400" b="0" i="0" u="none" strike="noStrike" dirty="0">
                        <a:solidFill>
                          <a:srgbClr val="00000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400" u="none" strike="noStrike">
                          <a:effectLst/>
                        </a:rPr>
                        <a:t>4</a:t>
                      </a:r>
                      <a:endParaRPr lang="es-ES" sz="2400" b="0" i="0" u="none" strike="noStrike">
                        <a:solidFill>
                          <a:srgbClr val="00000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400" u="none" strike="noStrike">
                          <a:effectLst/>
                        </a:rPr>
                        <a:t>4</a:t>
                      </a:r>
                      <a:endParaRPr lang="es-ES" sz="2400" b="0" i="0" u="none" strike="noStrike">
                        <a:solidFill>
                          <a:srgbClr val="00000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9566721"/>
                  </a:ext>
                </a:extLst>
              </a:tr>
              <a:tr h="324403">
                <a:tc>
                  <a:txBody>
                    <a:bodyPr/>
                    <a:lstStyle/>
                    <a:p>
                      <a:pPr algn="l" fontAlgn="ctr"/>
                      <a:r>
                        <a:rPr lang="es-ES" sz="2400" u="none" strike="noStrike" dirty="0">
                          <a:effectLst/>
                        </a:rPr>
                        <a:t>3. PMCGR AUDITORIA 2019 HLB EN CITRICOS</a:t>
                      </a:r>
                      <a:endParaRPr lang="es-ES" sz="2400" b="0" i="0" u="none" strike="noStrike" dirty="0">
                        <a:solidFill>
                          <a:srgbClr val="00000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400" u="none" strike="noStrike">
                          <a:effectLst/>
                        </a:rPr>
                        <a:t>17</a:t>
                      </a:r>
                      <a:endParaRPr lang="es-ES" sz="2400" b="0" i="0" u="none" strike="noStrike">
                        <a:solidFill>
                          <a:srgbClr val="00000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400" u="none" strike="noStrike">
                          <a:effectLst/>
                        </a:rPr>
                        <a:t>17</a:t>
                      </a:r>
                      <a:endParaRPr lang="es-ES" sz="2400" b="0" i="0" u="none" strike="noStrike">
                        <a:solidFill>
                          <a:srgbClr val="00000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5854355"/>
                  </a:ext>
                </a:extLst>
              </a:tr>
              <a:tr h="324403">
                <a:tc>
                  <a:txBody>
                    <a:bodyPr/>
                    <a:lstStyle/>
                    <a:p>
                      <a:pPr algn="l" fontAlgn="ctr"/>
                      <a:r>
                        <a:rPr lang="es-ES" sz="2400" u="none" strike="noStrike" dirty="0">
                          <a:effectLst/>
                        </a:rPr>
                        <a:t>4. PMCGR AUDITORIA ACTUACION ESPECIAL 2019</a:t>
                      </a:r>
                      <a:endParaRPr lang="es-ES" sz="2400" b="0" i="0" u="none" strike="noStrike" dirty="0">
                        <a:solidFill>
                          <a:srgbClr val="00000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400" u="none" strike="noStrike">
                          <a:effectLst/>
                        </a:rPr>
                        <a:t>23</a:t>
                      </a:r>
                      <a:endParaRPr lang="es-ES" sz="2400" b="0" i="0" u="none" strike="noStrike">
                        <a:solidFill>
                          <a:srgbClr val="00000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400" u="none" strike="noStrike">
                          <a:effectLst/>
                        </a:rPr>
                        <a:t>23</a:t>
                      </a:r>
                      <a:endParaRPr lang="es-ES" sz="2400" b="0" i="0" u="none" strike="noStrike">
                        <a:solidFill>
                          <a:srgbClr val="00000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3585051"/>
                  </a:ext>
                </a:extLst>
              </a:tr>
              <a:tr h="324403">
                <a:tc>
                  <a:txBody>
                    <a:bodyPr/>
                    <a:lstStyle/>
                    <a:p>
                      <a:pPr algn="l" fontAlgn="ctr"/>
                      <a:r>
                        <a:rPr lang="es-ES" sz="2400" u="none" strike="noStrike" dirty="0">
                          <a:effectLst/>
                        </a:rPr>
                        <a:t>5. PMCGR AUDITORÍA REFORMA </a:t>
                      </a:r>
                      <a:r>
                        <a:rPr lang="es-ES" sz="2000" u="none" strike="noStrike" dirty="0">
                          <a:effectLst/>
                        </a:rPr>
                        <a:t>RURAL</a:t>
                      </a:r>
                      <a:r>
                        <a:rPr lang="es-ES" sz="2400" u="none" strike="noStrike" dirty="0">
                          <a:effectLst/>
                        </a:rPr>
                        <a:t> INTEGRAL 2019</a:t>
                      </a:r>
                      <a:endParaRPr lang="es-ES" sz="2400" b="0" i="0" u="none" strike="noStrike" dirty="0">
                        <a:solidFill>
                          <a:srgbClr val="00000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400" u="none" strike="noStrike">
                          <a:effectLst/>
                        </a:rPr>
                        <a:t>9</a:t>
                      </a:r>
                      <a:endParaRPr lang="es-ES" sz="2400" b="0" i="0" u="none" strike="noStrike">
                        <a:solidFill>
                          <a:srgbClr val="00000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400" u="none" strike="noStrike">
                          <a:effectLst/>
                        </a:rPr>
                        <a:t>9</a:t>
                      </a:r>
                      <a:endParaRPr lang="es-ES" sz="2400" b="0" i="0" u="none" strike="noStrike">
                        <a:solidFill>
                          <a:srgbClr val="00000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1560806"/>
                  </a:ext>
                </a:extLst>
              </a:tr>
              <a:tr h="324403">
                <a:tc>
                  <a:txBody>
                    <a:bodyPr/>
                    <a:lstStyle/>
                    <a:p>
                      <a:pPr algn="l" fontAlgn="ctr"/>
                      <a:r>
                        <a:rPr lang="es-ES" sz="2400" u="none" strike="noStrike" dirty="0">
                          <a:effectLst/>
                        </a:rPr>
                        <a:t>6. PMCGR DENUNCIA CONTRATO ARRENDAMIENTO</a:t>
                      </a:r>
                      <a:endParaRPr lang="es-ES" sz="2400" b="0" i="0" u="none" strike="noStrike" dirty="0">
                        <a:solidFill>
                          <a:srgbClr val="00000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400" u="none" strike="noStrike">
                          <a:effectLst/>
                        </a:rPr>
                        <a:t>5</a:t>
                      </a:r>
                      <a:endParaRPr lang="es-ES" sz="2400" b="0" i="0" u="none" strike="noStrike">
                        <a:solidFill>
                          <a:srgbClr val="00000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400" u="none" strike="noStrike">
                          <a:effectLst/>
                        </a:rPr>
                        <a:t>5</a:t>
                      </a:r>
                      <a:endParaRPr lang="es-ES" sz="2400" b="0" i="0" u="none" strike="noStrike">
                        <a:solidFill>
                          <a:srgbClr val="00000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4440238"/>
                  </a:ext>
                </a:extLst>
              </a:tr>
              <a:tr h="324403">
                <a:tc>
                  <a:txBody>
                    <a:bodyPr/>
                    <a:lstStyle/>
                    <a:p>
                      <a:pPr algn="l" fontAlgn="ctr"/>
                      <a:r>
                        <a:rPr lang="es-ES" sz="2400" u="none" strike="noStrike" dirty="0">
                          <a:effectLst/>
                        </a:rPr>
                        <a:t>7. PMCGR DENUNCIA CONTRATO PENSEMOS</a:t>
                      </a:r>
                      <a:endParaRPr lang="es-ES" sz="2400" b="0" i="0" u="none" strike="noStrike" dirty="0">
                        <a:solidFill>
                          <a:srgbClr val="00000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400" u="none" strike="noStrike" dirty="0">
                          <a:effectLst/>
                        </a:rPr>
                        <a:t>4</a:t>
                      </a:r>
                      <a:endParaRPr lang="es-ES" sz="2400" b="0" i="0" u="none" strike="noStrike" dirty="0">
                        <a:solidFill>
                          <a:srgbClr val="00000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400" u="none" strike="noStrike" dirty="0">
                          <a:effectLst/>
                        </a:rPr>
                        <a:t>4</a:t>
                      </a:r>
                      <a:endParaRPr lang="es-ES" sz="2400" b="0" i="0" u="none" strike="noStrike" dirty="0">
                        <a:solidFill>
                          <a:srgbClr val="00000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5846695"/>
                  </a:ext>
                </a:extLst>
              </a:tr>
              <a:tr h="32440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400" b="1" u="none" strike="noStrike" dirty="0">
                          <a:effectLst/>
                        </a:rPr>
                        <a:t>TOTALES</a:t>
                      </a:r>
                      <a:endParaRPr lang="es-ES" sz="2400" b="1" i="0" u="none" strike="noStrike" dirty="0">
                        <a:solidFill>
                          <a:srgbClr val="00000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400" b="1" u="none" strike="noStrike" dirty="0">
                          <a:effectLst/>
                        </a:rPr>
                        <a:t>72</a:t>
                      </a:r>
                      <a:endParaRPr lang="es-ES" sz="2400" b="1" i="0" u="none" strike="noStrike" dirty="0">
                        <a:solidFill>
                          <a:srgbClr val="00000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400" b="1" u="none" strike="noStrike" dirty="0">
                          <a:effectLst/>
                        </a:rPr>
                        <a:t>72</a:t>
                      </a:r>
                      <a:endParaRPr lang="es-ES" sz="2400" b="1" i="0" u="none" strike="noStrike" dirty="0">
                        <a:solidFill>
                          <a:srgbClr val="00000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61552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0324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99505" y="118893"/>
            <a:ext cx="12286210" cy="662504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/>
              <a:t>ESTADO</a:t>
            </a:r>
            <a:r>
              <a:rPr lang="es-ES" sz="3600" b="1" dirty="0"/>
              <a:t> PDM CGR A MARZO 2022</a:t>
            </a:r>
            <a:br>
              <a:rPr lang="es-ES" sz="3600" b="1" dirty="0"/>
            </a:br>
            <a:r>
              <a:rPr lang="es-ES" sz="2800" b="1" dirty="0"/>
              <a:t>Planes en desarrollo</a:t>
            </a:r>
          </a:p>
        </p:txBody>
      </p:sp>
      <p:graphicFrame>
        <p:nvGraphicFramePr>
          <p:cNvPr id="5" name="Marcador de contenido 4">
            <a:extLst>
              <a:ext uri="{FF2B5EF4-FFF2-40B4-BE49-F238E27FC236}">
                <a16:creationId xmlns:a16="http://schemas.microsoft.com/office/drawing/2014/main" id="{327C0044-1699-4EC2-BC11-ACF031B8A5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3368171"/>
              </p:ext>
            </p:extLst>
          </p:nvPr>
        </p:nvGraphicFramePr>
        <p:xfrm>
          <a:off x="240810" y="849445"/>
          <a:ext cx="11405579" cy="55144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15663">
                  <a:extLst>
                    <a:ext uri="{9D8B030D-6E8A-4147-A177-3AD203B41FA5}">
                      <a16:colId xmlns:a16="http://schemas.microsoft.com/office/drawing/2014/main" val="1963010983"/>
                    </a:ext>
                  </a:extLst>
                </a:gridCol>
                <a:gridCol w="1495148">
                  <a:extLst>
                    <a:ext uri="{9D8B030D-6E8A-4147-A177-3AD203B41FA5}">
                      <a16:colId xmlns:a16="http://schemas.microsoft.com/office/drawing/2014/main" val="527299421"/>
                    </a:ext>
                  </a:extLst>
                </a:gridCol>
                <a:gridCol w="1362245">
                  <a:extLst>
                    <a:ext uri="{9D8B030D-6E8A-4147-A177-3AD203B41FA5}">
                      <a16:colId xmlns:a16="http://schemas.microsoft.com/office/drawing/2014/main" val="3470353958"/>
                    </a:ext>
                  </a:extLst>
                </a:gridCol>
                <a:gridCol w="1362246">
                  <a:extLst>
                    <a:ext uri="{9D8B030D-6E8A-4147-A177-3AD203B41FA5}">
                      <a16:colId xmlns:a16="http://schemas.microsoft.com/office/drawing/2014/main" val="2856587182"/>
                    </a:ext>
                  </a:extLst>
                </a:gridCol>
                <a:gridCol w="1170277">
                  <a:extLst>
                    <a:ext uri="{9D8B030D-6E8A-4147-A177-3AD203B41FA5}">
                      <a16:colId xmlns:a16="http://schemas.microsoft.com/office/drawing/2014/main" val="3212499997"/>
                    </a:ext>
                  </a:extLst>
                </a:gridCol>
              </a:tblGrid>
              <a:tr h="149619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Plan</a:t>
                      </a:r>
                      <a:endParaRPr lang="es-ES" sz="1600" b="1" i="0" u="none" strike="noStrike" dirty="0">
                        <a:solidFill>
                          <a:srgbClr val="33374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Acciones</a:t>
                      </a:r>
                      <a:endParaRPr lang="es-ES" sz="1600" b="1" i="0" u="none" strike="noStrike" dirty="0">
                        <a:solidFill>
                          <a:srgbClr val="33374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Acciones Cumplidas verificadas por la OCI</a:t>
                      </a:r>
                      <a:endParaRPr lang="es-ES" sz="1600" b="1" i="0" u="none" strike="noStrike" dirty="0">
                        <a:solidFill>
                          <a:srgbClr val="33374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Acciones cumplidas</a:t>
                      </a:r>
                      <a:r>
                        <a:rPr lang="es-ES" sz="1600" b="1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s-E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pendientes de verificación por la OCI</a:t>
                      </a:r>
                      <a:endParaRPr lang="es-ES" sz="1600" b="1" i="0" u="none" strike="noStrike" dirty="0">
                        <a:solidFill>
                          <a:srgbClr val="33374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Acciones en término</a:t>
                      </a:r>
                      <a:endParaRPr lang="es-ES" sz="1600" b="1" i="0" u="none" strike="noStrike" dirty="0">
                        <a:solidFill>
                          <a:srgbClr val="33374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6870057"/>
                  </a:ext>
                </a:extLst>
              </a:tr>
              <a:tr h="288399"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PMCGR AUDITORÍA REGULAR 2014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43927729"/>
                  </a:ext>
                </a:extLst>
              </a:tr>
              <a:tr h="288399"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PMCGR AUDITORÍA ESPECIAL 2015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8297646"/>
                  </a:ext>
                </a:extLst>
              </a:tr>
              <a:tr h="288399"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PMCGR AUDITORÍA REGULAR 2015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118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114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05767628"/>
                  </a:ext>
                </a:extLst>
              </a:tr>
              <a:tr h="288399"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PMCGR AUDITORÍA REGULAR 2016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151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126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25*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7970720"/>
                  </a:ext>
                </a:extLst>
              </a:tr>
              <a:tr h="288399"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PMCGR AUDITORÍA REGULAR 2017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55904377"/>
                  </a:ext>
                </a:extLst>
              </a:tr>
              <a:tr h="288399"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 PMCGR AUDITORÍA FINANCIERA 2018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70835489"/>
                  </a:ext>
                </a:extLst>
              </a:tr>
              <a:tr h="288399"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 PMCGR DENUNCIA 2019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81699557"/>
                  </a:ext>
                </a:extLst>
              </a:tr>
              <a:tr h="288399"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 PMCGR AUDITORIA DE CUMPLIMIENTO 2018- 2019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146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135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69155862"/>
                  </a:ext>
                </a:extLst>
              </a:tr>
              <a:tr h="288399"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 PMCGR AUDITORÍA FINANCIERA 2020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26091573"/>
                  </a:ext>
                </a:extLst>
              </a:tr>
              <a:tr h="56712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 PMCGR AUDITORÍA ESPECIAL DE FISCALIZACIÓN A LA GESTIÓN SOBRE INMUEBLES DEL ICA 2021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37*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0972872"/>
                  </a:ext>
                </a:extLst>
              </a:tr>
              <a:tr h="56712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 PMCGR INFORME DE SERVIDOR PÚBLICO RADICADO CON EL No. 2021-211001-82111-D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4665276"/>
                  </a:ext>
                </a:extLst>
              </a:tr>
              <a:tr h="28839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TOTALES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779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628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28030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5671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66840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/>
              <a:t>ESTADO PDM CGR A MARZO 2022</a:t>
            </a:r>
          </a:p>
        </p:txBody>
      </p:sp>
      <p:graphicFrame>
        <p:nvGraphicFramePr>
          <p:cNvPr id="7" name="Marcador de contenido 6">
            <a:extLst>
              <a:ext uri="{FF2B5EF4-FFF2-40B4-BE49-F238E27FC236}">
                <a16:creationId xmlns:a16="http://schemas.microsoft.com/office/drawing/2014/main" id="{92168337-A190-44F0-9C5D-97FC5D0843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3219104"/>
              </p:ext>
            </p:extLst>
          </p:nvPr>
        </p:nvGraphicFramePr>
        <p:xfrm>
          <a:off x="838200" y="1031966"/>
          <a:ext cx="10515600" cy="5460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2880321"/>
              </p:ext>
            </p:extLst>
          </p:nvPr>
        </p:nvGraphicFramePr>
        <p:xfrm>
          <a:off x="1005840" y="1188720"/>
          <a:ext cx="9509760" cy="48213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7736593"/>
              </p:ext>
            </p:extLst>
          </p:nvPr>
        </p:nvGraphicFramePr>
        <p:xfrm>
          <a:off x="1005840" y="1188720"/>
          <a:ext cx="10614890" cy="5045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531373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0755"/>
            <a:ext cx="10515600" cy="861236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/>
              <a:t>ESTADO PDM CGR A MARZO 2022</a:t>
            </a:r>
            <a:br>
              <a:rPr lang="es-ES" b="1" dirty="0"/>
            </a:br>
            <a:r>
              <a:rPr lang="es-ES" sz="3600" b="1" dirty="0"/>
              <a:t>Acciones en verificación por la OCI</a:t>
            </a:r>
            <a:endParaRPr lang="es-ES" b="1" dirty="0"/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B673208F-D9D2-493A-A424-B0FD45478ADB}"/>
              </a:ext>
            </a:extLst>
          </p:cNvPr>
          <p:cNvSpPr txBox="1">
            <a:spLocks/>
          </p:cNvSpPr>
          <p:nvPr/>
        </p:nvSpPr>
        <p:spPr>
          <a:xfrm>
            <a:off x="1057939" y="5528930"/>
            <a:ext cx="10076122" cy="8612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300" b="1" dirty="0">
                <a:latin typeface="Arial" panose="020B0604020202020204" pitchFamily="34" charset="0"/>
                <a:cs typeface="Arial" panose="020B0604020202020204" pitchFamily="34" charset="0"/>
              </a:rPr>
              <a:t>Al 31 de marzo de 2022, se presentan 49 acciones pendientes de verificar por parte de la Oficina de Control Interno</a:t>
            </a:r>
          </a:p>
        </p:txBody>
      </p:sp>
      <p:graphicFrame>
        <p:nvGraphicFramePr>
          <p:cNvPr id="6" name="Marcador de contenido 5">
            <a:extLst>
              <a:ext uri="{FF2B5EF4-FFF2-40B4-BE49-F238E27FC236}">
                <a16:creationId xmlns:a16="http://schemas.microsoft.com/office/drawing/2014/main" id="{ACC027B1-D94B-4B07-B6B6-0777B1E8064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227933"/>
              </p:ext>
            </p:extLst>
          </p:nvPr>
        </p:nvGraphicFramePr>
        <p:xfrm>
          <a:off x="618461" y="1117603"/>
          <a:ext cx="10515600" cy="4465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00800">
                  <a:extLst>
                    <a:ext uri="{9D8B030D-6E8A-4147-A177-3AD203B41FA5}">
                      <a16:colId xmlns:a16="http://schemas.microsoft.com/office/drawing/2014/main" val="1883564412"/>
                    </a:ext>
                  </a:extLst>
                </a:gridCol>
                <a:gridCol w="1689501">
                  <a:extLst>
                    <a:ext uri="{9D8B030D-6E8A-4147-A177-3AD203B41FA5}">
                      <a16:colId xmlns:a16="http://schemas.microsoft.com/office/drawing/2014/main" val="1873790487"/>
                    </a:ext>
                  </a:extLst>
                </a:gridCol>
                <a:gridCol w="1689501">
                  <a:extLst>
                    <a:ext uri="{9D8B030D-6E8A-4147-A177-3AD203B41FA5}">
                      <a16:colId xmlns:a16="http://schemas.microsoft.com/office/drawing/2014/main" val="3501331685"/>
                    </a:ext>
                  </a:extLst>
                </a:gridCol>
                <a:gridCol w="1135798">
                  <a:extLst>
                    <a:ext uri="{9D8B030D-6E8A-4147-A177-3AD203B41FA5}">
                      <a16:colId xmlns:a16="http://schemas.microsoft.com/office/drawing/2014/main" val="2226270011"/>
                    </a:ext>
                  </a:extLst>
                </a:gridCol>
              </a:tblGrid>
              <a:tr h="203530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Plan</a:t>
                      </a:r>
                      <a:endParaRPr lang="es-ES" sz="1800" b="1" i="0" u="none" strike="noStrike" dirty="0">
                        <a:solidFill>
                          <a:srgbClr val="33374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Acciones cumplidas pendientes de verificar por la OCI – dejadas como vencidas a diciembre 2021</a:t>
                      </a:r>
                      <a:endParaRPr lang="es-ES" sz="1800" b="1" i="0" u="none" strike="noStrike" dirty="0">
                        <a:solidFill>
                          <a:srgbClr val="33374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Acciones cumplidas de enero a marzo de 2022 - Pendientes de verificar por  OCI</a:t>
                      </a:r>
                      <a:endParaRPr lang="es-ES" sz="1800" b="1" i="0" u="none" strike="noStrike" dirty="0">
                        <a:solidFill>
                          <a:srgbClr val="33374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s-ES" sz="1800" b="1" i="0" u="none" strike="noStrike" dirty="0">
                        <a:solidFill>
                          <a:srgbClr val="33374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8771369"/>
                  </a:ext>
                </a:extLst>
              </a:tr>
              <a:tr h="270353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PMCGR AUDITORÍA REGULAR 2014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30737383"/>
                  </a:ext>
                </a:extLst>
              </a:tr>
              <a:tr h="270353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PMCGR AUDITORÍA REGULAR 2017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16415561"/>
                  </a:ext>
                </a:extLst>
              </a:tr>
              <a:tr h="270353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PMCGR AUDITORÍA FINANCIERA 2018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90137027"/>
                  </a:ext>
                </a:extLst>
              </a:tr>
              <a:tr h="270353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PMCGR AUDITORIA DE CUMPLIMIENTO 2018- 2019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98697018"/>
                  </a:ext>
                </a:extLst>
              </a:tr>
              <a:tr h="270353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PMCGR AUDITORÍA FINANCIERA 2020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s-E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72614879"/>
                  </a:ext>
                </a:extLst>
              </a:tr>
              <a:tr h="53589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 PMCGR AUDITORÍA ESPECIAL DE FISCALIZACIÓN A LA GESTIÓN SOBRE INMUEBLES DEL ICA 2021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24*</a:t>
                      </a:r>
                      <a:endParaRPr lang="es-ES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24*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33879859"/>
                  </a:ext>
                </a:extLst>
              </a:tr>
              <a:tr h="270353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TOTALES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6663503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203201" y="6390167"/>
            <a:ext cx="739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/>
              <a:t>* 2 acciones no reportadas en esta tabla ya que la OAJ solicitó modificación</a:t>
            </a:r>
          </a:p>
        </p:txBody>
      </p:sp>
    </p:spTree>
    <p:extLst>
      <p:ext uri="{BB962C8B-B14F-4D97-AF65-F5344CB8AC3E}">
        <p14:creationId xmlns:p14="http://schemas.microsoft.com/office/powerpoint/2010/main" val="2124533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5841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/>
              <a:t>ESTADO PDM CGR A MARZO 2022</a:t>
            </a:r>
            <a:br>
              <a:rPr lang="es-ES" b="1" dirty="0"/>
            </a:br>
            <a:r>
              <a:rPr lang="es-ES" b="1" dirty="0"/>
              <a:t>ACCIONES EN TÉRMINO</a:t>
            </a:r>
          </a:p>
        </p:txBody>
      </p:sp>
      <p:graphicFrame>
        <p:nvGraphicFramePr>
          <p:cNvPr id="10" name="Marcador de contenido 9">
            <a:extLst>
              <a:ext uri="{FF2B5EF4-FFF2-40B4-BE49-F238E27FC236}">
                <a16:creationId xmlns:a16="http://schemas.microsoft.com/office/drawing/2014/main" id="{3A6C9D03-00FD-4D41-9CC5-8F56060036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2089874"/>
              </p:ext>
            </p:extLst>
          </p:nvPr>
        </p:nvGraphicFramePr>
        <p:xfrm>
          <a:off x="517449" y="1446027"/>
          <a:ext cx="10949763" cy="4926338"/>
        </p:xfrm>
        <a:graphic>
          <a:graphicData uri="http://schemas.openxmlformats.org/drawingml/2006/table">
            <a:tbl>
              <a:tblPr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9271579">
                  <a:extLst>
                    <a:ext uri="{9D8B030D-6E8A-4147-A177-3AD203B41FA5}">
                      <a16:colId xmlns:a16="http://schemas.microsoft.com/office/drawing/2014/main" val="2410590452"/>
                    </a:ext>
                  </a:extLst>
                </a:gridCol>
                <a:gridCol w="1678184">
                  <a:extLst>
                    <a:ext uri="{9D8B030D-6E8A-4147-A177-3AD203B41FA5}">
                      <a16:colId xmlns:a16="http://schemas.microsoft.com/office/drawing/2014/main" val="410093872"/>
                    </a:ext>
                  </a:extLst>
                </a:gridCol>
              </a:tblGrid>
              <a:tr h="756488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u="none" strike="noStrike" dirty="0">
                          <a:effectLst/>
                        </a:rPr>
                        <a:t>Plan</a:t>
                      </a:r>
                      <a:endParaRPr lang="es-ES" sz="1800" b="1" i="0" u="none" strike="noStrike" dirty="0">
                        <a:solidFill>
                          <a:srgbClr val="33374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u="none" strike="noStrike" dirty="0">
                          <a:effectLst/>
                        </a:rPr>
                        <a:t>Acciones en término</a:t>
                      </a:r>
                      <a:endParaRPr lang="es-ES" sz="1800" b="1" i="0" u="none" strike="noStrike" dirty="0">
                        <a:solidFill>
                          <a:srgbClr val="33374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1658661"/>
                  </a:ext>
                </a:extLst>
              </a:tr>
              <a:tr h="32098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>
                          <a:effectLst/>
                        </a:rPr>
                        <a:t>1. PMCGR AUDITORÍA REGULAR 2014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 dirty="0">
                          <a:effectLst/>
                        </a:rPr>
                        <a:t>5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5215080"/>
                  </a:ext>
                </a:extLst>
              </a:tr>
              <a:tr h="32098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>
                          <a:effectLst/>
                        </a:rPr>
                        <a:t>2. PMCGR AUDITORÍA ESPECIAL 2015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 dirty="0">
                          <a:effectLst/>
                        </a:rPr>
                        <a:t>1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1205578"/>
                  </a:ext>
                </a:extLst>
              </a:tr>
              <a:tr h="32098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>
                          <a:effectLst/>
                        </a:rPr>
                        <a:t>3. PMCGR AUDITORÍA FINANCIERA 2018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 dirty="0">
                          <a:effectLst/>
                        </a:rPr>
                        <a:t>1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050454"/>
                  </a:ext>
                </a:extLst>
              </a:tr>
              <a:tr h="32098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>
                          <a:effectLst/>
                        </a:rPr>
                        <a:t>4. PMCGR AUDITORÍA REGULAR 2015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 dirty="0">
                          <a:effectLst/>
                        </a:rPr>
                        <a:t>4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51806"/>
                  </a:ext>
                </a:extLst>
              </a:tr>
              <a:tr h="32098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1" u="none" strike="noStrike" dirty="0">
                          <a:effectLst/>
                        </a:rPr>
                        <a:t>5. PMCGR AUDITORÍA REGULAR 2016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u="none" strike="noStrike" dirty="0">
                          <a:effectLst/>
                        </a:rPr>
                        <a:t>25*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105658"/>
                  </a:ext>
                </a:extLst>
              </a:tr>
              <a:tr h="32098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>
                          <a:effectLst/>
                        </a:rPr>
                        <a:t>6. PMCGR AUDITORÍA REGULAR 2017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 dirty="0">
                          <a:effectLst/>
                        </a:rPr>
                        <a:t>1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5675300"/>
                  </a:ext>
                </a:extLst>
              </a:tr>
              <a:tr h="32098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>
                          <a:effectLst/>
                        </a:rPr>
                        <a:t>7. PMCGR DENUNCIA 2019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 dirty="0">
                          <a:effectLst/>
                        </a:rPr>
                        <a:t>2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0450366"/>
                  </a:ext>
                </a:extLst>
              </a:tr>
              <a:tr h="32098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>
                          <a:effectLst/>
                        </a:rPr>
                        <a:t>8. PMCGR AUDITORIA DE CUMPLIMIENTO 2018- 2019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 dirty="0">
                          <a:effectLst/>
                        </a:rPr>
                        <a:t>3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7212126"/>
                  </a:ext>
                </a:extLst>
              </a:tr>
              <a:tr h="32098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>
                          <a:effectLst/>
                        </a:rPr>
                        <a:t>9. PMCGR AUDITORÍA FINANCIERA 2020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 dirty="0">
                          <a:effectLst/>
                        </a:rPr>
                        <a:t>16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3383701"/>
                  </a:ext>
                </a:extLst>
              </a:tr>
              <a:tr h="363321"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1" u="none" strike="noStrike" dirty="0">
                          <a:effectLst/>
                        </a:rPr>
                        <a:t>10. PMCGR AUDITORÍA ESPECIAL DE FISCALIZACIÓN A LA GESTIÓN SOBRE INMUEBLES DEL ICA 2021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u="none" strike="noStrike" dirty="0">
                          <a:effectLst/>
                        </a:rPr>
                        <a:t>37*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860661"/>
                  </a:ext>
                </a:extLst>
              </a:tr>
              <a:tr h="401885"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>
                          <a:effectLst/>
                        </a:rPr>
                        <a:t>11. PMCGR INFORME DE SERVIDOR PÚBLICO RADICADO CON EL No. 2021-211001-82111-D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 dirty="0">
                          <a:effectLst/>
                        </a:rPr>
                        <a:t>7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20356"/>
                  </a:ext>
                </a:extLst>
              </a:tr>
              <a:tr h="32098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u="none" strike="noStrike" dirty="0">
                          <a:effectLst/>
                        </a:rPr>
                        <a:t>TOTALES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u="none" strike="noStrike" dirty="0">
                          <a:effectLst/>
                        </a:rPr>
                        <a:t>102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LibreFranklin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9217412"/>
                  </a:ext>
                </a:extLst>
              </a:tr>
            </a:tbl>
          </a:graphicData>
        </a:graphic>
      </p:graphicFrame>
      <p:sp>
        <p:nvSpPr>
          <p:cNvPr id="4" name="CuadroTexto 3"/>
          <p:cNvSpPr txBox="1"/>
          <p:nvPr/>
        </p:nvSpPr>
        <p:spPr>
          <a:xfrm>
            <a:off x="286329" y="6438227"/>
            <a:ext cx="739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/>
              <a:t>* 2 acciones no reportadas en esta tabla ya que la OAJ solicitó modificación</a:t>
            </a:r>
          </a:p>
        </p:txBody>
      </p:sp>
    </p:spTree>
    <p:extLst>
      <p:ext uri="{BB962C8B-B14F-4D97-AF65-F5344CB8AC3E}">
        <p14:creationId xmlns:p14="http://schemas.microsoft.com/office/powerpoint/2010/main" val="441337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66840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/>
              <a:t>ESTADO PDM CGR A MARZO 2022</a:t>
            </a:r>
          </a:p>
        </p:txBody>
      </p:sp>
      <p:graphicFrame>
        <p:nvGraphicFramePr>
          <p:cNvPr id="7" name="Marcador de contenido 6">
            <a:extLst>
              <a:ext uri="{FF2B5EF4-FFF2-40B4-BE49-F238E27FC236}">
                <a16:creationId xmlns:a16="http://schemas.microsoft.com/office/drawing/2014/main" id="{92168337-A190-44F0-9C5D-97FC5D0843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1252532"/>
              </p:ext>
            </p:extLst>
          </p:nvPr>
        </p:nvGraphicFramePr>
        <p:xfrm>
          <a:off x="838200" y="1031966"/>
          <a:ext cx="10515600" cy="5460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uadroTexto 3"/>
          <p:cNvSpPr txBox="1"/>
          <p:nvPr/>
        </p:nvSpPr>
        <p:spPr>
          <a:xfrm>
            <a:off x="286329" y="6438227"/>
            <a:ext cx="739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/>
              <a:t>* 2 acciones no reportadas en esta gráfica ya que la OAJ solicitó modificación</a:t>
            </a:r>
          </a:p>
        </p:txBody>
      </p:sp>
    </p:spTree>
    <p:extLst>
      <p:ext uri="{BB962C8B-B14F-4D97-AF65-F5344CB8AC3E}">
        <p14:creationId xmlns:p14="http://schemas.microsoft.com/office/powerpoint/2010/main" val="1996707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5841"/>
          </a:xfrm>
        </p:spPr>
        <p:txBody>
          <a:bodyPr>
            <a:noAutofit/>
          </a:bodyPr>
          <a:lstStyle/>
          <a:p>
            <a:pPr algn="ctr"/>
            <a:r>
              <a:rPr lang="es-ES" sz="4800" b="1" dirty="0"/>
              <a:t>ESTADO PDM CGR A MARZO 2022</a:t>
            </a:r>
            <a:br>
              <a:rPr lang="es-ES" sz="4800" b="1" dirty="0"/>
            </a:br>
            <a:r>
              <a:rPr lang="es-ES" sz="4800" b="1" dirty="0"/>
              <a:t>ACCIONES EN TÉRMINO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A2870-7EED-4386-9B09-BB4B15011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691" y="1689502"/>
            <a:ext cx="11434618" cy="4784651"/>
          </a:xfrm>
        </p:spPr>
        <p:txBody>
          <a:bodyPr>
            <a:normAutofit/>
          </a:bodyPr>
          <a:lstStyle/>
          <a:p>
            <a:r>
              <a:rPr lang="es-ES" dirty="0"/>
              <a:t>El 60% de las acciones en término, corresponden a legalización y saneamiento de los inmuebles del Instituto, que han sido observados en las auditorías de la vigencia 2016 y de fiscalización de los inmuebles 2021.</a:t>
            </a:r>
          </a:p>
          <a:p>
            <a:r>
              <a:rPr lang="es-ES" dirty="0"/>
              <a:t>Se recomienda, establecer un monitoreo permanente por parte de las áreas responsables del cumplimiento de estas acciones.</a:t>
            </a:r>
          </a:p>
          <a:p>
            <a:r>
              <a:rPr lang="es-ES" dirty="0"/>
              <a:t>Igualmente, se recomienda verificar las fechas establecidas para el cumplimiento de las acciones, por cuanto de requerirse modificaciones, debemos dar cumplimiento al procedimiento DIR-OAP-P-010, el cual establece que estas se deben solicitar con 2 meses de anticipación a su vencimiento. </a:t>
            </a:r>
          </a:p>
        </p:txBody>
      </p:sp>
    </p:spTree>
    <p:extLst>
      <p:ext uri="{BB962C8B-B14F-4D97-AF65-F5344CB8AC3E}">
        <p14:creationId xmlns:p14="http://schemas.microsoft.com/office/powerpoint/2010/main" val="313451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5841"/>
          </a:xfrm>
        </p:spPr>
        <p:txBody>
          <a:bodyPr>
            <a:noAutofit/>
          </a:bodyPr>
          <a:lstStyle/>
          <a:p>
            <a:pPr algn="ctr"/>
            <a:r>
              <a:rPr lang="es-ES" b="1" dirty="0"/>
              <a:t>ESTADO PDM CGR A MARZO 2022</a:t>
            </a:r>
            <a:br>
              <a:rPr lang="es-ES" b="1" dirty="0"/>
            </a:br>
            <a:r>
              <a:rPr lang="es-ES" b="1" dirty="0"/>
              <a:t>ACCIONES ADELANTADAS POR LA OAP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A2870-7EED-4386-9B09-BB4B15011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218" y="1541720"/>
            <a:ext cx="11526982" cy="4784651"/>
          </a:xfrm>
        </p:spPr>
        <p:txBody>
          <a:bodyPr>
            <a:normAutofit lnSpcReduction="10000"/>
          </a:bodyPr>
          <a:lstStyle/>
          <a:p>
            <a:r>
              <a:rPr lang="es-ES" dirty="0"/>
              <a:t>Acompañamiento a las áreas para el análisis de las acciones vencidas a diciembre de 2021, de acuerdo con el informe de la Oficina de Control Interno, para el reporte de estas  nuevamente; obteniendo el cumplimiento de los CUG 240 AC 12.3; CUG 247 AC 19.1; CUG 247 AC 19.4; CUG 146 AC 14.2; pendientes de respuesta de la OCI 19 acciones.</a:t>
            </a:r>
          </a:p>
          <a:p>
            <a:r>
              <a:rPr lang="es-ES" dirty="0"/>
              <a:t>Análisis del informe generado por la Oficina de Control Interno a diciembre de 2021 vs. La información cargada en Diamante, generando comunicación sobre algunas debilidades detectadas.</a:t>
            </a:r>
          </a:p>
          <a:p>
            <a:r>
              <a:rPr lang="es-ES" dirty="0"/>
              <a:t>Generación de correo electrónico mensual a las áreas recordando las acciones que vencen en cada periodo.</a:t>
            </a:r>
          </a:p>
          <a:p>
            <a:r>
              <a:rPr lang="es-ES" dirty="0"/>
              <a:t>Acompañamiento permanente con las áreas responsables, para el cargue en la SVE Diamante de los soportes de cumplimiento de las acciones de mejora.</a:t>
            </a:r>
          </a:p>
        </p:txBody>
      </p:sp>
    </p:spTree>
    <p:extLst>
      <p:ext uri="{BB962C8B-B14F-4D97-AF65-F5344CB8AC3E}">
        <p14:creationId xmlns:p14="http://schemas.microsoft.com/office/powerpoint/2010/main" val="3151603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Tema ICA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FEDA3CB8E94804F806D323B6854C007" ma:contentTypeVersion="9" ma:contentTypeDescription="Crear nuevo documento." ma:contentTypeScope="" ma:versionID="551abcd7b52abb60616c28bee176dde5">
  <xsd:schema xmlns:xsd="http://www.w3.org/2001/XMLSchema" xmlns:xs="http://www.w3.org/2001/XMLSchema" xmlns:p="http://schemas.microsoft.com/office/2006/metadata/properties" xmlns:ns2="8e8e22fe-4198-4c93-872a-6b6dec0a4266" xmlns:ns3="d7f80cf4-2863-421f-9003-5cd9b982edd2" targetNamespace="http://schemas.microsoft.com/office/2006/metadata/properties" ma:root="true" ma:fieldsID="e2ab7a89db9e191b7d55f16386b2eff2" ns2:_="" ns3:_="">
    <xsd:import namespace="8e8e22fe-4198-4c93-872a-6b6dec0a4266"/>
    <xsd:import namespace="d7f80cf4-2863-421f-9003-5cd9b982edd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8e22fe-4198-4c93-872a-6b6dec0a42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f80cf4-2863-421f-9003-5cd9b982edd2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A699355-9627-4B09-86A5-EC702B4D70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e8e22fe-4198-4c93-872a-6b6dec0a4266"/>
    <ds:schemaRef ds:uri="d7f80cf4-2863-421f-9003-5cd9b982ed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3F3DAFC-D103-4D92-8A6A-C2E093E4295C}">
  <ds:schemaRefs>
    <ds:schemaRef ds:uri="http://schemas.microsoft.com/office/2006/metadata/properties"/>
    <ds:schemaRef ds:uri="http://schemas.microsoft.com/office/2006/documentManagement/types"/>
    <ds:schemaRef ds:uri="d7f80cf4-2863-421f-9003-5cd9b982edd2"/>
    <ds:schemaRef ds:uri="http://purl.org/dc/elements/1.1/"/>
    <ds:schemaRef ds:uri="http://www.w3.org/XML/1998/namespace"/>
    <ds:schemaRef ds:uri="http://purl.org/dc/dcmitype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8e8e22fe-4198-4c93-872a-6b6dec0a4266"/>
  </ds:schemaRefs>
</ds:datastoreItem>
</file>

<file path=customXml/itemProps3.xml><?xml version="1.0" encoding="utf-8"?>
<ds:datastoreItem xmlns:ds="http://schemas.openxmlformats.org/officeDocument/2006/customXml" ds:itemID="{595F5612-454C-455E-B812-442BAB32324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785</TotalTime>
  <Words>878</Words>
  <Application>Microsoft Office PowerPoint</Application>
  <PresentationFormat>Panorámica</PresentationFormat>
  <Paragraphs>180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Algerian</vt:lpstr>
      <vt:lpstr>Arial</vt:lpstr>
      <vt:lpstr>Calibri</vt:lpstr>
      <vt:lpstr>Calibri Light</vt:lpstr>
      <vt:lpstr>LibreFranklin</vt:lpstr>
      <vt:lpstr>Tema ICA</vt:lpstr>
      <vt:lpstr>OFICINA ASESORA DE PLANEACIÓN</vt:lpstr>
      <vt:lpstr>ESTADO PDM CGR A MARZO 2022 Planes cumplidos</vt:lpstr>
      <vt:lpstr>ESTADO PDM CGR A MARZO 2022 Planes en desarrollo</vt:lpstr>
      <vt:lpstr>ESTADO PDM CGR A MARZO 2022</vt:lpstr>
      <vt:lpstr>ESTADO PDM CGR A MARZO 2022 Acciones en verificación por la OCI</vt:lpstr>
      <vt:lpstr>ESTADO PDM CGR A MARZO 2022 ACCIONES EN TÉRMINO</vt:lpstr>
      <vt:lpstr>ESTADO PDM CGR A MARZO 2022</vt:lpstr>
      <vt:lpstr>ESTADO PDM CGR A MARZO 2022 ACCIONES EN TÉRMINO</vt:lpstr>
      <vt:lpstr>ESTADO PDM CGR A MARZO 2022 ACCIONES ADELANTADAS POR LA OAP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Gustavo A.Torres Marin</dc:creator>
  <cp:lastModifiedBy>DORIS CASAS CARDOZO</cp:lastModifiedBy>
  <cp:revision>82</cp:revision>
  <dcterms:created xsi:type="dcterms:W3CDTF">2017-12-05T13:43:36Z</dcterms:created>
  <dcterms:modified xsi:type="dcterms:W3CDTF">2022-11-16T21:56:52Z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0x0101006FEDA3CB8E94804F806D323B6854C007</vt:lpwstr>
  </property>
</Properties>
</file>