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</p:sldMasterIdLst>
  <p:notesMasterIdLst>
    <p:notesMasterId r:id="rId15"/>
  </p:notesMasterIdLst>
  <p:handoutMasterIdLst>
    <p:handoutMasterId r:id="rId16"/>
  </p:handoutMasterIdLst>
  <p:sldIdLst>
    <p:sldId id="266" r:id="rId5"/>
    <p:sldId id="265" r:id="rId6"/>
    <p:sldId id="268" r:id="rId7"/>
    <p:sldId id="275" r:id="rId8"/>
    <p:sldId id="269" r:id="rId9"/>
    <p:sldId id="272" r:id="rId10"/>
    <p:sldId id="271" r:id="rId11"/>
    <p:sldId id="274" r:id="rId12"/>
    <p:sldId id="276" r:id="rId13"/>
    <p:sldId id="267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dirty="0"/>
              <a:t>Total</a:t>
            </a:r>
            <a:r>
              <a:rPr lang="es-CO" baseline="0" dirty="0"/>
              <a:t> Acciones suscritas 851</a:t>
            </a:r>
            <a:endParaRPr lang="es-CO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3CFA-4E38-ABFD-7091691BD8F8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3CFA-4E38-ABFD-7091691BD8F8}"/>
              </c:ext>
            </c:extLst>
          </c:dPt>
          <c:dPt>
            <c:idx val="2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3CFA-4E38-ABFD-7091691BD8F8}"/>
              </c:ext>
            </c:extLst>
          </c:dPt>
          <c:dLbls>
            <c:dLbl>
              <c:idx val="0"/>
              <c:layout>
                <c:manualLayout>
                  <c:x val="-3.5904470041611361E-2"/>
                  <c:y val="-0.3643814440651429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FA-4E38-ABFD-7091691BD8F8}"/>
                </c:ext>
              </c:extLst>
            </c:dLbl>
            <c:dLbl>
              <c:idx val="1"/>
              <c:layout>
                <c:manualLayout>
                  <c:x val="-2.522070412411247E-2"/>
                  <c:y val="3.558090104195052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FA-4E38-ABFD-7091691BD8F8}"/>
                </c:ext>
              </c:extLst>
            </c:dLbl>
            <c:dLbl>
              <c:idx val="2"/>
              <c:layout>
                <c:manualLayout>
                  <c:x val="-4.735140919971851E-3"/>
                  <c:y val="-2.6177978824077356E-2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552539875589858E-2"/>
                      <c:h val="7.8477949591989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CFA-4E38-ABFD-7091691BD8F8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Hoja2!$B$28:$D$28</c:f>
              <c:strCache>
                <c:ptCount val="3"/>
                <c:pt idx="0">
                  <c:v>Cumplidas con verificación OCI 700</c:v>
                </c:pt>
                <c:pt idx="1">
                  <c:v>Acciones cumplidas pendientes de verificación por la OCI 49</c:v>
                </c:pt>
                <c:pt idx="2">
                  <c:v>Acciones en término 102</c:v>
                </c:pt>
              </c:strCache>
            </c:strRef>
          </c:cat>
          <c:val>
            <c:numRef>
              <c:f>Hoja2!$B$29:$D$29</c:f>
              <c:numCache>
                <c:formatCode>General</c:formatCode>
                <c:ptCount val="3"/>
                <c:pt idx="0">
                  <c:v>700</c:v>
                </c:pt>
                <c:pt idx="1">
                  <c:v>49</c:v>
                </c:pt>
                <c:pt idx="2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FA-4E38-ABFD-7091691BD8F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001069814647498"/>
          <c:y val="0.28552792655246967"/>
          <c:w val="0.30227180908259771"/>
          <c:h val="0.4159320364040593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100*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shade val="47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885-49E7-A107-028598962150}"/>
              </c:ext>
            </c:extLst>
          </c:dPt>
          <c:dPt>
            <c:idx val="1"/>
            <c:bubble3D val="0"/>
            <c:spPr>
              <a:solidFill>
                <a:schemeClr val="accent6">
                  <a:shade val="6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885-49E7-A107-028598962150}"/>
              </c:ext>
            </c:extLst>
          </c:dPt>
          <c:dPt>
            <c:idx val="2"/>
            <c:bubble3D val="0"/>
            <c:spPr>
              <a:solidFill>
                <a:schemeClr val="accent6">
                  <a:shade val="82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885-49E7-A107-028598962150}"/>
              </c:ext>
            </c:extLst>
          </c:dPt>
          <c:dPt>
            <c:idx val="3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885-49E7-A107-028598962150}"/>
              </c:ext>
            </c:extLst>
          </c:dPt>
          <c:dPt>
            <c:idx val="4"/>
            <c:bubble3D val="0"/>
            <c:spPr>
              <a:solidFill>
                <a:schemeClr val="accent6">
                  <a:tint val="83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3885-49E7-A107-028598962150}"/>
              </c:ext>
            </c:extLst>
          </c:dPt>
          <c:dPt>
            <c:idx val="5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3885-49E7-A107-028598962150}"/>
              </c:ext>
            </c:extLst>
          </c:dPt>
          <c:dPt>
            <c:idx val="6"/>
            <c:bubble3D val="0"/>
            <c:spPr>
              <a:solidFill>
                <a:schemeClr val="accent6">
                  <a:tint val="4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3885-49E7-A107-028598962150}"/>
              </c:ext>
            </c:extLst>
          </c:dPt>
          <c:dLbls>
            <c:dLbl>
              <c:idx val="0"/>
              <c:layout>
                <c:manualLayout>
                  <c:x val="4.4023736163414359E-2"/>
                  <c:y val="1.6606945218633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85-49E7-A107-028598962150}"/>
                </c:ext>
              </c:extLst>
            </c:dLbl>
            <c:dLbl>
              <c:idx val="1"/>
              <c:layout>
                <c:manualLayout>
                  <c:x val="5.3987409182547829E-3"/>
                  <c:y val="-1.074015530018087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85-49E7-A107-028598962150}"/>
                </c:ext>
              </c:extLst>
            </c:dLbl>
            <c:dLbl>
              <c:idx val="2"/>
              <c:layout>
                <c:manualLayout>
                  <c:x val="2.8152173913043477E-2"/>
                  <c:y val="-0.1713859673153255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968599033816426E-2"/>
                      <c:h val="0.1167578725003241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885-49E7-A107-028598962150}"/>
                </c:ext>
              </c:extLst>
            </c:dLbl>
            <c:dLbl>
              <c:idx val="3"/>
              <c:layout>
                <c:manualLayout>
                  <c:x val="5.715803187645014E-2"/>
                  <c:y val="2.539321299681298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885-49E7-A107-028598962150}"/>
                </c:ext>
              </c:extLst>
            </c:dLbl>
            <c:dLbl>
              <c:idx val="4"/>
              <c:layout>
                <c:manualLayout>
                  <c:x val="-1.3997299250637149E-2"/>
                  <c:y val="8.393109717285110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885-49E7-A107-028598962150}"/>
                </c:ext>
              </c:extLst>
            </c:dLbl>
            <c:dLbl>
              <c:idx val="5"/>
              <c:layout>
                <c:manualLayout>
                  <c:x val="-0.15214034387005973"/>
                  <c:y val="-1.71887166017079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885-49E7-A107-028598962150}"/>
                </c:ext>
              </c:extLst>
            </c:dLbl>
            <c:dLbl>
              <c:idx val="6"/>
              <c:layout>
                <c:manualLayout>
                  <c:x val="-1.7018524858305754E-3"/>
                  <c:y val="-0.1998892858110775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885-49E7-A107-0285989621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Hoja4!$E$2:$K$2</c:f>
              <c:strCache>
                <c:ptCount val="7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  <c:pt idx="3">
                  <c:v>Julio</c:v>
                </c:pt>
                <c:pt idx="4">
                  <c:v>Septiembre</c:v>
                </c:pt>
                <c:pt idx="5">
                  <c:v>Noviembre</c:v>
                </c:pt>
                <c:pt idx="6">
                  <c:v>Diciembre</c:v>
                </c:pt>
              </c:strCache>
            </c:strRef>
          </c:cat>
          <c:val>
            <c:numRef>
              <c:f>Hoja4!$E$3:$K$3</c:f>
              <c:numCache>
                <c:formatCode>General</c:formatCode>
                <c:ptCount val="7"/>
                <c:pt idx="0">
                  <c:v>7</c:v>
                </c:pt>
                <c:pt idx="1">
                  <c:v>13</c:v>
                </c:pt>
                <c:pt idx="2">
                  <c:v>22</c:v>
                </c:pt>
                <c:pt idx="3">
                  <c:v>5</c:v>
                </c:pt>
                <c:pt idx="4">
                  <c:v>2</c:v>
                </c:pt>
                <c:pt idx="5">
                  <c:v>1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885-49E7-A107-02859896215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C1934-A6CF-4026-900F-69BCC412C6E2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D3472-B860-4640-85F3-ACA9C195546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421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FACA5-E2BE-41E3-B228-83480828BC4E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D3141-DEA9-4CD7-8279-0B744E5CB44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09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A0CE-50D0-4792-9647-6FB15A96CD2D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BEC9-C1B7-4EE1-A824-212E1108717C}" type="slidenum">
              <a:rPr lang="es-CO" smtClean="0"/>
              <a:t>‹Nº›</a:t>
            </a:fld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4"/>
            <a:ext cx="12192000" cy="685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4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4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8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A0CE-50D0-4792-9647-6FB15A96CD2D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BEC9-C1B7-4EE1-A824-212E1108717C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3"/>
            <a:ext cx="12192000" cy="68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53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24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1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6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36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1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1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08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22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386EB-3879-469D-8B70-F6B8E76CCC26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OFICINA ASESORA DE PLANEACIÓN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192" y="2317897"/>
            <a:ext cx="9664994" cy="27432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4800" dirty="0"/>
              <a:t>Estado Plan de Mejoramiento suscrito con la Contraloría General de la República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marL="0" indent="0" algn="ctr">
              <a:buNone/>
            </a:pPr>
            <a:r>
              <a:rPr lang="es-ES" sz="5200" dirty="0"/>
              <a:t>Con corte al 31 de marzo de 2022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077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14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078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MARZO 2022</a:t>
            </a:r>
            <a:br>
              <a:rPr lang="es-ES" b="1" dirty="0"/>
            </a:br>
            <a:r>
              <a:rPr lang="es-ES" sz="3600" b="1" dirty="0"/>
              <a:t>Planes cumplidos</a:t>
            </a:r>
            <a:endParaRPr lang="es-ES" b="1" dirty="0"/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B673208F-D9D2-493A-A424-B0FD45478ADB}"/>
              </a:ext>
            </a:extLst>
          </p:cNvPr>
          <p:cNvSpPr txBox="1">
            <a:spLocks/>
          </p:cNvSpPr>
          <p:nvPr/>
        </p:nvSpPr>
        <p:spPr>
          <a:xfrm>
            <a:off x="1190847" y="5571459"/>
            <a:ext cx="9943214" cy="7868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/>
              <a:t>Al 31 de marzo de 2022, se presentan 7 planes de mejoramiento cumplidos al 100%, con un total de 72 acciones</a:t>
            </a:r>
          </a:p>
        </p:txBody>
      </p:sp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49E7D2E1-49EA-4997-B333-F850AF30F0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2083446"/>
              </p:ext>
            </p:extLst>
          </p:nvPr>
        </p:nvGraphicFramePr>
        <p:xfrm>
          <a:off x="1190847" y="1573310"/>
          <a:ext cx="10047767" cy="3743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11449">
                  <a:extLst>
                    <a:ext uri="{9D8B030D-6E8A-4147-A177-3AD203B41FA5}">
                      <a16:colId xmlns:a16="http://schemas.microsoft.com/office/drawing/2014/main" val="3159836144"/>
                    </a:ext>
                  </a:extLst>
                </a:gridCol>
                <a:gridCol w="1273026">
                  <a:extLst>
                    <a:ext uri="{9D8B030D-6E8A-4147-A177-3AD203B41FA5}">
                      <a16:colId xmlns:a16="http://schemas.microsoft.com/office/drawing/2014/main" val="2886138066"/>
                    </a:ext>
                  </a:extLst>
                </a:gridCol>
                <a:gridCol w="1463292">
                  <a:extLst>
                    <a:ext uri="{9D8B030D-6E8A-4147-A177-3AD203B41FA5}">
                      <a16:colId xmlns:a16="http://schemas.microsoft.com/office/drawing/2014/main" val="548822373"/>
                    </a:ext>
                  </a:extLst>
                </a:gridCol>
              </a:tblGrid>
              <a:tr h="51066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effectLst/>
                        </a:rPr>
                        <a:t>Plan</a:t>
                      </a:r>
                      <a:endParaRPr lang="es-ES" sz="2400" b="1" i="0" u="none" strike="noStrike" dirty="0">
                        <a:solidFill>
                          <a:srgbClr val="33374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effectLst/>
                        </a:rPr>
                        <a:t>Acciones suscritas</a:t>
                      </a:r>
                      <a:endParaRPr lang="es-ES" sz="2400" b="1" i="0" u="none" strike="noStrike" dirty="0">
                        <a:solidFill>
                          <a:srgbClr val="33374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effectLst/>
                        </a:rPr>
                        <a:t>Acciones</a:t>
                      </a:r>
                      <a:r>
                        <a:rPr lang="es-ES" sz="2400" b="1" u="none" strike="noStrike" baseline="0" dirty="0">
                          <a:effectLst/>
                        </a:rPr>
                        <a:t> </a:t>
                      </a:r>
                      <a:r>
                        <a:rPr lang="es-ES" sz="2400" b="1" u="none" strike="noStrike" dirty="0">
                          <a:effectLst/>
                        </a:rPr>
                        <a:t>Cumplidas</a:t>
                      </a:r>
                      <a:endParaRPr lang="es-ES" sz="2400" b="1" i="0" u="none" strike="noStrike" dirty="0">
                        <a:solidFill>
                          <a:srgbClr val="33374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004870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u="none" strike="noStrike" dirty="0">
                          <a:effectLst/>
                        </a:rPr>
                        <a:t>1. PMCGR AUDITORÍA FINANCIERA 2019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10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10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21844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u="none" strike="noStrike" dirty="0">
                          <a:effectLst/>
                        </a:rPr>
                        <a:t>2. PMCGR AUDITORIA 2019 (LAGUNA DE TOTA)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4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4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56672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u="none" strike="noStrike" dirty="0">
                          <a:effectLst/>
                        </a:rPr>
                        <a:t>3. PMCGR AUDITORIA 2019 HLB EN CITRICOS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17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17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85435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u="none" strike="noStrike" dirty="0">
                          <a:effectLst/>
                        </a:rPr>
                        <a:t>4. PMCGR AUDITORIA ACTUACION ESPECIAL 2019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23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23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58505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u="none" strike="noStrike" dirty="0">
                          <a:effectLst/>
                        </a:rPr>
                        <a:t>5. PMCGR AUDITORÍA REFORMA </a:t>
                      </a:r>
                      <a:r>
                        <a:rPr lang="es-ES" sz="2000" u="none" strike="noStrike" dirty="0">
                          <a:effectLst/>
                        </a:rPr>
                        <a:t>RURAL</a:t>
                      </a:r>
                      <a:r>
                        <a:rPr lang="es-ES" sz="2400" u="none" strike="noStrike" dirty="0">
                          <a:effectLst/>
                        </a:rPr>
                        <a:t> INTEGRAL 2019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9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9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560806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u="none" strike="noStrike" dirty="0">
                          <a:effectLst/>
                        </a:rPr>
                        <a:t>6. PMCGR DENUNCIA CONTRATO ARRENDAMIENTO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5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>
                          <a:effectLst/>
                        </a:rPr>
                        <a:t>5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440238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u="none" strike="noStrike" dirty="0">
                          <a:effectLst/>
                        </a:rPr>
                        <a:t>7. PMCGR DENUNCIA CONTRATO PENSEMOS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 dirty="0">
                          <a:effectLst/>
                        </a:rPr>
                        <a:t>4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u="none" strike="noStrike" dirty="0">
                          <a:effectLst/>
                        </a:rPr>
                        <a:t>4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84669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effectLst/>
                        </a:rPr>
                        <a:t>TOTALES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effectLst/>
                        </a:rPr>
                        <a:t>72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u="none" strike="noStrike" dirty="0">
                          <a:effectLst/>
                        </a:rPr>
                        <a:t>72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155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3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662504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MARZO 2022</a:t>
            </a:r>
            <a:br>
              <a:rPr lang="es-ES" sz="3600" b="1" dirty="0"/>
            </a:br>
            <a:r>
              <a:rPr lang="es-ES" sz="2800" b="1" dirty="0"/>
              <a:t>Planes en desarrollo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327C0044-1699-4EC2-BC11-ACF031B8A5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368171"/>
              </p:ext>
            </p:extLst>
          </p:nvPr>
        </p:nvGraphicFramePr>
        <p:xfrm>
          <a:off x="240810" y="849445"/>
          <a:ext cx="11405579" cy="5514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15663">
                  <a:extLst>
                    <a:ext uri="{9D8B030D-6E8A-4147-A177-3AD203B41FA5}">
                      <a16:colId xmlns:a16="http://schemas.microsoft.com/office/drawing/2014/main" val="1963010983"/>
                    </a:ext>
                  </a:extLst>
                </a:gridCol>
                <a:gridCol w="1495148">
                  <a:extLst>
                    <a:ext uri="{9D8B030D-6E8A-4147-A177-3AD203B41FA5}">
                      <a16:colId xmlns:a16="http://schemas.microsoft.com/office/drawing/2014/main" val="527299421"/>
                    </a:ext>
                  </a:extLst>
                </a:gridCol>
                <a:gridCol w="1362245">
                  <a:extLst>
                    <a:ext uri="{9D8B030D-6E8A-4147-A177-3AD203B41FA5}">
                      <a16:colId xmlns:a16="http://schemas.microsoft.com/office/drawing/2014/main" val="3470353958"/>
                    </a:ext>
                  </a:extLst>
                </a:gridCol>
                <a:gridCol w="1362246">
                  <a:extLst>
                    <a:ext uri="{9D8B030D-6E8A-4147-A177-3AD203B41FA5}">
                      <a16:colId xmlns:a16="http://schemas.microsoft.com/office/drawing/2014/main" val="2856587182"/>
                    </a:ext>
                  </a:extLst>
                </a:gridCol>
                <a:gridCol w="1170277">
                  <a:extLst>
                    <a:ext uri="{9D8B030D-6E8A-4147-A177-3AD203B41FA5}">
                      <a16:colId xmlns:a16="http://schemas.microsoft.com/office/drawing/2014/main" val="3212499997"/>
                    </a:ext>
                  </a:extLst>
                </a:gridCol>
              </a:tblGrid>
              <a:tr h="149619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Acciones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Cumplidas verificadas por la OCI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cumplidas</a:t>
                      </a:r>
                      <a:r>
                        <a:rPr lang="es-ES" sz="16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pendientes de verificación por la OCI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en término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870057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PMCGR AUDITORÍA REGULAR 2014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3927729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PMCGR AUDITORÍA ESPECIAL 2015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297646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PMCGR AUDITORÍA REGULAR 2015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114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5767628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PMCGR AUDITORÍA REGULAR 2016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25*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970720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PMCGR AUDITORÍA REGULAR 2017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5904377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PMCGR AUDITORÍA FINANCIERA 2018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0835489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PMCGR DENUNCIA 2019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1699557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PMCGR AUDITORIA DE CUMPLIMIENTO 2018- 2019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146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9155862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PMCGR AUDITORÍA FINANCIERA 2020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6091573"/>
                  </a:ext>
                </a:extLst>
              </a:tr>
              <a:tr h="5671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PMCGR AUDITORÍA ESPECIAL DE FISCALIZACIÓN A LA GESTIÓN SOBRE INMUEBLES DEL ICA 2021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37*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972872"/>
                  </a:ext>
                </a:extLst>
              </a:tr>
              <a:tr h="56712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PMCGR INFORME DE SERVIDOR PÚBLICO RADICADO CON EL No. 2021-211001-82111-D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665276"/>
                  </a:ext>
                </a:extLst>
              </a:tr>
              <a:tr h="28839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779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628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03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67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MARZO 2022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219104"/>
              </p:ext>
            </p:extLst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2880321"/>
              </p:ext>
            </p:extLst>
          </p:nvPr>
        </p:nvGraphicFramePr>
        <p:xfrm>
          <a:off x="1005840" y="1188720"/>
          <a:ext cx="9509760" cy="482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736593"/>
              </p:ext>
            </p:extLst>
          </p:nvPr>
        </p:nvGraphicFramePr>
        <p:xfrm>
          <a:off x="1005840" y="1188720"/>
          <a:ext cx="10614890" cy="5045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3137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755"/>
            <a:ext cx="10515600" cy="861236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MARZO 2022</a:t>
            </a:r>
            <a:br>
              <a:rPr lang="es-ES" b="1" dirty="0"/>
            </a:br>
            <a:r>
              <a:rPr lang="es-ES" sz="3600" b="1" dirty="0"/>
              <a:t>Acciones en verificación por la OCI</a:t>
            </a:r>
            <a:endParaRPr lang="es-ES" b="1" dirty="0"/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B673208F-D9D2-493A-A424-B0FD45478ADB}"/>
              </a:ext>
            </a:extLst>
          </p:cNvPr>
          <p:cNvSpPr txBox="1">
            <a:spLocks/>
          </p:cNvSpPr>
          <p:nvPr/>
        </p:nvSpPr>
        <p:spPr>
          <a:xfrm>
            <a:off x="1057939" y="5528930"/>
            <a:ext cx="10076122" cy="861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300" b="1" dirty="0">
                <a:latin typeface="Arial" panose="020B0604020202020204" pitchFamily="34" charset="0"/>
                <a:cs typeface="Arial" panose="020B0604020202020204" pitchFamily="34" charset="0"/>
              </a:rPr>
              <a:t>Al 31 de marzo de 2022, se presentan 49 acciones pendientes de verificar por parte de la Oficina de Control Interno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ACC027B1-D94B-4B07-B6B6-0777B1E806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27933"/>
              </p:ext>
            </p:extLst>
          </p:nvPr>
        </p:nvGraphicFramePr>
        <p:xfrm>
          <a:off x="618461" y="1117603"/>
          <a:ext cx="10515600" cy="4465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0800">
                  <a:extLst>
                    <a:ext uri="{9D8B030D-6E8A-4147-A177-3AD203B41FA5}">
                      <a16:colId xmlns:a16="http://schemas.microsoft.com/office/drawing/2014/main" val="1883564412"/>
                    </a:ext>
                  </a:extLst>
                </a:gridCol>
                <a:gridCol w="1689501">
                  <a:extLst>
                    <a:ext uri="{9D8B030D-6E8A-4147-A177-3AD203B41FA5}">
                      <a16:colId xmlns:a16="http://schemas.microsoft.com/office/drawing/2014/main" val="1873790487"/>
                    </a:ext>
                  </a:extLst>
                </a:gridCol>
                <a:gridCol w="1689501">
                  <a:extLst>
                    <a:ext uri="{9D8B030D-6E8A-4147-A177-3AD203B41FA5}">
                      <a16:colId xmlns:a16="http://schemas.microsoft.com/office/drawing/2014/main" val="3501331685"/>
                    </a:ext>
                  </a:extLst>
                </a:gridCol>
                <a:gridCol w="1135798">
                  <a:extLst>
                    <a:ext uri="{9D8B030D-6E8A-4147-A177-3AD203B41FA5}">
                      <a16:colId xmlns:a16="http://schemas.microsoft.com/office/drawing/2014/main" val="2226270011"/>
                    </a:ext>
                  </a:extLst>
                </a:gridCol>
              </a:tblGrid>
              <a:tr h="20353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18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cumplidas pendientes de verificar por la OCI – dejadas como vencidas a diciembre 2021</a:t>
                      </a:r>
                      <a:endParaRPr lang="es-ES" sz="18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cumplidas de enero a marzo de 2022 - Pendientes de verificar por  OCI</a:t>
                      </a:r>
                      <a:endParaRPr lang="es-ES" sz="18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ES" sz="18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771369"/>
                  </a:ext>
                </a:extLst>
              </a:tr>
              <a:tr h="270353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PMCGR AUDITORÍA REGULAR 2014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0737383"/>
                  </a:ext>
                </a:extLst>
              </a:tr>
              <a:tr h="270353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PMCGR AUDITORÍA REGULAR 2017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6415561"/>
                  </a:ext>
                </a:extLst>
              </a:tr>
              <a:tr h="270353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PMCGR AUDITORÍA FINANCIERA 2018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0137027"/>
                  </a:ext>
                </a:extLst>
              </a:tr>
              <a:tr h="270353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PMCGR AUDITORIA DE CUMPLIMIENTO 2018- 2019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8697018"/>
                  </a:ext>
                </a:extLst>
              </a:tr>
              <a:tr h="270353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PMCGR AUDITORÍA FINANCIERA 2020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2614879"/>
                  </a:ext>
                </a:extLst>
              </a:tr>
              <a:tr h="53589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PMCGR AUDITORÍA ESPECIAL DE FISCALIZACIÓN A LA GESTIÓN SOBRE INMUEBLES DEL ICA 2021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24*</a:t>
                      </a:r>
                      <a:endParaRPr lang="es-E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24*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3879859"/>
                  </a:ext>
                </a:extLst>
              </a:tr>
              <a:tr h="270353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663503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3201" y="6390167"/>
            <a:ext cx="73983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* 2 acciones no reportadas en esta tabla ya que la OAJ solicitó modificación</a:t>
            </a:r>
          </a:p>
        </p:txBody>
      </p:sp>
    </p:spTree>
    <p:extLst>
      <p:ext uri="{BB962C8B-B14F-4D97-AF65-F5344CB8AC3E}">
        <p14:creationId xmlns:p14="http://schemas.microsoft.com/office/powerpoint/2010/main" val="212453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MARZO 2022</a:t>
            </a:r>
            <a:br>
              <a:rPr lang="es-ES" b="1" dirty="0"/>
            </a:br>
            <a:r>
              <a:rPr lang="es-ES" b="1" dirty="0"/>
              <a:t>ACCIONES EN TÉRMINO</a:t>
            </a:r>
          </a:p>
        </p:txBody>
      </p:sp>
      <p:graphicFrame>
        <p:nvGraphicFramePr>
          <p:cNvPr id="10" name="Marcador de contenido 9">
            <a:extLst>
              <a:ext uri="{FF2B5EF4-FFF2-40B4-BE49-F238E27FC236}">
                <a16:creationId xmlns:a16="http://schemas.microsoft.com/office/drawing/2014/main" id="{3A6C9D03-00FD-4D41-9CC5-8F56060036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089874"/>
              </p:ext>
            </p:extLst>
          </p:nvPr>
        </p:nvGraphicFramePr>
        <p:xfrm>
          <a:off x="517449" y="1446027"/>
          <a:ext cx="10949763" cy="4926338"/>
        </p:xfrm>
        <a:graphic>
          <a:graphicData uri="http://schemas.openxmlformats.org/drawingml/2006/table">
            <a:tbl>
              <a:tblPr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9271579">
                  <a:extLst>
                    <a:ext uri="{9D8B030D-6E8A-4147-A177-3AD203B41FA5}">
                      <a16:colId xmlns:a16="http://schemas.microsoft.com/office/drawing/2014/main" val="2410590452"/>
                    </a:ext>
                  </a:extLst>
                </a:gridCol>
                <a:gridCol w="1678184">
                  <a:extLst>
                    <a:ext uri="{9D8B030D-6E8A-4147-A177-3AD203B41FA5}">
                      <a16:colId xmlns:a16="http://schemas.microsoft.com/office/drawing/2014/main" val="410093872"/>
                    </a:ext>
                  </a:extLst>
                </a:gridCol>
              </a:tblGrid>
              <a:tr h="75648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</a:rPr>
                        <a:t>Plan</a:t>
                      </a:r>
                      <a:endParaRPr lang="es-ES" sz="1800" b="1" i="0" u="none" strike="noStrike" dirty="0">
                        <a:solidFill>
                          <a:srgbClr val="33374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</a:rPr>
                        <a:t>Acciones en término</a:t>
                      </a:r>
                      <a:endParaRPr lang="es-ES" sz="1800" b="1" i="0" u="none" strike="noStrike" dirty="0">
                        <a:solidFill>
                          <a:srgbClr val="33374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658661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</a:rPr>
                        <a:t>1. PMCGR AUDITORÍA REGULAR 2014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5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5215080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</a:rPr>
                        <a:t>2. PMCGR AUDITORÍA ESPECIAL 2015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205578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</a:rPr>
                        <a:t>3. PMCGR AUDITORÍA FINANCIERA 2018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50454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</a:rPr>
                        <a:t>4. PMCGR AUDITORÍA REGULAR 2015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4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1806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1" u="none" strike="noStrike" dirty="0">
                          <a:effectLst/>
                        </a:rPr>
                        <a:t>5. PMCGR AUDITORÍA REGULAR 2016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</a:rPr>
                        <a:t>25*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05658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</a:rPr>
                        <a:t>6. PMCGR AUDITORÍA REGULAR 2017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5675300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</a:rPr>
                        <a:t>7. PMCGR DENUNCIA 2019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2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0450366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</a:rPr>
                        <a:t>8. PMCGR AUDITORIA DE CUMPLIMIENTO 2018- 2019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3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212126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</a:rPr>
                        <a:t>9. PMCGR AUDITORÍA FINANCIERA 2020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16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383701"/>
                  </a:ext>
                </a:extLst>
              </a:tr>
              <a:tr h="36332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1" u="none" strike="noStrike" dirty="0">
                          <a:effectLst/>
                        </a:rPr>
                        <a:t>10. PMCGR AUDITORÍA ESPECIAL DE FISCALIZACIÓN A LA GESTIÓN SOBRE INMUEBLES DEL ICA 2021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</a:rPr>
                        <a:t>37*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860661"/>
                  </a:ext>
                </a:extLst>
              </a:tr>
              <a:tr h="4018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</a:rPr>
                        <a:t>11. PMCGR INFORME DE SERVIDOR PÚBLICO RADICADO CON EL No. 2021-211001-82111-D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7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0356"/>
                  </a:ext>
                </a:extLst>
              </a:tr>
              <a:tr h="32098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</a:rPr>
                        <a:t>TOTALES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u="none" strike="noStrike" dirty="0">
                          <a:effectLst/>
                        </a:rPr>
                        <a:t>102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LibreFranklin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217412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86329" y="6438227"/>
            <a:ext cx="73983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* 2 acciones no reportadas en esta tabla ya que la OAJ solicitó modificación</a:t>
            </a:r>
          </a:p>
        </p:txBody>
      </p:sp>
    </p:spTree>
    <p:extLst>
      <p:ext uri="{BB962C8B-B14F-4D97-AF65-F5344CB8AC3E}">
        <p14:creationId xmlns:p14="http://schemas.microsoft.com/office/powerpoint/2010/main" val="44133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MARZO 2022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1252532"/>
              </p:ext>
            </p:extLst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86329" y="6438227"/>
            <a:ext cx="73983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* 2 acciones no reportadas en esta gráfica ya que la OAJ solicitó modificación</a:t>
            </a:r>
          </a:p>
        </p:txBody>
      </p:sp>
    </p:spTree>
    <p:extLst>
      <p:ext uri="{BB962C8B-B14F-4D97-AF65-F5344CB8AC3E}">
        <p14:creationId xmlns:p14="http://schemas.microsoft.com/office/powerpoint/2010/main" val="199670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MARZO 2022</a:t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691" y="1689502"/>
            <a:ext cx="11434618" cy="4784651"/>
          </a:xfrm>
        </p:spPr>
        <p:txBody>
          <a:bodyPr>
            <a:normAutofit/>
          </a:bodyPr>
          <a:lstStyle/>
          <a:p>
            <a:r>
              <a:rPr lang="es-ES" dirty="0"/>
              <a:t>El 60% de las acciones en término, corresponden a legalización y saneamiento de los inmuebles del Instituto, que han sido observados en las auditorías de la vigencia 2016 y de fiscalización de los inmuebles 2021.</a:t>
            </a:r>
          </a:p>
          <a:p>
            <a:r>
              <a:rPr lang="es-ES" dirty="0"/>
              <a:t>Se recomienda, establecer un monitoreo permanente por parte de las áreas responsables del cumplimiento de estas acciones.</a:t>
            </a:r>
          </a:p>
          <a:p>
            <a:r>
              <a:rPr lang="es-ES" dirty="0"/>
              <a:t>Igualmente, se recomienda verificar las fechas establecidas para el cumplimiento de las acciones, por cuanto de requerirse modificaciones, debemos dar cumplimiento al procedimiento DIR-OAP-P-010, el cual establece que estas se deben solicitar con 2 meses de anticipación a su vencimiento. </a:t>
            </a:r>
          </a:p>
        </p:txBody>
      </p:sp>
    </p:spTree>
    <p:extLst>
      <p:ext uri="{BB962C8B-B14F-4D97-AF65-F5344CB8AC3E}">
        <p14:creationId xmlns:p14="http://schemas.microsoft.com/office/powerpoint/2010/main" val="31345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b="1" dirty="0"/>
              <a:t>ESTADO PDM CGR A MARZO 2022</a:t>
            </a:r>
            <a:br>
              <a:rPr lang="es-ES" b="1" dirty="0"/>
            </a:br>
            <a:r>
              <a:rPr lang="es-ES" b="1" dirty="0"/>
              <a:t>ACCIONES ADELANTADAS POR LA OAP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218" y="1541720"/>
            <a:ext cx="11526982" cy="4784651"/>
          </a:xfrm>
        </p:spPr>
        <p:txBody>
          <a:bodyPr>
            <a:normAutofit lnSpcReduction="10000"/>
          </a:bodyPr>
          <a:lstStyle/>
          <a:p>
            <a:r>
              <a:rPr lang="es-ES" dirty="0"/>
              <a:t>Acompañamiento a las áreas para el análisis de las acciones vencidas a diciembre de 2021, de acuerdo con el informe de la Oficina de Control Interno, para el reporte de estas  nuevamente; obteniendo el cumplimiento de los CUG 240 AC 12.3; CUG 247 AC 19.1; CUG 247 AC 19.4; CUG 146 AC 14.2; pendientes de respuesta de la OCI 19 acciones.</a:t>
            </a:r>
          </a:p>
          <a:p>
            <a:r>
              <a:rPr lang="es-ES" dirty="0"/>
              <a:t>Análisis del informe generado por la Oficina de Control Interno a diciembre de 2021 vs. La información cargada en Diamante, generando comunicación sobre algunas debilidades detectadas.</a:t>
            </a:r>
          </a:p>
          <a:p>
            <a:r>
              <a:rPr lang="es-ES" dirty="0"/>
              <a:t>Generación de correo electrónico mensual a las áreas recordando las acciones que vencen en cada periodo.</a:t>
            </a:r>
          </a:p>
          <a:p>
            <a:r>
              <a:rPr lang="es-ES" dirty="0"/>
              <a:t>Acompañamiento permanente con las áreas responsables, para el cargue en la SVE Diamante de los soportes de cumplimiento de las acciones de mejora.</a:t>
            </a:r>
          </a:p>
        </p:txBody>
      </p:sp>
    </p:spTree>
    <p:extLst>
      <p:ext uri="{BB962C8B-B14F-4D97-AF65-F5344CB8AC3E}">
        <p14:creationId xmlns:p14="http://schemas.microsoft.com/office/powerpoint/2010/main" val="315160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ICA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EDA3CB8E94804F806D323B6854C007" ma:contentTypeVersion="9" ma:contentTypeDescription="Crear nuevo documento." ma:contentTypeScope="" ma:versionID="551abcd7b52abb60616c28bee176dde5">
  <xsd:schema xmlns:xsd="http://www.w3.org/2001/XMLSchema" xmlns:xs="http://www.w3.org/2001/XMLSchema" xmlns:p="http://schemas.microsoft.com/office/2006/metadata/properties" xmlns:ns2="8e8e22fe-4198-4c93-872a-6b6dec0a4266" xmlns:ns3="d7f80cf4-2863-421f-9003-5cd9b982edd2" targetNamespace="http://schemas.microsoft.com/office/2006/metadata/properties" ma:root="true" ma:fieldsID="e2ab7a89db9e191b7d55f16386b2eff2" ns2:_="" ns3:_="">
    <xsd:import namespace="8e8e22fe-4198-4c93-872a-6b6dec0a4266"/>
    <xsd:import namespace="d7f80cf4-2863-421f-9003-5cd9b982e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22fe-4198-4c93-872a-6b6dec0a4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80cf4-2863-421f-9003-5cd9b982e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699355-9627-4B09-86A5-EC702B4D70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e22fe-4198-4c93-872a-6b6dec0a4266"/>
    <ds:schemaRef ds:uri="d7f80cf4-2863-421f-9003-5cd9b982e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F3DAFC-D103-4D92-8A6A-C2E093E4295C}">
  <ds:schemaRefs>
    <ds:schemaRef ds:uri="http://schemas.microsoft.com/office/2006/metadata/properties"/>
    <ds:schemaRef ds:uri="http://schemas.microsoft.com/office/2006/documentManagement/types"/>
    <ds:schemaRef ds:uri="d7f80cf4-2863-421f-9003-5cd9b982edd2"/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8e8e22fe-4198-4c93-872a-6b6dec0a4266"/>
  </ds:schemaRefs>
</ds:datastoreItem>
</file>

<file path=customXml/itemProps3.xml><?xml version="1.0" encoding="utf-8"?>
<ds:datastoreItem xmlns:ds="http://schemas.openxmlformats.org/officeDocument/2006/customXml" ds:itemID="{595F5612-454C-455E-B812-442BAB32324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785</TotalTime>
  <Words>878</Words>
  <Application>Microsoft Office PowerPoint</Application>
  <PresentationFormat>Panorámica</PresentationFormat>
  <Paragraphs>180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Algerian</vt:lpstr>
      <vt:lpstr>Arial</vt:lpstr>
      <vt:lpstr>Calibri</vt:lpstr>
      <vt:lpstr>Calibri Light</vt:lpstr>
      <vt:lpstr>LibreFranklin</vt:lpstr>
      <vt:lpstr>Tema ICA</vt:lpstr>
      <vt:lpstr>OFICINA ASESORA DE PLANEACIÓN</vt:lpstr>
      <vt:lpstr>ESTADO PDM CGR A MARZO 2022 Planes cumplidos</vt:lpstr>
      <vt:lpstr>ESTADO PDM CGR A MARZO 2022 Planes en desarrollo</vt:lpstr>
      <vt:lpstr>ESTADO PDM CGR A MARZO 2022</vt:lpstr>
      <vt:lpstr>ESTADO PDM CGR A MARZO 2022 Acciones en verificación por la OCI</vt:lpstr>
      <vt:lpstr>ESTADO PDM CGR A MARZO 2022 ACCIONES EN TÉRMINO</vt:lpstr>
      <vt:lpstr>ESTADO PDM CGR A MARZO 2022</vt:lpstr>
      <vt:lpstr>ESTADO PDM CGR A MARZO 2022 ACCIONES EN TÉRMINO</vt:lpstr>
      <vt:lpstr>ESTADO PDM CGR A MARZO 2022 ACCIONES ADELANTADAS POR LA OAP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A.Torres Marin</dc:creator>
  <cp:lastModifiedBy>DORIS CASAS CARDOZO</cp:lastModifiedBy>
  <cp:revision>82</cp:revision>
  <dcterms:created xsi:type="dcterms:W3CDTF">2017-12-05T13:43:36Z</dcterms:created>
  <dcterms:modified xsi:type="dcterms:W3CDTF">2022-11-16T21:56:52Z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0x0101006FEDA3CB8E94804F806D323B6854C007</vt:lpwstr>
  </property>
</Properties>
</file>