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4"/>
  </p:sldMasterIdLst>
  <p:notesMasterIdLst>
    <p:notesMasterId r:id="rId16"/>
  </p:notesMasterIdLst>
  <p:handoutMasterIdLst>
    <p:handoutMasterId r:id="rId17"/>
  </p:handoutMasterIdLst>
  <p:sldIdLst>
    <p:sldId id="266" r:id="rId5"/>
    <p:sldId id="265" r:id="rId6"/>
    <p:sldId id="268" r:id="rId7"/>
    <p:sldId id="275" r:id="rId8"/>
    <p:sldId id="277" r:id="rId9"/>
    <p:sldId id="272" r:id="rId10"/>
    <p:sldId id="271" r:id="rId11"/>
    <p:sldId id="274" r:id="rId12"/>
    <p:sldId id="278" r:id="rId13"/>
    <p:sldId id="276" r:id="rId14"/>
    <p:sldId id="267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2%20Jul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2%20Jul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071231286595588E-2"/>
          <c:y val="2.5581831003531098E-2"/>
          <c:w val="0.71301788906070807"/>
          <c:h val="0.97441816899646894"/>
        </c:manualLayout>
      </c:layout>
      <c:pie3DChart>
        <c:varyColors val="1"/>
        <c:ser>
          <c:idx val="0"/>
          <c:order val="0"/>
          <c:spPr>
            <a:effectLst>
              <a:outerShdw blurRad="254000" sx="102000" sy="102000" algn="ctr" rotWithShape="0">
                <a:srgbClr val="FFFF00">
                  <a:alpha val="20000"/>
                </a:srgbClr>
              </a:outerShdw>
            </a:effectLst>
          </c:spPr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srgbClr val="FFFF00">
                    <a:alpha val="20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A0F-40B5-ACE5-F190B9E6869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srgbClr val="FFFF00">
                    <a:alpha val="20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A0F-40B5-ACE5-F190B9E6869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srgbClr val="FFFF00">
                    <a:alpha val="20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1A0F-40B5-ACE5-F190B9E68696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srgbClr val="FFFF00">
                    <a:alpha val="20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A0F-40B5-ACE5-F190B9E68696}"/>
              </c:ext>
            </c:extLst>
          </c:dPt>
          <c:dLbls>
            <c:dLbl>
              <c:idx val="1"/>
              <c:layout>
                <c:manualLayout>
                  <c:x val="-3.4548658430387458E-2"/>
                  <c:y val="4.424191805500440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0F-40B5-ACE5-F190B9E68696}"/>
                </c:ext>
              </c:extLst>
            </c:dLbl>
            <c:dLbl>
              <c:idx val="2"/>
              <c:layout>
                <c:manualLayout>
                  <c:x val="3.3984639946524911E-2"/>
                  <c:y val="5.4092479509356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A0F-40B5-ACE5-F190B9E68696}"/>
                </c:ext>
              </c:extLst>
            </c:dLbl>
            <c:dLbl>
              <c:idx val="3"/>
              <c:layout>
                <c:manualLayout>
                  <c:x val="5.343382742961858E-2"/>
                  <c:y val="9.302484001284035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0F-40B5-ACE5-F190B9E6869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Hoja7!$A$1:$A$4</c:f>
              <c:strCache>
                <c:ptCount val="4"/>
                <c:pt idx="0">
                  <c:v>ACCIONES CUMPLIDAS CON VERIFICACIÓN OCI 774</c:v>
                </c:pt>
                <c:pt idx="1">
                  <c:v>ACCIONES VENCIDAS CON VERIFICACIÓN OCI 4</c:v>
                </c:pt>
                <c:pt idx="2">
                  <c:v>ACCIONES PENDIENTES DE VERIFICAR POR OCI 15</c:v>
                </c:pt>
                <c:pt idx="3">
                  <c:v>ACCIONES EN TERMINO 58</c:v>
                </c:pt>
              </c:strCache>
            </c:strRef>
          </c:cat>
          <c:val>
            <c:numRef>
              <c:f>Hoja7!$B$1:$B$4</c:f>
              <c:numCache>
                <c:formatCode>General</c:formatCode>
                <c:ptCount val="4"/>
                <c:pt idx="0">
                  <c:v>774</c:v>
                </c:pt>
                <c:pt idx="1">
                  <c:v>4</c:v>
                </c:pt>
                <c:pt idx="2">
                  <c:v>15</c:v>
                </c:pt>
                <c:pt idx="3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A0F-40B5-ACE5-F190B9E6869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800" dirty="0"/>
              <a:t>acciones en término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2.6862026862026864E-2"/>
          <c:y val="0.16101961213181687"/>
          <c:w val="0.73309316096805244"/>
          <c:h val="0.659689799182414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Hoja6!$A$2</c:f>
              <c:strCache>
                <c:ptCount val="1"/>
                <c:pt idx="0">
                  <c:v>JULIO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Hoja6!$B$2</c:f>
              <c:numCache>
                <c:formatCode>0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E0-49CC-BEB1-FF3B2009DDD1}"/>
            </c:ext>
          </c:extLst>
        </c:ser>
        <c:ser>
          <c:idx val="1"/>
          <c:order val="1"/>
          <c:tx>
            <c:strRef>
              <c:f>Hoja6!$A$3</c:f>
              <c:strCache>
                <c:ptCount val="1"/>
                <c:pt idx="0">
                  <c:v>AGOSTO 2022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Hoja6!$B$3</c:f>
              <c:numCache>
                <c:formatCode>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E0-49CC-BEB1-FF3B2009DDD1}"/>
            </c:ext>
          </c:extLst>
        </c:ser>
        <c:ser>
          <c:idx val="2"/>
          <c:order val="2"/>
          <c:tx>
            <c:strRef>
              <c:f>Hoja6!$A$4</c:f>
              <c:strCache>
                <c:ptCount val="1"/>
                <c:pt idx="0">
                  <c:v>SEPTIEMBRE 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Hoja6!$B$4</c:f>
              <c:numCache>
                <c:formatCode>0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E0-49CC-BEB1-FF3B2009DDD1}"/>
            </c:ext>
          </c:extLst>
        </c:ser>
        <c:ser>
          <c:idx val="3"/>
          <c:order val="3"/>
          <c:tx>
            <c:strRef>
              <c:f>Hoja6!$A$5</c:f>
              <c:strCache>
                <c:ptCount val="1"/>
                <c:pt idx="0">
                  <c:v>NOVIEMBRE 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Hoja6!$B$5</c:f>
              <c:numCache>
                <c:formatCode>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E0-49CC-BEB1-FF3B2009DDD1}"/>
            </c:ext>
          </c:extLst>
        </c:ser>
        <c:ser>
          <c:idx val="4"/>
          <c:order val="4"/>
          <c:tx>
            <c:strRef>
              <c:f>Hoja6!$A$6</c:f>
              <c:strCache>
                <c:ptCount val="1"/>
                <c:pt idx="0">
                  <c:v>DICIEMBRE 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Hoja6!$B$6</c:f>
              <c:numCache>
                <c:formatCode>0</c:formatCode>
                <c:ptCount val="1"/>
                <c:pt idx="0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E0-49CC-BEB1-FF3B2009DDD1}"/>
            </c:ext>
          </c:extLst>
        </c:ser>
        <c:ser>
          <c:idx val="5"/>
          <c:order val="5"/>
          <c:tx>
            <c:strRef>
              <c:f>Hoja6!$A$7</c:f>
              <c:strCache>
                <c:ptCount val="1"/>
                <c:pt idx="0">
                  <c:v>MARZO 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Hoja6!$B$7</c:f>
              <c:numCache>
                <c:formatCode>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E0-49CC-BEB1-FF3B2009DDD1}"/>
            </c:ext>
          </c:extLst>
        </c:ser>
        <c:ser>
          <c:idx val="6"/>
          <c:order val="6"/>
          <c:tx>
            <c:strRef>
              <c:f>Hoja6!$A$8</c:f>
              <c:strCache>
                <c:ptCount val="1"/>
                <c:pt idx="0">
                  <c:v>DICIEMBRE 2023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Hoja6!$B$8</c:f>
              <c:numCache>
                <c:formatCode>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E0-49CC-BEB1-FF3B2009DD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51592440"/>
        <c:axId val="351588832"/>
      </c:barChart>
      <c:catAx>
        <c:axId val="351592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51588832"/>
        <c:crosses val="autoZero"/>
        <c:auto val="1"/>
        <c:lblAlgn val="ctr"/>
        <c:lblOffset val="100"/>
        <c:noMultiLvlLbl val="0"/>
      </c:catAx>
      <c:valAx>
        <c:axId val="3515888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351592440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chemeClr val="tx1"/>
          </a:outerShdw>
        </a:effectLst>
      </c:spPr>
    </c:plotArea>
    <c:legend>
      <c:legendPos val="t"/>
      <c:layout>
        <c:manualLayout>
          <c:xMode val="edge"/>
          <c:yMode val="edge"/>
          <c:x val="0.79371603030256055"/>
          <c:y val="0.1646545512651291"/>
          <c:w val="0.17327105032019122"/>
          <c:h val="0.6659951024411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>
      <a:outerShdw blurRad="190500" dist="63500" dir="5400000" algn="ctr" rotWithShape="0">
        <a:schemeClr val="tx1">
          <a:lumMod val="50000"/>
          <a:lumOff val="50000"/>
        </a:schemeClr>
      </a:outerShdw>
    </a:effectLst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C1934-A6CF-4026-900F-69BCC412C6E2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D3472-B860-4640-85F3-ACA9C195546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421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FACA5-E2BE-41E3-B228-83480828BC4E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D3141-DEA9-4CD7-8279-0B744E5CB44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09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4"/>
            <a:ext cx="12192000" cy="685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4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A0CE-50D0-4792-9647-6FB15A96CD2D}" type="datetimeFigureOut">
              <a:rPr lang="es-CO" smtClean="0"/>
              <a:t>16/11/2022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BEC9-C1B7-4EE1-A824-212E1108717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"/>
            <a:ext cx="12192000" cy="685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53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1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6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6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1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8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2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386EB-3879-469D-8B70-F6B8E76CCC26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/>
            <a:r>
              <a:rPr lang="es-ES" sz="5400" b="1" dirty="0"/>
              <a:t>OFICINA ASESORA DE PLANEACIÓN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192" y="2317897"/>
            <a:ext cx="9664994" cy="27432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4800" dirty="0"/>
              <a:t>Estado Plan de Mejoramiento suscrito con la Contraloría General de la República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marL="0" indent="0" algn="ctr">
              <a:buNone/>
            </a:pPr>
            <a:r>
              <a:rPr lang="es-ES" sz="5200" dirty="0"/>
              <a:t>Con corte al 30 de junio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07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b="1" dirty="0"/>
              <a:t>ESTADO PDM CGR A JUNIO 2022</a:t>
            </a:r>
            <a:br>
              <a:rPr lang="es-ES" b="1" dirty="0"/>
            </a:br>
            <a:r>
              <a:rPr lang="es-ES" b="1" dirty="0"/>
              <a:t>ACCIONES ADELANTADAS POR LA OAP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465" y="1722480"/>
            <a:ext cx="10515600" cy="47846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Acompañamiento a las áreas para el cumplimiento de las acciones suscritas dentro de los plazos establecidos.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Verificaciones periódicas con la OCI, de las respuestas a las verificaciones realizadas por esta, al cumplimiento de las acciones.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Generación de correo electrónico mensual y trimestral a las áreas recordando las acciones que vencen en cada periodo.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Acompañamiento permanente con las áreas responsables, para el cargue en la SVE Diamante de los soportes de cumplimiento de las acciones de mejora.</a:t>
            </a:r>
          </a:p>
        </p:txBody>
      </p:sp>
    </p:spTree>
    <p:extLst>
      <p:ext uri="{BB962C8B-B14F-4D97-AF65-F5344CB8AC3E}">
        <p14:creationId xmlns:p14="http://schemas.microsoft.com/office/powerpoint/2010/main" val="315160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078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2022</a:t>
            </a:r>
            <a:br>
              <a:rPr lang="es-ES" b="1" dirty="0"/>
            </a:br>
            <a:r>
              <a:rPr lang="es-ES" sz="3600" b="1" dirty="0"/>
              <a:t>Planes cumplidos</a:t>
            </a:r>
            <a:endParaRPr lang="es-ES" b="1" dirty="0"/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B673208F-D9D2-493A-A424-B0FD45478ADB}"/>
              </a:ext>
            </a:extLst>
          </p:cNvPr>
          <p:cNvSpPr txBox="1">
            <a:spLocks/>
          </p:cNvSpPr>
          <p:nvPr/>
        </p:nvSpPr>
        <p:spPr>
          <a:xfrm>
            <a:off x="1190847" y="5709688"/>
            <a:ext cx="9943214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 30 de junio de 2022, se presentan 8 planes de mejoramiento cumplidos al 100%, con un total de 173 acciones</a:t>
            </a:r>
          </a:p>
        </p:txBody>
      </p:sp>
      <p:graphicFrame>
        <p:nvGraphicFramePr>
          <p:cNvPr id="13" name="Marcador de contenido 12">
            <a:extLst>
              <a:ext uri="{FF2B5EF4-FFF2-40B4-BE49-F238E27FC236}">
                <a16:creationId xmlns:a16="http://schemas.microsoft.com/office/drawing/2014/main" id="{49E7D2E1-49EA-4997-B333-F850AF30F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908399"/>
              </p:ext>
            </p:extLst>
          </p:nvPr>
        </p:nvGraphicFramePr>
        <p:xfrm>
          <a:off x="595423" y="1445714"/>
          <a:ext cx="10643192" cy="3783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44721">
                  <a:extLst>
                    <a:ext uri="{9D8B030D-6E8A-4147-A177-3AD203B41FA5}">
                      <a16:colId xmlns:a16="http://schemas.microsoft.com/office/drawing/2014/main" val="3159836144"/>
                    </a:ext>
                  </a:extLst>
                </a:gridCol>
                <a:gridCol w="1348465">
                  <a:extLst>
                    <a:ext uri="{9D8B030D-6E8A-4147-A177-3AD203B41FA5}">
                      <a16:colId xmlns:a16="http://schemas.microsoft.com/office/drawing/2014/main" val="2886138066"/>
                    </a:ext>
                  </a:extLst>
                </a:gridCol>
                <a:gridCol w="1550006">
                  <a:extLst>
                    <a:ext uri="{9D8B030D-6E8A-4147-A177-3AD203B41FA5}">
                      <a16:colId xmlns:a16="http://schemas.microsoft.com/office/drawing/2014/main" val="548822373"/>
                    </a:ext>
                  </a:extLst>
                </a:gridCol>
              </a:tblGrid>
              <a:tr h="51066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suscritas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  <a:r>
                        <a:rPr lang="es-ES" sz="22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Cumplidas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004870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2017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635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FINANCIERA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21844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AUDITORIA 2019 (LAGUNA DE TOTA)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672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AUDITORIA 2019 HLB EN CITRICOS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85435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AUDITORIA ACTUACION ESPECIAL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585051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AUDITORÍA REFORMA RURAL INTEGRAL 2019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560806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DENUNCIA CONTRATO ARRENDAMIENTO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ES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40238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DENUNCIA CONTRATO PENSEMOS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846695"/>
                  </a:ext>
                </a:extLst>
              </a:tr>
              <a:tr h="32440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55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3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662504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JUNIO 2022</a:t>
            </a:r>
            <a:br>
              <a:rPr lang="es-ES" sz="3600" b="1" dirty="0"/>
            </a:br>
            <a:r>
              <a:rPr lang="es-ES" sz="2800" b="1" dirty="0"/>
              <a:t>Planes en desarrollo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327C0044-1699-4EC2-BC11-ACF031B8A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102026"/>
              </p:ext>
            </p:extLst>
          </p:nvPr>
        </p:nvGraphicFramePr>
        <p:xfrm>
          <a:off x="240810" y="849446"/>
          <a:ext cx="11405579" cy="4904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5861">
                  <a:extLst>
                    <a:ext uri="{9D8B030D-6E8A-4147-A177-3AD203B41FA5}">
                      <a16:colId xmlns:a16="http://schemas.microsoft.com/office/drawing/2014/main" val="1963010983"/>
                    </a:ext>
                  </a:extLst>
                </a:gridCol>
                <a:gridCol w="1356013">
                  <a:extLst>
                    <a:ext uri="{9D8B030D-6E8A-4147-A177-3AD203B41FA5}">
                      <a16:colId xmlns:a16="http://schemas.microsoft.com/office/drawing/2014/main" val="527299421"/>
                    </a:ext>
                  </a:extLst>
                </a:gridCol>
                <a:gridCol w="1235478">
                  <a:extLst>
                    <a:ext uri="{9D8B030D-6E8A-4147-A177-3AD203B41FA5}">
                      <a16:colId xmlns:a16="http://schemas.microsoft.com/office/drawing/2014/main" val="3470353958"/>
                    </a:ext>
                  </a:extLst>
                </a:gridCol>
                <a:gridCol w="1235479">
                  <a:extLst>
                    <a:ext uri="{9D8B030D-6E8A-4147-A177-3AD203B41FA5}">
                      <a16:colId xmlns:a16="http://schemas.microsoft.com/office/drawing/2014/main" val="2856587182"/>
                    </a:ext>
                  </a:extLst>
                </a:gridCol>
                <a:gridCol w="1187902">
                  <a:extLst>
                    <a:ext uri="{9D8B030D-6E8A-4147-A177-3AD203B41FA5}">
                      <a16:colId xmlns:a16="http://schemas.microsoft.com/office/drawing/2014/main" val="2900430442"/>
                    </a:ext>
                  </a:extLst>
                </a:gridCol>
                <a:gridCol w="934846">
                  <a:extLst>
                    <a:ext uri="{9D8B030D-6E8A-4147-A177-3AD203B41FA5}">
                      <a16:colId xmlns:a16="http://schemas.microsoft.com/office/drawing/2014/main" val="3212499997"/>
                    </a:ext>
                  </a:extLst>
                </a:gridCol>
              </a:tblGrid>
              <a:tr h="87467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Acciones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 verificadas por la OCI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cumplidas</a:t>
                      </a:r>
                      <a:r>
                        <a:rPr lang="es-ES" sz="1600" b="1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pendientes de verificación por la OCI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3337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vencidas con solicitud de modificación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en término</a:t>
                      </a:r>
                      <a:endParaRPr lang="es-ES" sz="16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70057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3927729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ESPECIAL 2015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297646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REGULAR 2015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5767628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AUDITORÍA REGULAR 2016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25*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970720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AUDITORÍA FINANCIERA 2018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835489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DENUNCIA 2019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1699557"/>
                  </a:ext>
                </a:extLst>
              </a:tr>
              <a:tr h="31178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AUDITORIA DE CUMPLIMIENTO 2018- 2019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146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155862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AUDITORÍA FINANCIERA 2020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091573"/>
                  </a:ext>
                </a:extLst>
              </a:tr>
              <a:tr h="59572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PMCGR AUDITORÍA ESPECIAL DE FISCALIZACIÓN A LA GESTIÓN SOBRE INMUEBLES DEL ICA 2021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15*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972872"/>
                  </a:ext>
                </a:extLst>
              </a:tr>
              <a:tr h="493004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PMCGR INFORME DE SERVIDOR PÚBLICO RADICADO CON EL No. 2021-211001-82111-D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65276"/>
                  </a:ext>
                </a:extLst>
              </a:tr>
              <a:tr h="25070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3027"/>
                  </a:ext>
                </a:extLst>
              </a:tr>
            </a:tbl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28584A4F-769A-4918-8C4C-BEE404C6B86F}"/>
              </a:ext>
            </a:extLst>
          </p:cNvPr>
          <p:cNvSpPr txBox="1">
            <a:spLocks/>
          </p:cNvSpPr>
          <p:nvPr/>
        </p:nvSpPr>
        <p:spPr>
          <a:xfrm>
            <a:off x="414670" y="5858550"/>
            <a:ext cx="10719391" cy="7868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Las acciones cumplidas pendientes de verificación por la OCI, corresponden a acciones cuya fecha de terminación es el mes de junio de 2022.</a:t>
            </a:r>
          </a:p>
        </p:txBody>
      </p:sp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2022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219104"/>
              </p:ext>
            </p:extLst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880321"/>
              </p:ext>
            </p:extLst>
          </p:nvPr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5C4BDC5A-3507-405B-8491-FC380D4B42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204616"/>
              </p:ext>
            </p:extLst>
          </p:nvPr>
        </p:nvGraphicFramePr>
        <p:xfrm>
          <a:off x="666206" y="1031965"/>
          <a:ext cx="10687593" cy="5460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137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2022</a:t>
            </a:r>
            <a:br>
              <a:rPr lang="es-ES" b="1" dirty="0"/>
            </a:br>
            <a:r>
              <a:rPr lang="es-ES" b="1" dirty="0"/>
              <a:t>ACCIONES VENCIDAS</a:t>
            </a:r>
          </a:p>
        </p:txBody>
      </p: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9D1089CF-EC3C-42BB-AC2F-25D781E92E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7983952"/>
              </p:ext>
            </p:extLst>
          </p:nvPr>
        </p:nvGraphicFramePr>
        <p:xfrm>
          <a:off x="535578" y="1360967"/>
          <a:ext cx="10515600" cy="4658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9461">
                  <a:extLst>
                    <a:ext uri="{9D8B030D-6E8A-4147-A177-3AD203B41FA5}">
                      <a16:colId xmlns:a16="http://schemas.microsoft.com/office/drawing/2014/main" val="1963010983"/>
                    </a:ext>
                  </a:extLst>
                </a:gridCol>
                <a:gridCol w="1497843">
                  <a:extLst>
                    <a:ext uri="{9D8B030D-6E8A-4147-A177-3AD203B41FA5}">
                      <a16:colId xmlns:a16="http://schemas.microsoft.com/office/drawing/2014/main" val="3212499997"/>
                    </a:ext>
                  </a:extLst>
                </a:gridCol>
                <a:gridCol w="3908296">
                  <a:extLst>
                    <a:ext uri="{9D8B030D-6E8A-4147-A177-3AD203B41FA5}">
                      <a16:colId xmlns:a16="http://schemas.microsoft.com/office/drawing/2014/main" val="4087666237"/>
                    </a:ext>
                  </a:extLst>
                </a:gridCol>
              </a:tblGrid>
              <a:tr h="105262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Vencidas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3337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 responsable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70057"/>
                  </a:ext>
                </a:extLst>
              </a:tr>
              <a:tr h="7095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PMCGR AUDITORÍA REGULAR 2015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Subgerencia Administrativa y Financiera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5767628"/>
                  </a:ext>
                </a:extLst>
              </a:tr>
              <a:tr h="7095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PMCGR AUDITORÍA ESPECIAL 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Subgerencia Administrativa y Financiera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2513149"/>
                  </a:ext>
                </a:extLst>
              </a:tr>
              <a:tr h="7095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PMCGR AUDITORÍA FINANCIERA 2018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Subgerencia Administrativa y Financiera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835489"/>
                  </a:ext>
                </a:extLst>
              </a:tr>
              <a:tr h="1059347">
                <a:tc>
                  <a:txBody>
                    <a:bodyPr/>
                    <a:lstStyle/>
                    <a:p>
                      <a:pPr algn="l" fontAlgn="b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PMCGR INFORME DE SERVIDOR PÚBLICO RADICADO CON EL No. 2021-211001-82111-D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Subgerencia de Protección Animal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65276"/>
                  </a:ext>
                </a:extLst>
              </a:tr>
              <a:tr h="41802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18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JUNIO 2022</a:t>
            </a:r>
            <a:br>
              <a:rPr lang="es-ES" b="1" dirty="0"/>
            </a:br>
            <a:r>
              <a:rPr lang="es-ES" b="1" dirty="0"/>
              <a:t>ACCIONES EN TÉRMINO</a:t>
            </a:r>
          </a:p>
        </p:txBody>
      </p: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9D1089CF-EC3C-42BB-AC2F-25D781E92E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6097106"/>
              </p:ext>
            </p:extLst>
          </p:nvPr>
        </p:nvGraphicFramePr>
        <p:xfrm>
          <a:off x="1058091" y="1570594"/>
          <a:ext cx="10045338" cy="47783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9390">
                  <a:extLst>
                    <a:ext uri="{9D8B030D-6E8A-4147-A177-3AD203B41FA5}">
                      <a16:colId xmlns:a16="http://schemas.microsoft.com/office/drawing/2014/main" val="1963010983"/>
                    </a:ext>
                  </a:extLst>
                </a:gridCol>
                <a:gridCol w="1635948">
                  <a:extLst>
                    <a:ext uri="{9D8B030D-6E8A-4147-A177-3AD203B41FA5}">
                      <a16:colId xmlns:a16="http://schemas.microsoft.com/office/drawing/2014/main" val="3212499997"/>
                    </a:ext>
                  </a:extLst>
                </a:gridCol>
              </a:tblGrid>
              <a:tr h="99722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 en término</a:t>
                      </a:r>
                      <a:endParaRPr lang="es-ES" sz="2200" b="1" i="0" u="none" strike="noStrike" dirty="0">
                        <a:solidFill>
                          <a:srgbClr val="3337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870057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PMCGR AUDITORÍA REGULAR 2014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3927729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PMCGR AUDITORÍA REGULAR 2015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5767628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PMCGR AUDITORÍA FINANCIEA 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6313681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PMCGR DENUNCIA 2019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81699557"/>
                  </a:ext>
                </a:extLst>
              </a:tr>
              <a:tr h="352110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PMCGR AUDITORIA DE CUMPLIMIENTO 2018- 2019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155862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PMCGR AUDITORÍA FINANCIERA 2020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923879"/>
                  </a:ext>
                </a:extLst>
              </a:tr>
              <a:tr h="566868">
                <a:tc>
                  <a:txBody>
                    <a:bodyPr/>
                    <a:lstStyle/>
                    <a:p>
                      <a:pPr algn="l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PMCGR AUDITORÍA ESPECIAL DE FISCALIZACIÓN A LA GESTIÓN SOBRE INMUEBLES DEL ICA 2021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s-ES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091573"/>
                  </a:ext>
                </a:extLst>
              </a:tr>
              <a:tr h="566868">
                <a:tc>
                  <a:txBody>
                    <a:bodyPr/>
                    <a:lstStyle/>
                    <a:p>
                      <a:pPr algn="l" fontAlgn="b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PMCGR INFORME DE SERVIDOR PÚBLICO RADICADO CON EL No. 2021-211001-82111-D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65276"/>
                  </a:ext>
                </a:extLst>
              </a:tr>
              <a:tr h="28886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TOTALES</a:t>
                      </a:r>
                      <a:endParaRPr lang="es-ES" sz="2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33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/>
              <a:t>ESTADO PDM CGR A JUNIO 2022</a:t>
            </a:r>
            <a:endParaRPr lang="es-ES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286329" y="6438227"/>
            <a:ext cx="73983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/>
              <a:t>* Se incorporan 4 acciones vencidas sobre las cuales se solicitó modificación, para el comité del día de hoy</a:t>
            </a:r>
            <a:endParaRPr lang="es-CO" sz="1200" dirty="0"/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8F83D87-D7DD-4CCD-9D2E-36CDC493CA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616607"/>
              </p:ext>
            </p:extLst>
          </p:nvPr>
        </p:nvGraphicFramePr>
        <p:xfrm>
          <a:off x="1254034" y="798889"/>
          <a:ext cx="9353005" cy="543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670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63" y="365125"/>
            <a:ext cx="11323674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JUNIO 2022</a:t>
            </a:r>
            <a:endParaRPr lang="es-ES" sz="4000" b="1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200" b="1" dirty="0"/>
              <a:t>MODIFICACIONES APROBADAS PRIMER SEMESTRE 2022</a:t>
            </a:r>
            <a:endParaRPr lang="es-ES" sz="3200" dirty="0"/>
          </a:p>
          <a:p>
            <a:pPr marL="0" indent="0" algn="just">
              <a:buNone/>
            </a:pPr>
            <a:r>
              <a:rPr lang="es-ES" dirty="0"/>
              <a:t>Durante el primer semestre de 2022, se tramitaron ante el comité de gerencia solicitudes de modificación, así: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Febrero 3 </a:t>
            </a:r>
          </a:p>
          <a:p>
            <a:pPr algn="just"/>
            <a:r>
              <a:rPr lang="es-ES" dirty="0"/>
              <a:t>Marzo 5</a:t>
            </a:r>
          </a:p>
          <a:p>
            <a:pPr algn="just"/>
            <a:r>
              <a:rPr lang="es-ES" dirty="0"/>
              <a:t>Abril 2</a:t>
            </a:r>
          </a:p>
          <a:p>
            <a:pPr algn="just"/>
            <a:r>
              <a:rPr lang="es-ES" dirty="0"/>
              <a:t>Mayo 3</a:t>
            </a:r>
          </a:p>
        </p:txBody>
      </p:sp>
    </p:spTree>
    <p:extLst>
      <p:ext uri="{BB962C8B-B14F-4D97-AF65-F5344CB8AC3E}">
        <p14:creationId xmlns:p14="http://schemas.microsoft.com/office/powerpoint/2010/main" val="31345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JUNIO 2022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60% de las acciones en término, corresponden a legalización y saneamiento de los inmuebles del Instituto, que han sido observados en las auditorías de la vigencia 2016 y de fiscalización de los inmuebles 2021 y presentan fecha de terminación diciembre 2022.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ICA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9" ma:contentTypeDescription="Crear nuevo documento." ma:contentTypeScope="" ma:versionID="551abcd7b52abb60616c28bee176dde5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e2ab7a89db9e191b7d55f16386b2eff2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699355-9627-4B09-86A5-EC702B4D70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F3DAFC-D103-4D92-8A6A-C2E093E4295C}">
  <ds:schemaRefs>
    <ds:schemaRef ds:uri="http://schemas.microsoft.com/office/2006/metadata/properties"/>
    <ds:schemaRef ds:uri="http://schemas.microsoft.com/office/2006/documentManagement/types"/>
    <ds:schemaRef ds:uri="d7f80cf4-2863-421f-9003-5cd9b982edd2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e8e22fe-4198-4c93-872a-6b6dec0a4266"/>
  </ds:schemaRefs>
</ds:datastoreItem>
</file>

<file path=customXml/itemProps3.xml><?xml version="1.0" encoding="utf-8"?>
<ds:datastoreItem xmlns:ds="http://schemas.openxmlformats.org/officeDocument/2006/customXml" ds:itemID="{595F5612-454C-455E-B812-442BAB3232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1428</TotalTime>
  <Words>748</Words>
  <Application>Microsoft Office PowerPoint</Application>
  <PresentationFormat>Panorámica</PresentationFormat>
  <Paragraphs>163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Tema ICA</vt:lpstr>
      <vt:lpstr>OFICINA ASESORA DE PLANEACIÓN</vt:lpstr>
      <vt:lpstr>ESTADO PDM CGR A JUNIO 2022 Planes cumplidos</vt:lpstr>
      <vt:lpstr>ESTADO PDM CGR A JUNIO 2022 Planes en desarrollo</vt:lpstr>
      <vt:lpstr>ESTADO PDM CGR A JUNIO 2022</vt:lpstr>
      <vt:lpstr>ESTADO PDM CGR A JUNIO 2022 ACCIONES VENCIDAS</vt:lpstr>
      <vt:lpstr>ESTADO PDM CGR A JUNIO 2022 ACCIONES EN TÉRMINO</vt:lpstr>
      <vt:lpstr>ESTADO PDM CGR A JUNIO 2022</vt:lpstr>
      <vt:lpstr>ESTADO PDM CGR A JUNIO 2022</vt:lpstr>
      <vt:lpstr>ESTADO PDM CGR A JUNIO 2022 ACCIONES EN TÉRMINO</vt:lpstr>
      <vt:lpstr>ESTADO PDM CGR A JUNIO 2022 ACCIONES ADELANTADAS POR LA OAP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A.Torres Marin</dc:creator>
  <cp:lastModifiedBy>DORIS CASAS CARDOZO</cp:lastModifiedBy>
  <cp:revision>98</cp:revision>
  <dcterms:created xsi:type="dcterms:W3CDTF">2017-12-05T13:43:36Z</dcterms:created>
  <dcterms:modified xsi:type="dcterms:W3CDTF">2022-11-16T21:56:04Z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</Properties>
</file>