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19"/>
  </p:notesMasterIdLst>
  <p:handoutMasterIdLst>
    <p:handoutMasterId r:id="rId20"/>
  </p:handoutMasterIdLst>
  <p:sldIdLst>
    <p:sldId id="256" r:id="rId5"/>
    <p:sldId id="259" r:id="rId6"/>
    <p:sldId id="260" r:id="rId7"/>
    <p:sldId id="261" r:id="rId8"/>
    <p:sldId id="262" r:id="rId9"/>
    <p:sldId id="265" r:id="rId10"/>
    <p:sldId id="269" r:id="rId11"/>
    <p:sldId id="263" r:id="rId12"/>
    <p:sldId id="266" r:id="rId13"/>
    <p:sldId id="267" r:id="rId14"/>
    <p:sldId id="268" r:id="rId15"/>
    <p:sldId id="270" r:id="rId16"/>
    <p:sldId id="271" r:id="rId17"/>
    <p:sldId id="272"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Alberto Pinto Hurtado" initials="CAPH" lastIdx="1" clrIdx="0">
    <p:extLst>
      <p:ext uri="{19B8F6BF-5375-455C-9EA6-DF929625EA0E}">
        <p15:presenceInfo xmlns:p15="http://schemas.microsoft.com/office/powerpoint/2012/main" userId="S-1-5-21-1644491937-2111687655-725345543-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B7B143-6892-4B89-B82A-8A6D65AD64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93A5D8C-8EEF-444D-AC19-AEC18E150E5F}">
      <dgm:prSet/>
      <dgm:spPr/>
      <dgm:t>
        <a:bodyPr/>
        <a:lstStyle/>
        <a:p>
          <a:pPr rtl="0"/>
          <a:r>
            <a:rPr lang="es-MX" dirty="0" smtClean="0">
              <a:latin typeface="Arial" panose="020B0604020202020204" pitchFamily="34" charset="0"/>
              <a:cs typeface="Arial" panose="020B0604020202020204" pitchFamily="34" charset="0"/>
            </a:rPr>
            <a:t>1. Introducción</a:t>
          </a:r>
          <a:endParaRPr lang="en-US" dirty="0">
            <a:latin typeface="Arial" panose="020B0604020202020204" pitchFamily="34" charset="0"/>
            <a:cs typeface="Arial" panose="020B0604020202020204" pitchFamily="34" charset="0"/>
          </a:endParaRPr>
        </a:p>
      </dgm:t>
    </dgm:pt>
    <dgm:pt modelId="{863CD842-216C-493A-9510-E6758EA44F2A}" type="parTrans" cxnId="{9D7E8AB4-822D-44CC-BD28-ADCBCE6217F8}">
      <dgm:prSet/>
      <dgm:spPr/>
      <dgm:t>
        <a:bodyPr/>
        <a:lstStyle/>
        <a:p>
          <a:endParaRPr lang="es-ES"/>
        </a:p>
      </dgm:t>
    </dgm:pt>
    <dgm:pt modelId="{FECC99FD-9188-40BA-82F8-F8B895D782F1}" type="sibTrans" cxnId="{9D7E8AB4-822D-44CC-BD28-ADCBCE6217F8}">
      <dgm:prSet/>
      <dgm:spPr/>
      <dgm:t>
        <a:bodyPr/>
        <a:lstStyle/>
        <a:p>
          <a:endParaRPr lang="es-ES"/>
        </a:p>
      </dgm:t>
    </dgm:pt>
    <dgm:pt modelId="{6F898908-C955-49D0-949D-62956428EBF0}">
      <dgm:prSet/>
      <dgm:spPr/>
      <dgm:t>
        <a:bodyPr/>
        <a:lstStyle/>
        <a:p>
          <a:pPr rtl="0"/>
          <a:r>
            <a:rPr lang="es-MX" dirty="0" smtClean="0">
              <a:latin typeface="Arial" panose="020B0604020202020204" pitchFamily="34" charset="0"/>
              <a:cs typeface="Arial" panose="020B0604020202020204" pitchFamily="34" charset="0"/>
            </a:rPr>
            <a:t>2. Actividades de Rendición de </a:t>
          </a:r>
          <a:r>
            <a:rPr lang="es-MX" dirty="0" smtClean="0">
              <a:latin typeface="Arial" panose="020B0604020202020204" pitchFamily="34" charset="0"/>
              <a:cs typeface="Arial" panose="020B0604020202020204" pitchFamily="34" charset="0"/>
            </a:rPr>
            <a:t>Cuentas</a:t>
          </a:r>
          <a:endParaRPr lang="en-US" dirty="0">
            <a:latin typeface="Arial" panose="020B0604020202020204" pitchFamily="34" charset="0"/>
            <a:cs typeface="Arial" panose="020B0604020202020204" pitchFamily="34" charset="0"/>
          </a:endParaRPr>
        </a:p>
      </dgm:t>
    </dgm:pt>
    <dgm:pt modelId="{C8CE770E-BD24-44EE-853E-C9B106A079B9}" type="parTrans" cxnId="{06AFA4C5-9937-4518-B73F-DCADCD418D6B}">
      <dgm:prSet/>
      <dgm:spPr/>
      <dgm:t>
        <a:bodyPr/>
        <a:lstStyle/>
        <a:p>
          <a:endParaRPr lang="es-ES"/>
        </a:p>
      </dgm:t>
    </dgm:pt>
    <dgm:pt modelId="{E3F86677-7D0A-42A3-9ABB-E454D79ADE28}" type="sibTrans" cxnId="{06AFA4C5-9937-4518-B73F-DCADCD418D6B}">
      <dgm:prSet/>
      <dgm:spPr/>
      <dgm:t>
        <a:bodyPr/>
        <a:lstStyle/>
        <a:p>
          <a:endParaRPr lang="es-ES"/>
        </a:p>
      </dgm:t>
    </dgm:pt>
    <dgm:pt modelId="{EFFCB8E9-151D-4A67-8583-4DDE397791E1}">
      <dgm:prSet/>
      <dgm:spPr/>
      <dgm:t>
        <a:bodyPr/>
        <a:lstStyle/>
        <a:p>
          <a:pPr rtl="0"/>
          <a:r>
            <a:rPr lang="es-MX" dirty="0" smtClean="0">
              <a:latin typeface="Arial" panose="020B0604020202020204" pitchFamily="34" charset="0"/>
              <a:cs typeface="Arial" panose="020B0604020202020204" pitchFamily="34" charset="0"/>
            </a:rPr>
            <a:t>3. Fortalezas</a:t>
          </a:r>
          <a:endParaRPr lang="en-US" dirty="0">
            <a:latin typeface="Arial" panose="020B0604020202020204" pitchFamily="34" charset="0"/>
            <a:cs typeface="Arial" panose="020B0604020202020204" pitchFamily="34" charset="0"/>
          </a:endParaRPr>
        </a:p>
      </dgm:t>
    </dgm:pt>
    <dgm:pt modelId="{D8B4D646-3B29-4141-BEC9-4C556F4D65CE}" type="parTrans" cxnId="{DBDE8F8E-1C3A-4000-BEF1-4159BAA7AB31}">
      <dgm:prSet/>
      <dgm:spPr/>
      <dgm:t>
        <a:bodyPr/>
        <a:lstStyle/>
        <a:p>
          <a:endParaRPr lang="es-ES"/>
        </a:p>
      </dgm:t>
    </dgm:pt>
    <dgm:pt modelId="{D86EA2C6-71B1-4749-9339-CD6410789428}" type="sibTrans" cxnId="{DBDE8F8E-1C3A-4000-BEF1-4159BAA7AB31}">
      <dgm:prSet/>
      <dgm:spPr/>
      <dgm:t>
        <a:bodyPr/>
        <a:lstStyle/>
        <a:p>
          <a:endParaRPr lang="es-ES"/>
        </a:p>
      </dgm:t>
    </dgm:pt>
    <dgm:pt modelId="{8884E5D2-D166-4AA7-9FE8-7AE3AF258265}">
      <dgm:prSet/>
      <dgm:spPr/>
      <dgm:t>
        <a:bodyPr/>
        <a:lstStyle/>
        <a:p>
          <a:pPr rtl="0"/>
          <a:r>
            <a:rPr lang="es-MX" dirty="0" smtClean="0">
              <a:latin typeface="Arial" panose="020B0604020202020204" pitchFamily="34" charset="0"/>
              <a:cs typeface="Arial" panose="020B0604020202020204" pitchFamily="34" charset="0"/>
            </a:rPr>
            <a:t>4. Debilidades</a:t>
          </a:r>
          <a:endParaRPr lang="en-US" dirty="0">
            <a:latin typeface="Arial" panose="020B0604020202020204" pitchFamily="34" charset="0"/>
            <a:cs typeface="Arial" panose="020B0604020202020204" pitchFamily="34" charset="0"/>
          </a:endParaRPr>
        </a:p>
      </dgm:t>
    </dgm:pt>
    <dgm:pt modelId="{235FC5DA-C992-4CC2-A83C-5C573A5D5538}" type="parTrans" cxnId="{187EBA93-1231-43FB-B870-436853DD1A57}">
      <dgm:prSet/>
      <dgm:spPr/>
      <dgm:t>
        <a:bodyPr/>
        <a:lstStyle/>
        <a:p>
          <a:endParaRPr lang="es-ES"/>
        </a:p>
      </dgm:t>
    </dgm:pt>
    <dgm:pt modelId="{AC393B9B-8F40-4070-9BA3-43D387D591E3}" type="sibTrans" cxnId="{187EBA93-1231-43FB-B870-436853DD1A57}">
      <dgm:prSet/>
      <dgm:spPr/>
      <dgm:t>
        <a:bodyPr/>
        <a:lstStyle/>
        <a:p>
          <a:endParaRPr lang="es-ES"/>
        </a:p>
      </dgm:t>
    </dgm:pt>
    <dgm:pt modelId="{B3A782E3-8A8F-4A37-A29D-5DA892B5C520}">
      <dgm:prSet/>
      <dgm:spPr/>
      <dgm:t>
        <a:bodyPr/>
        <a:lstStyle/>
        <a:p>
          <a:pPr rtl="0"/>
          <a:r>
            <a:rPr lang="es-MX" dirty="0" smtClean="0">
              <a:latin typeface="Arial" panose="020B0604020202020204" pitchFamily="34" charset="0"/>
              <a:cs typeface="Arial" panose="020B0604020202020204" pitchFamily="34" charset="0"/>
            </a:rPr>
            <a:t>5. Resultados de los ejercicios de Rendición de Cuentas</a:t>
          </a:r>
          <a:endParaRPr lang="en-US" dirty="0">
            <a:latin typeface="Arial" panose="020B0604020202020204" pitchFamily="34" charset="0"/>
            <a:cs typeface="Arial" panose="020B0604020202020204" pitchFamily="34" charset="0"/>
          </a:endParaRPr>
        </a:p>
      </dgm:t>
    </dgm:pt>
    <dgm:pt modelId="{F3009061-F7BD-48ED-925E-6A93F8EC0FAF}" type="parTrans" cxnId="{32C4631C-E2CB-493A-9139-FB6E522D395A}">
      <dgm:prSet/>
      <dgm:spPr/>
      <dgm:t>
        <a:bodyPr/>
        <a:lstStyle/>
        <a:p>
          <a:endParaRPr lang="es-ES"/>
        </a:p>
      </dgm:t>
    </dgm:pt>
    <dgm:pt modelId="{F245D408-5A5D-4743-B9DF-E8D9C1FD2816}" type="sibTrans" cxnId="{32C4631C-E2CB-493A-9139-FB6E522D395A}">
      <dgm:prSet/>
      <dgm:spPr/>
      <dgm:t>
        <a:bodyPr/>
        <a:lstStyle/>
        <a:p>
          <a:endParaRPr lang="es-ES"/>
        </a:p>
      </dgm:t>
    </dgm:pt>
    <dgm:pt modelId="{C5D01E14-6C93-431B-8A2C-0A054DE42E8C}">
      <dgm:prSet/>
      <dgm:spPr/>
      <dgm:t>
        <a:bodyPr/>
        <a:lstStyle/>
        <a:p>
          <a:pPr rtl="0"/>
          <a:r>
            <a:rPr lang="es-MX" dirty="0" smtClean="0">
              <a:latin typeface="Arial" panose="020B0604020202020204" pitchFamily="34" charset="0"/>
              <a:cs typeface="Arial" panose="020B0604020202020204" pitchFamily="34" charset="0"/>
            </a:rPr>
            <a:t>6. Conclusiones </a:t>
          </a:r>
          <a:endParaRPr lang="en-US" dirty="0">
            <a:latin typeface="Arial" panose="020B0604020202020204" pitchFamily="34" charset="0"/>
            <a:cs typeface="Arial" panose="020B0604020202020204" pitchFamily="34" charset="0"/>
          </a:endParaRPr>
        </a:p>
      </dgm:t>
    </dgm:pt>
    <dgm:pt modelId="{95DDF9FE-5AFA-43F2-AD7A-1B1F33A9CC8D}" type="parTrans" cxnId="{71CB7C18-185C-4E0B-94B0-7E5704512D1A}">
      <dgm:prSet/>
      <dgm:spPr/>
      <dgm:t>
        <a:bodyPr/>
        <a:lstStyle/>
        <a:p>
          <a:endParaRPr lang="es-ES"/>
        </a:p>
      </dgm:t>
    </dgm:pt>
    <dgm:pt modelId="{EB345DA4-608A-42AA-8B7E-A2D1A0501E24}" type="sibTrans" cxnId="{71CB7C18-185C-4E0B-94B0-7E5704512D1A}">
      <dgm:prSet/>
      <dgm:spPr/>
      <dgm:t>
        <a:bodyPr/>
        <a:lstStyle/>
        <a:p>
          <a:endParaRPr lang="es-ES"/>
        </a:p>
      </dgm:t>
    </dgm:pt>
    <dgm:pt modelId="{EA7457BA-3155-4AA5-A654-4198382C6274}" type="pres">
      <dgm:prSet presAssocID="{B9B7B143-6892-4B89-B82A-8A6D65AD64C1}" presName="linear" presStyleCnt="0">
        <dgm:presLayoutVars>
          <dgm:animLvl val="lvl"/>
          <dgm:resizeHandles val="exact"/>
        </dgm:presLayoutVars>
      </dgm:prSet>
      <dgm:spPr/>
      <dgm:t>
        <a:bodyPr/>
        <a:lstStyle/>
        <a:p>
          <a:endParaRPr lang="es-ES"/>
        </a:p>
      </dgm:t>
    </dgm:pt>
    <dgm:pt modelId="{23F8AC18-CFAB-43CD-9195-7B8A6A2F1FAE}" type="pres">
      <dgm:prSet presAssocID="{493A5D8C-8EEF-444D-AC19-AEC18E150E5F}" presName="parentText" presStyleLbl="node1" presStyleIdx="0" presStyleCnt="6">
        <dgm:presLayoutVars>
          <dgm:chMax val="0"/>
          <dgm:bulletEnabled val="1"/>
        </dgm:presLayoutVars>
      </dgm:prSet>
      <dgm:spPr/>
      <dgm:t>
        <a:bodyPr/>
        <a:lstStyle/>
        <a:p>
          <a:endParaRPr lang="es-ES"/>
        </a:p>
      </dgm:t>
    </dgm:pt>
    <dgm:pt modelId="{DE0922FB-7B61-42EF-BB97-F74EA674A147}" type="pres">
      <dgm:prSet presAssocID="{FECC99FD-9188-40BA-82F8-F8B895D782F1}" presName="spacer" presStyleCnt="0"/>
      <dgm:spPr/>
    </dgm:pt>
    <dgm:pt modelId="{7A1E7D8A-DC2B-4FEC-8BA5-7E4944A3A124}" type="pres">
      <dgm:prSet presAssocID="{6F898908-C955-49D0-949D-62956428EBF0}" presName="parentText" presStyleLbl="node1" presStyleIdx="1" presStyleCnt="6">
        <dgm:presLayoutVars>
          <dgm:chMax val="0"/>
          <dgm:bulletEnabled val="1"/>
        </dgm:presLayoutVars>
      </dgm:prSet>
      <dgm:spPr/>
      <dgm:t>
        <a:bodyPr/>
        <a:lstStyle/>
        <a:p>
          <a:endParaRPr lang="es-ES"/>
        </a:p>
      </dgm:t>
    </dgm:pt>
    <dgm:pt modelId="{28C41579-49BA-4184-8D36-62AA4047BF2E}" type="pres">
      <dgm:prSet presAssocID="{E3F86677-7D0A-42A3-9ABB-E454D79ADE28}" presName="spacer" presStyleCnt="0"/>
      <dgm:spPr/>
    </dgm:pt>
    <dgm:pt modelId="{1A85A0FC-D701-4335-9051-949A40163CDA}" type="pres">
      <dgm:prSet presAssocID="{EFFCB8E9-151D-4A67-8583-4DDE397791E1}" presName="parentText" presStyleLbl="node1" presStyleIdx="2" presStyleCnt="6">
        <dgm:presLayoutVars>
          <dgm:chMax val="0"/>
          <dgm:bulletEnabled val="1"/>
        </dgm:presLayoutVars>
      </dgm:prSet>
      <dgm:spPr/>
      <dgm:t>
        <a:bodyPr/>
        <a:lstStyle/>
        <a:p>
          <a:endParaRPr lang="es-ES"/>
        </a:p>
      </dgm:t>
    </dgm:pt>
    <dgm:pt modelId="{48F8DE07-D324-4301-87FF-1ABC21936545}" type="pres">
      <dgm:prSet presAssocID="{D86EA2C6-71B1-4749-9339-CD6410789428}" presName="spacer" presStyleCnt="0"/>
      <dgm:spPr/>
    </dgm:pt>
    <dgm:pt modelId="{EA2CFD34-99AA-4C11-8038-7911AFE3F193}" type="pres">
      <dgm:prSet presAssocID="{8884E5D2-D166-4AA7-9FE8-7AE3AF258265}" presName="parentText" presStyleLbl="node1" presStyleIdx="3" presStyleCnt="6">
        <dgm:presLayoutVars>
          <dgm:chMax val="0"/>
          <dgm:bulletEnabled val="1"/>
        </dgm:presLayoutVars>
      </dgm:prSet>
      <dgm:spPr/>
      <dgm:t>
        <a:bodyPr/>
        <a:lstStyle/>
        <a:p>
          <a:endParaRPr lang="es-ES"/>
        </a:p>
      </dgm:t>
    </dgm:pt>
    <dgm:pt modelId="{16E1452D-A59E-4C4C-9E84-02014B855744}" type="pres">
      <dgm:prSet presAssocID="{AC393B9B-8F40-4070-9BA3-43D387D591E3}" presName="spacer" presStyleCnt="0"/>
      <dgm:spPr/>
    </dgm:pt>
    <dgm:pt modelId="{6434B2D9-077E-48A0-9D0E-221932A9E3AE}" type="pres">
      <dgm:prSet presAssocID="{B3A782E3-8A8F-4A37-A29D-5DA892B5C520}" presName="parentText" presStyleLbl="node1" presStyleIdx="4" presStyleCnt="6">
        <dgm:presLayoutVars>
          <dgm:chMax val="0"/>
          <dgm:bulletEnabled val="1"/>
        </dgm:presLayoutVars>
      </dgm:prSet>
      <dgm:spPr/>
      <dgm:t>
        <a:bodyPr/>
        <a:lstStyle/>
        <a:p>
          <a:endParaRPr lang="es-ES"/>
        </a:p>
      </dgm:t>
    </dgm:pt>
    <dgm:pt modelId="{0E12FCF3-1463-4384-A53D-507277D7529F}" type="pres">
      <dgm:prSet presAssocID="{F245D408-5A5D-4743-B9DF-E8D9C1FD2816}" presName="spacer" presStyleCnt="0"/>
      <dgm:spPr/>
    </dgm:pt>
    <dgm:pt modelId="{01B77153-240D-44F5-AD8A-7F73B51078F8}" type="pres">
      <dgm:prSet presAssocID="{C5D01E14-6C93-431B-8A2C-0A054DE42E8C}" presName="parentText" presStyleLbl="node1" presStyleIdx="5" presStyleCnt="6">
        <dgm:presLayoutVars>
          <dgm:chMax val="0"/>
          <dgm:bulletEnabled val="1"/>
        </dgm:presLayoutVars>
      </dgm:prSet>
      <dgm:spPr/>
      <dgm:t>
        <a:bodyPr/>
        <a:lstStyle/>
        <a:p>
          <a:endParaRPr lang="es-ES"/>
        </a:p>
      </dgm:t>
    </dgm:pt>
  </dgm:ptLst>
  <dgm:cxnLst>
    <dgm:cxn modelId="{187EBA93-1231-43FB-B870-436853DD1A57}" srcId="{B9B7B143-6892-4B89-B82A-8A6D65AD64C1}" destId="{8884E5D2-D166-4AA7-9FE8-7AE3AF258265}" srcOrd="3" destOrd="0" parTransId="{235FC5DA-C992-4CC2-A83C-5C573A5D5538}" sibTransId="{AC393B9B-8F40-4070-9BA3-43D387D591E3}"/>
    <dgm:cxn modelId="{99EE0548-33A2-4FB8-9FB5-541CB446FDA6}" type="presOf" srcId="{EFFCB8E9-151D-4A67-8583-4DDE397791E1}" destId="{1A85A0FC-D701-4335-9051-949A40163CDA}" srcOrd="0" destOrd="0" presId="urn:microsoft.com/office/officeart/2005/8/layout/vList2"/>
    <dgm:cxn modelId="{06AFA4C5-9937-4518-B73F-DCADCD418D6B}" srcId="{B9B7B143-6892-4B89-B82A-8A6D65AD64C1}" destId="{6F898908-C955-49D0-949D-62956428EBF0}" srcOrd="1" destOrd="0" parTransId="{C8CE770E-BD24-44EE-853E-C9B106A079B9}" sibTransId="{E3F86677-7D0A-42A3-9ABB-E454D79ADE28}"/>
    <dgm:cxn modelId="{B92137AD-9965-4AD4-A969-A2F99E63A02C}" type="presOf" srcId="{493A5D8C-8EEF-444D-AC19-AEC18E150E5F}" destId="{23F8AC18-CFAB-43CD-9195-7B8A6A2F1FAE}" srcOrd="0" destOrd="0" presId="urn:microsoft.com/office/officeart/2005/8/layout/vList2"/>
    <dgm:cxn modelId="{9D7E8AB4-822D-44CC-BD28-ADCBCE6217F8}" srcId="{B9B7B143-6892-4B89-B82A-8A6D65AD64C1}" destId="{493A5D8C-8EEF-444D-AC19-AEC18E150E5F}" srcOrd="0" destOrd="0" parTransId="{863CD842-216C-493A-9510-E6758EA44F2A}" sibTransId="{FECC99FD-9188-40BA-82F8-F8B895D782F1}"/>
    <dgm:cxn modelId="{7589125C-2F5F-4B33-8534-CBF8B502CE21}" type="presOf" srcId="{8884E5D2-D166-4AA7-9FE8-7AE3AF258265}" destId="{EA2CFD34-99AA-4C11-8038-7911AFE3F193}" srcOrd="0" destOrd="0" presId="urn:microsoft.com/office/officeart/2005/8/layout/vList2"/>
    <dgm:cxn modelId="{A0C43716-A074-4BB6-B3BE-73EF59FEA4DE}" type="presOf" srcId="{6F898908-C955-49D0-949D-62956428EBF0}" destId="{7A1E7D8A-DC2B-4FEC-8BA5-7E4944A3A124}" srcOrd="0" destOrd="0" presId="urn:microsoft.com/office/officeart/2005/8/layout/vList2"/>
    <dgm:cxn modelId="{DBDE8F8E-1C3A-4000-BEF1-4159BAA7AB31}" srcId="{B9B7B143-6892-4B89-B82A-8A6D65AD64C1}" destId="{EFFCB8E9-151D-4A67-8583-4DDE397791E1}" srcOrd="2" destOrd="0" parTransId="{D8B4D646-3B29-4141-BEC9-4C556F4D65CE}" sibTransId="{D86EA2C6-71B1-4749-9339-CD6410789428}"/>
    <dgm:cxn modelId="{71CB7C18-185C-4E0B-94B0-7E5704512D1A}" srcId="{B9B7B143-6892-4B89-B82A-8A6D65AD64C1}" destId="{C5D01E14-6C93-431B-8A2C-0A054DE42E8C}" srcOrd="5" destOrd="0" parTransId="{95DDF9FE-5AFA-43F2-AD7A-1B1F33A9CC8D}" sibTransId="{EB345DA4-608A-42AA-8B7E-A2D1A0501E24}"/>
    <dgm:cxn modelId="{4617AE74-32B8-4565-9CA4-04A5E13005C9}" type="presOf" srcId="{B3A782E3-8A8F-4A37-A29D-5DA892B5C520}" destId="{6434B2D9-077E-48A0-9D0E-221932A9E3AE}" srcOrd="0" destOrd="0" presId="urn:microsoft.com/office/officeart/2005/8/layout/vList2"/>
    <dgm:cxn modelId="{F45B16C9-C868-472A-9D94-807A10F20945}" type="presOf" srcId="{C5D01E14-6C93-431B-8A2C-0A054DE42E8C}" destId="{01B77153-240D-44F5-AD8A-7F73B51078F8}" srcOrd="0" destOrd="0" presId="urn:microsoft.com/office/officeart/2005/8/layout/vList2"/>
    <dgm:cxn modelId="{0833F47B-76CA-4BE8-A1E7-DB29766E0D4B}" type="presOf" srcId="{B9B7B143-6892-4B89-B82A-8A6D65AD64C1}" destId="{EA7457BA-3155-4AA5-A654-4198382C6274}" srcOrd="0" destOrd="0" presId="urn:microsoft.com/office/officeart/2005/8/layout/vList2"/>
    <dgm:cxn modelId="{32C4631C-E2CB-493A-9139-FB6E522D395A}" srcId="{B9B7B143-6892-4B89-B82A-8A6D65AD64C1}" destId="{B3A782E3-8A8F-4A37-A29D-5DA892B5C520}" srcOrd="4" destOrd="0" parTransId="{F3009061-F7BD-48ED-925E-6A93F8EC0FAF}" sibTransId="{F245D408-5A5D-4743-B9DF-E8D9C1FD2816}"/>
    <dgm:cxn modelId="{F3F86FCC-68CB-469C-B005-C6535B3EACED}" type="presParOf" srcId="{EA7457BA-3155-4AA5-A654-4198382C6274}" destId="{23F8AC18-CFAB-43CD-9195-7B8A6A2F1FAE}" srcOrd="0" destOrd="0" presId="urn:microsoft.com/office/officeart/2005/8/layout/vList2"/>
    <dgm:cxn modelId="{6AB5DF97-A384-4CD9-A668-2A71DCB1C49E}" type="presParOf" srcId="{EA7457BA-3155-4AA5-A654-4198382C6274}" destId="{DE0922FB-7B61-42EF-BB97-F74EA674A147}" srcOrd="1" destOrd="0" presId="urn:microsoft.com/office/officeart/2005/8/layout/vList2"/>
    <dgm:cxn modelId="{C0D27197-C17C-4B7C-9BC9-1A39AC531A1C}" type="presParOf" srcId="{EA7457BA-3155-4AA5-A654-4198382C6274}" destId="{7A1E7D8A-DC2B-4FEC-8BA5-7E4944A3A124}" srcOrd="2" destOrd="0" presId="urn:microsoft.com/office/officeart/2005/8/layout/vList2"/>
    <dgm:cxn modelId="{1E3719B8-2D47-4F4F-B57B-5A321BD36155}" type="presParOf" srcId="{EA7457BA-3155-4AA5-A654-4198382C6274}" destId="{28C41579-49BA-4184-8D36-62AA4047BF2E}" srcOrd="3" destOrd="0" presId="urn:microsoft.com/office/officeart/2005/8/layout/vList2"/>
    <dgm:cxn modelId="{2B038E09-EA49-4688-8995-061C84A6E34B}" type="presParOf" srcId="{EA7457BA-3155-4AA5-A654-4198382C6274}" destId="{1A85A0FC-D701-4335-9051-949A40163CDA}" srcOrd="4" destOrd="0" presId="urn:microsoft.com/office/officeart/2005/8/layout/vList2"/>
    <dgm:cxn modelId="{24692367-86B0-4F5B-BD74-AD7E27E1585D}" type="presParOf" srcId="{EA7457BA-3155-4AA5-A654-4198382C6274}" destId="{48F8DE07-D324-4301-87FF-1ABC21936545}" srcOrd="5" destOrd="0" presId="urn:microsoft.com/office/officeart/2005/8/layout/vList2"/>
    <dgm:cxn modelId="{A7E0988F-597D-4F35-A577-AFECD67CED55}" type="presParOf" srcId="{EA7457BA-3155-4AA5-A654-4198382C6274}" destId="{EA2CFD34-99AA-4C11-8038-7911AFE3F193}" srcOrd="6" destOrd="0" presId="urn:microsoft.com/office/officeart/2005/8/layout/vList2"/>
    <dgm:cxn modelId="{098FC2D1-9B1A-47A3-B924-05697D13AD62}" type="presParOf" srcId="{EA7457BA-3155-4AA5-A654-4198382C6274}" destId="{16E1452D-A59E-4C4C-9E84-02014B855744}" srcOrd="7" destOrd="0" presId="urn:microsoft.com/office/officeart/2005/8/layout/vList2"/>
    <dgm:cxn modelId="{3D3412E1-5740-4A34-8719-F16CAD0A5DDA}" type="presParOf" srcId="{EA7457BA-3155-4AA5-A654-4198382C6274}" destId="{6434B2D9-077E-48A0-9D0E-221932A9E3AE}" srcOrd="8" destOrd="0" presId="urn:microsoft.com/office/officeart/2005/8/layout/vList2"/>
    <dgm:cxn modelId="{5F441450-EEF3-433B-843D-48D3F4738312}" type="presParOf" srcId="{EA7457BA-3155-4AA5-A654-4198382C6274}" destId="{0E12FCF3-1463-4384-A53D-507277D7529F}" srcOrd="9" destOrd="0" presId="urn:microsoft.com/office/officeart/2005/8/layout/vList2"/>
    <dgm:cxn modelId="{6C1C98B8-E81D-414B-9E2E-9B3027307CD8}" type="presParOf" srcId="{EA7457BA-3155-4AA5-A654-4198382C6274}" destId="{01B77153-240D-44F5-AD8A-7F73B51078F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563CF74-4D04-46D3-95BE-DD87DC7253F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D4478D00-4628-454A-A0C9-F7996A329EB1}">
      <dgm:prSet custT="1"/>
      <dgm:spPr/>
      <dgm:t>
        <a:bodyPr/>
        <a:lstStyle/>
        <a:p>
          <a:pPr rtl="0"/>
          <a:r>
            <a:rPr lang="es-MX" sz="4400" dirty="0" smtClean="0">
              <a:latin typeface="Arial" panose="020B0604020202020204" pitchFamily="34" charset="0"/>
              <a:cs typeface="Arial" panose="020B0604020202020204" pitchFamily="34" charset="0"/>
            </a:rPr>
            <a:t>6. Conclusiones</a:t>
          </a:r>
          <a:endParaRPr lang="en-US" sz="4400" dirty="0">
            <a:latin typeface="Arial" panose="020B0604020202020204" pitchFamily="34" charset="0"/>
            <a:cs typeface="Arial" panose="020B0604020202020204" pitchFamily="34" charset="0"/>
          </a:endParaRPr>
        </a:p>
      </dgm:t>
    </dgm:pt>
    <dgm:pt modelId="{60CA600B-0253-4B0A-A44C-74F64B00159B}" type="parTrans" cxnId="{03D3D195-B116-4DAB-BDBD-CB06998F05EE}">
      <dgm:prSet/>
      <dgm:spPr/>
      <dgm:t>
        <a:bodyPr/>
        <a:lstStyle/>
        <a:p>
          <a:endParaRPr lang="es-ES"/>
        </a:p>
      </dgm:t>
    </dgm:pt>
    <dgm:pt modelId="{BBD3F076-DAC9-44F9-B81B-2BED0C10F03C}" type="sibTrans" cxnId="{03D3D195-B116-4DAB-BDBD-CB06998F05EE}">
      <dgm:prSet/>
      <dgm:spPr/>
      <dgm:t>
        <a:bodyPr/>
        <a:lstStyle/>
        <a:p>
          <a:endParaRPr lang="es-ES"/>
        </a:p>
      </dgm:t>
    </dgm:pt>
    <dgm:pt modelId="{43A2D463-3A91-4749-A0DA-8AF2B5DD4B82}" type="pres">
      <dgm:prSet presAssocID="{7563CF74-4D04-46D3-95BE-DD87DC7253FC}" presName="linear" presStyleCnt="0">
        <dgm:presLayoutVars>
          <dgm:animLvl val="lvl"/>
          <dgm:resizeHandles val="exact"/>
        </dgm:presLayoutVars>
      </dgm:prSet>
      <dgm:spPr/>
      <dgm:t>
        <a:bodyPr/>
        <a:lstStyle/>
        <a:p>
          <a:endParaRPr lang="es-ES"/>
        </a:p>
      </dgm:t>
    </dgm:pt>
    <dgm:pt modelId="{04122FA4-87EF-4C18-AEE8-A71C6FCE25B7}" type="pres">
      <dgm:prSet presAssocID="{D4478D00-4628-454A-A0C9-F7996A329EB1}" presName="parentText" presStyleLbl="node1" presStyleIdx="0" presStyleCnt="1">
        <dgm:presLayoutVars>
          <dgm:chMax val="0"/>
          <dgm:bulletEnabled val="1"/>
        </dgm:presLayoutVars>
      </dgm:prSet>
      <dgm:spPr/>
      <dgm:t>
        <a:bodyPr/>
        <a:lstStyle/>
        <a:p>
          <a:endParaRPr lang="es-ES"/>
        </a:p>
      </dgm:t>
    </dgm:pt>
  </dgm:ptLst>
  <dgm:cxnLst>
    <dgm:cxn modelId="{03D3D195-B116-4DAB-BDBD-CB06998F05EE}" srcId="{7563CF74-4D04-46D3-95BE-DD87DC7253FC}" destId="{D4478D00-4628-454A-A0C9-F7996A329EB1}" srcOrd="0" destOrd="0" parTransId="{60CA600B-0253-4B0A-A44C-74F64B00159B}" sibTransId="{BBD3F076-DAC9-44F9-B81B-2BED0C10F03C}"/>
    <dgm:cxn modelId="{AD8ACD79-5027-47B7-8C1F-B9C2604DC37B}" type="presOf" srcId="{D4478D00-4628-454A-A0C9-F7996A329EB1}" destId="{04122FA4-87EF-4C18-AEE8-A71C6FCE25B7}" srcOrd="0" destOrd="0" presId="urn:microsoft.com/office/officeart/2005/8/layout/vList2"/>
    <dgm:cxn modelId="{45261E06-70FB-4C67-BE9A-7C57115F18D8}" type="presOf" srcId="{7563CF74-4D04-46D3-95BE-DD87DC7253FC}" destId="{43A2D463-3A91-4749-A0DA-8AF2B5DD4B82}" srcOrd="0" destOrd="0" presId="urn:microsoft.com/office/officeart/2005/8/layout/vList2"/>
    <dgm:cxn modelId="{63F60BC6-B360-4A0D-AFE0-663CD0307372}" type="presParOf" srcId="{43A2D463-3A91-4749-A0DA-8AF2B5DD4B82}" destId="{04122FA4-87EF-4C18-AEE8-A71C6FCE25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EB931A-F60A-4F84-B7DC-236E3512A9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903D603-36DA-4803-81E7-3FF96119DA4A}">
      <dgm:prSet custT="1"/>
      <dgm:spPr/>
      <dgm:t>
        <a:bodyPr/>
        <a:lstStyle/>
        <a:p>
          <a:pPr algn="ctr" rtl="0"/>
          <a:r>
            <a:rPr lang="es-MX" sz="4400" dirty="0" smtClean="0"/>
            <a:t>Formato Interno de Reporte de las Actividades de Rendición de Cuentas </a:t>
          </a:r>
          <a:endParaRPr lang="en-US" sz="4400" dirty="0"/>
        </a:p>
      </dgm:t>
    </dgm:pt>
    <dgm:pt modelId="{8D080C03-7801-4045-A135-07C838E7A767}" type="parTrans" cxnId="{3F0CE3FE-BC70-46AA-A389-A79DC5AA6C19}">
      <dgm:prSet/>
      <dgm:spPr/>
      <dgm:t>
        <a:bodyPr/>
        <a:lstStyle/>
        <a:p>
          <a:pPr algn="ctr"/>
          <a:endParaRPr lang="es-ES" sz="2400"/>
        </a:p>
      </dgm:t>
    </dgm:pt>
    <dgm:pt modelId="{EA4E8167-EDD3-4197-BC76-D9F8FFEC14BE}" type="sibTrans" cxnId="{3F0CE3FE-BC70-46AA-A389-A79DC5AA6C19}">
      <dgm:prSet/>
      <dgm:spPr/>
      <dgm:t>
        <a:bodyPr/>
        <a:lstStyle/>
        <a:p>
          <a:pPr algn="ctr"/>
          <a:endParaRPr lang="es-ES" sz="2400"/>
        </a:p>
      </dgm:t>
    </dgm:pt>
    <dgm:pt modelId="{B0BB3DAD-8107-4136-A2E7-825AC272CA3C}" type="pres">
      <dgm:prSet presAssocID="{44EB931A-F60A-4F84-B7DC-236E3512A992}" presName="linear" presStyleCnt="0">
        <dgm:presLayoutVars>
          <dgm:animLvl val="lvl"/>
          <dgm:resizeHandles val="exact"/>
        </dgm:presLayoutVars>
      </dgm:prSet>
      <dgm:spPr/>
      <dgm:t>
        <a:bodyPr/>
        <a:lstStyle/>
        <a:p>
          <a:endParaRPr lang="es-ES"/>
        </a:p>
      </dgm:t>
    </dgm:pt>
    <dgm:pt modelId="{C1507846-80CE-4987-BCF3-BC5CF49039ED}" type="pres">
      <dgm:prSet presAssocID="{9903D603-36DA-4803-81E7-3FF96119DA4A}" presName="parentText" presStyleLbl="node1" presStyleIdx="0" presStyleCnt="1" custLinFactNeighborY="3961">
        <dgm:presLayoutVars>
          <dgm:chMax val="0"/>
          <dgm:bulletEnabled val="1"/>
        </dgm:presLayoutVars>
      </dgm:prSet>
      <dgm:spPr/>
      <dgm:t>
        <a:bodyPr/>
        <a:lstStyle/>
        <a:p>
          <a:endParaRPr lang="es-ES"/>
        </a:p>
      </dgm:t>
    </dgm:pt>
  </dgm:ptLst>
  <dgm:cxnLst>
    <dgm:cxn modelId="{20521739-55EC-4C02-A0C5-5F5F433E6E39}" type="presOf" srcId="{44EB931A-F60A-4F84-B7DC-236E3512A992}" destId="{B0BB3DAD-8107-4136-A2E7-825AC272CA3C}" srcOrd="0" destOrd="0" presId="urn:microsoft.com/office/officeart/2005/8/layout/vList2"/>
    <dgm:cxn modelId="{3F0CE3FE-BC70-46AA-A389-A79DC5AA6C19}" srcId="{44EB931A-F60A-4F84-B7DC-236E3512A992}" destId="{9903D603-36DA-4803-81E7-3FF96119DA4A}" srcOrd="0" destOrd="0" parTransId="{8D080C03-7801-4045-A135-07C838E7A767}" sibTransId="{EA4E8167-EDD3-4197-BC76-D9F8FFEC14BE}"/>
    <dgm:cxn modelId="{CF3D18A2-7E06-4C3B-A307-88633613FBF6}" type="presOf" srcId="{9903D603-36DA-4803-81E7-3FF96119DA4A}" destId="{C1507846-80CE-4987-BCF3-BC5CF49039ED}" srcOrd="0" destOrd="0" presId="urn:microsoft.com/office/officeart/2005/8/layout/vList2"/>
    <dgm:cxn modelId="{0469DB49-EC54-41B9-A66F-1DB0133448E4}" type="presParOf" srcId="{B0BB3DAD-8107-4136-A2E7-825AC272CA3C}" destId="{C1507846-80CE-4987-BCF3-BC5CF49039E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EB931A-F60A-4F84-B7DC-236E3512A9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903D603-36DA-4803-81E7-3FF96119DA4A}">
      <dgm:prSet custT="1"/>
      <dgm:spPr/>
      <dgm:t>
        <a:bodyPr/>
        <a:lstStyle/>
        <a:p>
          <a:pPr algn="ctr" rtl="0"/>
          <a:r>
            <a:rPr lang="es-MX" sz="4400" dirty="0" smtClean="0"/>
            <a:t>Seguimiento a las actividades </a:t>
          </a:r>
        </a:p>
        <a:p>
          <a:pPr algn="ctr" rtl="0"/>
          <a:r>
            <a:rPr lang="es-MX" sz="4400" dirty="0" smtClean="0"/>
            <a:t>de Rendición de Cuentas</a:t>
          </a:r>
          <a:endParaRPr lang="en-US" sz="4400" dirty="0"/>
        </a:p>
      </dgm:t>
    </dgm:pt>
    <dgm:pt modelId="{8D080C03-7801-4045-A135-07C838E7A767}" type="parTrans" cxnId="{3F0CE3FE-BC70-46AA-A389-A79DC5AA6C19}">
      <dgm:prSet/>
      <dgm:spPr/>
      <dgm:t>
        <a:bodyPr/>
        <a:lstStyle/>
        <a:p>
          <a:pPr algn="ctr"/>
          <a:endParaRPr lang="es-ES" sz="2400"/>
        </a:p>
      </dgm:t>
    </dgm:pt>
    <dgm:pt modelId="{EA4E8167-EDD3-4197-BC76-D9F8FFEC14BE}" type="sibTrans" cxnId="{3F0CE3FE-BC70-46AA-A389-A79DC5AA6C19}">
      <dgm:prSet/>
      <dgm:spPr/>
      <dgm:t>
        <a:bodyPr/>
        <a:lstStyle/>
        <a:p>
          <a:pPr algn="ctr"/>
          <a:endParaRPr lang="es-ES" sz="2400"/>
        </a:p>
      </dgm:t>
    </dgm:pt>
    <dgm:pt modelId="{B0BB3DAD-8107-4136-A2E7-825AC272CA3C}" type="pres">
      <dgm:prSet presAssocID="{44EB931A-F60A-4F84-B7DC-236E3512A992}" presName="linear" presStyleCnt="0">
        <dgm:presLayoutVars>
          <dgm:animLvl val="lvl"/>
          <dgm:resizeHandles val="exact"/>
        </dgm:presLayoutVars>
      </dgm:prSet>
      <dgm:spPr/>
      <dgm:t>
        <a:bodyPr/>
        <a:lstStyle/>
        <a:p>
          <a:endParaRPr lang="es-ES"/>
        </a:p>
      </dgm:t>
    </dgm:pt>
    <dgm:pt modelId="{C1507846-80CE-4987-BCF3-BC5CF49039ED}" type="pres">
      <dgm:prSet presAssocID="{9903D603-36DA-4803-81E7-3FF96119DA4A}" presName="parentText" presStyleLbl="node1" presStyleIdx="0" presStyleCnt="1" custLinFactNeighborY="3961">
        <dgm:presLayoutVars>
          <dgm:chMax val="0"/>
          <dgm:bulletEnabled val="1"/>
        </dgm:presLayoutVars>
      </dgm:prSet>
      <dgm:spPr/>
      <dgm:t>
        <a:bodyPr/>
        <a:lstStyle/>
        <a:p>
          <a:endParaRPr lang="es-ES"/>
        </a:p>
      </dgm:t>
    </dgm:pt>
  </dgm:ptLst>
  <dgm:cxnLst>
    <dgm:cxn modelId="{20521739-55EC-4C02-A0C5-5F5F433E6E39}" type="presOf" srcId="{44EB931A-F60A-4F84-B7DC-236E3512A992}" destId="{B0BB3DAD-8107-4136-A2E7-825AC272CA3C}" srcOrd="0" destOrd="0" presId="urn:microsoft.com/office/officeart/2005/8/layout/vList2"/>
    <dgm:cxn modelId="{3F0CE3FE-BC70-46AA-A389-A79DC5AA6C19}" srcId="{44EB931A-F60A-4F84-B7DC-236E3512A992}" destId="{9903D603-36DA-4803-81E7-3FF96119DA4A}" srcOrd="0" destOrd="0" parTransId="{8D080C03-7801-4045-A135-07C838E7A767}" sibTransId="{EA4E8167-EDD3-4197-BC76-D9F8FFEC14BE}"/>
    <dgm:cxn modelId="{CF3D18A2-7E06-4C3B-A307-88633613FBF6}" type="presOf" srcId="{9903D603-36DA-4803-81E7-3FF96119DA4A}" destId="{C1507846-80CE-4987-BCF3-BC5CF49039ED}" srcOrd="0" destOrd="0" presId="urn:microsoft.com/office/officeart/2005/8/layout/vList2"/>
    <dgm:cxn modelId="{0469DB49-EC54-41B9-A66F-1DB0133448E4}" type="presParOf" srcId="{B0BB3DAD-8107-4136-A2E7-825AC272CA3C}" destId="{C1507846-80CE-4987-BCF3-BC5CF49039E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689E9E-1BAE-435F-9125-24E7D33B82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500EE5B-5EEA-45B4-8E32-5FF7B0C08C06}">
      <dgm:prSet custT="1"/>
      <dgm:spPr/>
      <dgm:t>
        <a:bodyPr/>
        <a:lstStyle/>
        <a:p>
          <a:pPr rtl="0"/>
          <a:r>
            <a:rPr lang="es-MX" sz="4400" dirty="0" smtClean="0">
              <a:latin typeface="Arial" panose="020B0604020202020204" pitchFamily="34" charset="0"/>
              <a:cs typeface="Arial" panose="020B0604020202020204" pitchFamily="34" charset="0"/>
            </a:rPr>
            <a:t>1. Introducción</a:t>
          </a:r>
          <a:endParaRPr lang="en-US" sz="4400" dirty="0">
            <a:latin typeface="Arial" panose="020B0604020202020204" pitchFamily="34" charset="0"/>
            <a:cs typeface="Arial" panose="020B0604020202020204" pitchFamily="34" charset="0"/>
          </a:endParaRPr>
        </a:p>
      </dgm:t>
    </dgm:pt>
    <dgm:pt modelId="{A1956202-80AD-4724-9DF8-5878650FFAE4}" type="parTrans" cxnId="{1177AA3C-6FE6-45C4-8848-07C16197AAD9}">
      <dgm:prSet/>
      <dgm:spPr/>
      <dgm:t>
        <a:bodyPr/>
        <a:lstStyle/>
        <a:p>
          <a:endParaRPr lang="es-ES"/>
        </a:p>
      </dgm:t>
    </dgm:pt>
    <dgm:pt modelId="{9404F596-0AB6-4E83-AA02-735B2390203B}" type="sibTrans" cxnId="{1177AA3C-6FE6-45C4-8848-07C16197AAD9}">
      <dgm:prSet/>
      <dgm:spPr/>
      <dgm:t>
        <a:bodyPr/>
        <a:lstStyle/>
        <a:p>
          <a:endParaRPr lang="es-ES"/>
        </a:p>
      </dgm:t>
    </dgm:pt>
    <dgm:pt modelId="{2177344B-877F-4E86-B599-7A56E4974887}" type="pres">
      <dgm:prSet presAssocID="{9F689E9E-1BAE-435F-9125-24E7D33B823E}" presName="linear" presStyleCnt="0">
        <dgm:presLayoutVars>
          <dgm:animLvl val="lvl"/>
          <dgm:resizeHandles val="exact"/>
        </dgm:presLayoutVars>
      </dgm:prSet>
      <dgm:spPr/>
      <dgm:t>
        <a:bodyPr/>
        <a:lstStyle/>
        <a:p>
          <a:endParaRPr lang="es-ES"/>
        </a:p>
      </dgm:t>
    </dgm:pt>
    <dgm:pt modelId="{12B10E50-A824-4A30-8686-E3BE01C040CA}" type="pres">
      <dgm:prSet presAssocID="{7500EE5B-5EEA-45B4-8E32-5FF7B0C08C06}" presName="parentText" presStyleLbl="node1" presStyleIdx="0" presStyleCnt="1">
        <dgm:presLayoutVars>
          <dgm:chMax val="0"/>
          <dgm:bulletEnabled val="1"/>
        </dgm:presLayoutVars>
      </dgm:prSet>
      <dgm:spPr/>
      <dgm:t>
        <a:bodyPr/>
        <a:lstStyle/>
        <a:p>
          <a:endParaRPr lang="es-ES"/>
        </a:p>
      </dgm:t>
    </dgm:pt>
  </dgm:ptLst>
  <dgm:cxnLst>
    <dgm:cxn modelId="{1177AA3C-6FE6-45C4-8848-07C16197AAD9}" srcId="{9F689E9E-1BAE-435F-9125-24E7D33B823E}" destId="{7500EE5B-5EEA-45B4-8E32-5FF7B0C08C06}" srcOrd="0" destOrd="0" parTransId="{A1956202-80AD-4724-9DF8-5878650FFAE4}" sibTransId="{9404F596-0AB6-4E83-AA02-735B2390203B}"/>
    <dgm:cxn modelId="{D84EAB96-B1E6-47FF-B8D6-FD2A2F5CC9F1}" type="presOf" srcId="{9F689E9E-1BAE-435F-9125-24E7D33B823E}" destId="{2177344B-877F-4E86-B599-7A56E4974887}" srcOrd="0" destOrd="0" presId="urn:microsoft.com/office/officeart/2005/8/layout/vList2"/>
    <dgm:cxn modelId="{8E84EE6E-9A9E-41DE-A0F5-9783B2572B5C}" type="presOf" srcId="{7500EE5B-5EEA-45B4-8E32-5FF7B0C08C06}" destId="{12B10E50-A824-4A30-8686-E3BE01C040CA}" srcOrd="0" destOrd="0" presId="urn:microsoft.com/office/officeart/2005/8/layout/vList2"/>
    <dgm:cxn modelId="{2FD20AA9-F4A8-4063-813D-2DC17944E1D7}" type="presParOf" srcId="{2177344B-877F-4E86-B599-7A56E4974887}" destId="{12B10E50-A824-4A30-8686-E3BE01C040C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BDB33-BBFE-4652-ADF3-03966A3F0C2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0AD432AE-016C-4D5F-89CA-FD0436F0ABE0}">
      <dgm:prSet/>
      <dgm:spPr/>
      <dgm:t>
        <a:bodyPr/>
        <a:lstStyle/>
        <a:p>
          <a:pPr rtl="0"/>
          <a:r>
            <a:rPr lang="es-MX" dirty="0" smtClean="0">
              <a:latin typeface="Arial" panose="020B0604020202020204" pitchFamily="34" charset="0"/>
              <a:cs typeface="Arial" panose="020B0604020202020204" pitchFamily="34" charset="0"/>
            </a:rPr>
            <a:t>2. Actividades de Rendición de Cuentas</a:t>
          </a:r>
          <a:endParaRPr lang="en-US" dirty="0">
            <a:latin typeface="Arial" panose="020B0604020202020204" pitchFamily="34" charset="0"/>
            <a:cs typeface="Arial" panose="020B0604020202020204" pitchFamily="34" charset="0"/>
          </a:endParaRPr>
        </a:p>
      </dgm:t>
    </dgm:pt>
    <dgm:pt modelId="{765C3466-20C9-4030-B4F0-F4DF282A2669}" type="parTrans" cxnId="{2286818F-FE79-4236-956F-A97F76EAAF77}">
      <dgm:prSet/>
      <dgm:spPr/>
      <dgm:t>
        <a:bodyPr/>
        <a:lstStyle/>
        <a:p>
          <a:endParaRPr lang="es-ES"/>
        </a:p>
      </dgm:t>
    </dgm:pt>
    <dgm:pt modelId="{3CA96F7C-BE99-4CB7-A5F4-510BD3776F2D}" type="sibTrans" cxnId="{2286818F-FE79-4236-956F-A97F76EAAF77}">
      <dgm:prSet/>
      <dgm:spPr/>
      <dgm:t>
        <a:bodyPr/>
        <a:lstStyle/>
        <a:p>
          <a:endParaRPr lang="es-ES"/>
        </a:p>
      </dgm:t>
    </dgm:pt>
    <dgm:pt modelId="{328912AF-48D7-4FF2-9250-C28F9DFF16CD}" type="pres">
      <dgm:prSet presAssocID="{6FBBDB33-BBFE-4652-ADF3-03966A3F0C2B}" presName="linear" presStyleCnt="0">
        <dgm:presLayoutVars>
          <dgm:animLvl val="lvl"/>
          <dgm:resizeHandles val="exact"/>
        </dgm:presLayoutVars>
      </dgm:prSet>
      <dgm:spPr/>
      <dgm:t>
        <a:bodyPr/>
        <a:lstStyle/>
        <a:p>
          <a:endParaRPr lang="es-ES"/>
        </a:p>
      </dgm:t>
    </dgm:pt>
    <dgm:pt modelId="{69118B09-09E1-4D45-B892-607EE23B2CB6}" type="pres">
      <dgm:prSet presAssocID="{0AD432AE-016C-4D5F-89CA-FD0436F0ABE0}" presName="parentText" presStyleLbl="node1" presStyleIdx="0" presStyleCnt="1" custLinFactNeighborX="-800">
        <dgm:presLayoutVars>
          <dgm:chMax val="0"/>
          <dgm:bulletEnabled val="1"/>
        </dgm:presLayoutVars>
      </dgm:prSet>
      <dgm:spPr/>
      <dgm:t>
        <a:bodyPr/>
        <a:lstStyle/>
        <a:p>
          <a:endParaRPr lang="es-ES"/>
        </a:p>
      </dgm:t>
    </dgm:pt>
  </dgm:ptLst>
  <dgm:cxnLst>
    <dgm:cxn modelId="{2286818F-FE79-4236-956F-A97F76EAAF77}" srcId="{6FBBDB33-BBFE-4652-ADF3-03966A3F0C2B}" destId="{0AD432AE-016C-4D5F-89CA-FD0436F0ABE0}" srcOrd="0" destOrd="0" parTransId="{765C3466-20C9-4030-B4F0-F4DF282A2669}" sibTransId="{3CA96F7C-BE99-4CB7-A5F4-510BD3776F2D}"/>
    <dgm:cxn modelId="{311A7B2E-8B20-406F-B7E4-7AAD7CF3EB86}" type="presOf" srcId="{6FBBDB33-BBFE-4652-ADF3-03966A3F0C2B}" destId="{328912AF-48D7-4FF2-9250-C28F9DFF16CD}" srcOrd="0" destOrd="0" presId="urn:microsoft.com/office/officeart/2005/8/layout/vList2"/>
    <dgm:cxn modelId="{11098BB2-EC08-4BCE-9D39-1C0C0AD1E4C3}" type="presOf" srcId="{0AD432AE-016C-4D5F-89CA-FD0436F0ABE0}" destId="{69118B09-09E1-4D45-B892-607EE23B2CB6}" srcOrd="0" destOrd="0" presId="urn:microsoft.com/office/officeart/2005/8/layout/vList2"/>
    <dgm:cxn modelId="{14F4ECA0-1363-4600-B9FC-783CD88E8A8D}" type="presParOf" srcId="{328912AF-48D7-4FF2-9250-C28F9DFF16CD}" destId="{69118B09-09E1-4D45-B892-607EE23B2CB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2383C0-B6BB-4342-A431-943B354E6B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6E7C453-177F-4719-B602-4B209400145C}">
      <dgm:prSet custT="1"/>
      <dgm:spPr/>
      <dgm:t>
        <a:bodyPr/>
        <a:lstStyle/>
        <a:p>
          <a:pPr rtl="0"/>
          <a:r>
            <a:rPr lang="es-MX" sz="4400" dirty="0" smtClean="0">
              <a:latin typeface="Arial" panose="020B0604020202020204" pitchFamily="34" charset="0"/>
              <a:cs typeface="Arial" panose="020B0604020202020204" pitchFamily="34" charset="0"/>
            </a:rPr>
            <a:t>2. Actividades de Rendición de Cuentas</a:t>
          </a:r>
          <a:endParaRPr lang="en-US" sz="2600" dirty="0"/>
        </a:p>
      </dgm:t>
    </dgm:pt>
    <dgm:pt modelId="{8C4EA8B5-167C-4EF5-8F40-0B8901E4DCCB}" type="parTrans" cxnId="{E8350D96-E927-469A-AEA8-FF7B3F957532}">
      <dgm:prSet/>
      <dgm:spPr/>
      <dgm:t>
        <a:bodyPr/>
        <a:lstStyle/>
        <a:p>
          <a:endParaRPr lang="es-ES"/>
        </a:p>
      </dgm:t>
    </dgm:pt>
    <dgm:pt modelId="{319D83E1-5BE2-443F-B390-8CA7A280929B}" type="sibTrans" cxnId="{E8350D96-E927-469A-AEA8-FF7B3F957532}">
      <dgm:prSet/>
      <dgm:spPr/>
      <dgm:t>
        <a:bodyPr/>
        <a:lstStyle/>
        <a:p>
          <a:endParaRPr lang="es-ES"/>
        </a:p>
      </dgm:t>
    </dgm:pt>
    <dgm:pt modelId="{140F4141-6677-4BCB-8861-A9368F99F825}" type="pres">
      <dgm:prSet presAssocID="{182383C0-B6BB-4342-A431-943B354E6BA0}" presName="linear" presStyleCnt="0">
        <dgm:presLayoutVars>
          <dgm:animLvl val="lvl"/>
          <dgm:resizeHandles val="exact"/>
        </dgm:presLayoutVars>
      </dgm:prSet>
      <dgm:spPr/>
      <dgm:t>
        <a:bodyPr/>
        <a:lstStyle/>
        <a:p>
          <a:endParaRPr lang="es-ES"/>
        </a:p>
      </dgm:t>
    </dgm:pt>
    <dgm:pt modelId="{D04EB658-BAED-4194-9451-C6662F43A549}" type="pres">
      <dgm:prSet presAssocID="{D6E7C453-177F-4719-B602-4B209400145C}" presName="parentText" presStyleLbl="node1" presStyleIdx="0" presStyleCnt="1">
        <dgm:presLayoutVars>
          <dgm:chMax val="0"/>
          <dgm:bulletEnabled val="1"/>
        </dgm:presLayoutVars>
      </dgm:prSet>
      <dgm:spPr/>
      <dgm:t>
        <a:bodyPr/>
        <a:lstStyle/>
        <a:p>
          <a:endParaRPr lang="es-ES"/>
        </a:p>
      </dgm:t>
    </dgm:pt>
  </dgm:ptLst>
  <dgm:cxnLst>
    <dgm:cxn modelId="{E8350D96-E927-469A-AEA8-FF7B3F957532}" srcId="{182383C0-B6BB-4342-A431-943B354E6BA0}" destId="{D6E7C453-177F-4719-B602-4B209400145C}" srcOrd="0" destOrd="0" parTransId="{8C4EA8B5-167C-4EF5-8F40-0B8901E4DCCB}" sibTransId="{319D83E1-5BE2-443F-B390-8CA7A280929B}"/>
    <dgm:cxn modelId="{FED349A2-114E-4BA7-BDCC-535A4C08B6AE}" type="presOf" srcId="{182383C0-B6BB-4342-A431-943B354E6BA0}" destId="{140F4141-6677-4BCB-8861-A9368F99F825}" srcOrd="0" destOrd="0" presId="urn:microsoft.com/office/officeart/2005/8/layout/vList2"/>
    <dgm:cxn modelId="{CAE44874-1111-4C7B-9A6E-ABC806CF0041}" type="presOf" srcId="{D6E7C453-177F-4719-B602-4B209400145C}" destId="{D04EB658-BAED-4194-9451-C6662F43A549}" srcOrd="0" destOrd="0" presId="urn:microsoft.com/office/officeart/2005/8/layout/vList2"/>
    <dgm:cxn modelId="{1A2EFA9C-5652-4A3B-BCD9-7D02E1BD6F61}" type="presParOf" srcId="{140F4141-6677-4BCB-8861-A9368F99F825}" destId="{D04EB658-BAED-4194-9451-C6662F43A54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64588C-24DF-47E5-8A64-4B6ABC4272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87589863-EEA5-4EA3-9D3A-F04C7A08E6FA}">
      <dgm:prSet custT="1"/>
      <dgm:spPr/>
      <dgm:t>
        <a:bodyPr/>
        <a:lstStyle/>
        <a:p>
          <a:pPr rtl="0"/>
          <a:r>
            <a:rPr lang="es-MX" sz="4400" dirty="0" smtClean="0">
              <a:latin typeface="Arial" panose="020B0604020202020204" pitchFamily="34" charset="0"/>
              <a:cs typeface="Arial" panose="020B0604020202020204" pitchFamily="34" charset="0"/>
            </a:rPr>
            <a:t>2. Actividades de Rendición de cuentas</a:t>
          </a:r>
          <a:endParaRPr lang="en-US" sz="4400" dirty="0">
            <a:latin typeface="Arial" panose="020B0604020202020204" pitchFamily="34" charset="0"/>
            <a:cs typeface="Arial" panose="020B0604020202020204" pitchFamily="34" charset="0"/>
          </a:endParaRPr>
        </a:p>
      </dgm:t>
    </dgm:pt>
    <dgm:pt modelId="{6091F764-E341-4531-AF5B-171FB0394157}" type="parTrans" cxnId="{5471EC29-5B89-4431-A303-977062FE8888}">
      <dgm:prSet/>
      <dgm:spPr/>
      <dgm:t>
        <a:bodyPr/>
        <a:lstStyle/>
        <a:p>
          <a:endParaRPr lang="es-ES"/>
        </a:p>
      </dgm:t>
    </dgm:pt>
    <dgm:pt modelId="{0D60182E-C65E-4055-BAE2-9E1CB1405A33}" type="sibTrans" cxnId="{5471EC29-5B89-4431-A303-977062FE8888}">
      <dgm:prSet/>
      <dgm:spPr/>
      <dgm:t>
        <a:bodyPr/>
        <a:lstStyle/>
        <a:p>
          <a:endParaRPr lang="es-ES"/>
        </a:p>
      </dgm:t>
    </dgm:pt>
    <dgm:pt modelId="{AE0E94BD-93CE-430A-93B6-44B69AFD91B6}" type="pres">
      <dgm:prSet presAssocID="{E764588C-24DF-47E5-8A64-4B6ABC427241}" presName="linear" presStyleCnt="0">
        <dgm:presLayoutVars>
          <dgm:animLvl val="lvl"/>
          <dgm:resizeHandles val="exact"/>
        </dgm:presLayoutVars>
      </dgm:prSet>
      <dgm:spPr/>
      <dgm:t>
        <a:bodyPr/>
        <a:lstStyle/>
        <a:p>
          <a:endParaRPr lang="es-ES"/>
        </a:p>
      </dgm:t>
    </dgm:pt>
    <dgm:pt modelId="{E86166AD-7A34-45F3-BBB5-577E8671D533}" type="pres">
      <dgm:prSet presAssocID="{87589863-EEA5-4EA3-9D3A-F04C7A08E6FA}" presName="parentText" presStyleLbl="node1" presStyleIdx="0" presStyleCnt="1">
        <dgm:presLayoutVars>
          <dgm:chMax val="0"/>
          <dgm:bulletEnabled val="1"/>
        </dgm:presLayoutVars>
      </dgm:prSet>
      <dgm:spPr/>
      <dgm:t>
        <a:bodyPr/>
        <a:lstStyle/>
        <a:p>
          <a:endParaRPr lang="es-ES"/>
        </a:p>
      </dgm:t>
    </dgm:pt>
  </dgm:ptLst>
  <dgm:cxnLst>
    <dgm:cxn modelId="{5471EC29-5B89-4431-A303-977062FE8888}" srcId="{E764588C-24DF-47E5-8A64-4B6ABC427241}" destId="{87589863-EEA5-4EA3-9D3A-F04C7A08E6FA}" srcOrd="0" destOrd="0" parTransId="{6091F764-E341-4531-AF5B-171FB0394157}" sibTransId="{0D60182E-C65E-4055-BAE2-9E1CB1405A33}"/>
    <dgm:cxn modelId="{D99202F0-07C9-4170-B7E4-2A39133107DD}" type="presOf" srcId="{87589863-EEA5-4EA3-9D3A-F04C7A08E6FA}" destId="{E86166AD-7A34-45F3-BBB5-577E8671D533}" srcOrd="0" destOrd="0" presId="urn:microsoft.com/office/officeart/2005/8/layout/vList2"/>
    <dgm:cxn modelId="{A8AF6138-C589-4EB9-AC55-5A2019C95872}" type="presOf" srcId="{E764588C-24DF-47E5-8A64-4B6ABC427241}" destId="{AE0E94BD-93CE-430A-93B6-44B69AFD91B6}" srcOrd="0" destOrd="0" presId="urn:microsoft.com/office/officeart/2005/8/layout/vList2"/>
    <dgm:cxn modelId="{3BAB841B-9D67-4C9D-BB7A-FB613C431BF9}" type="presParOf" srcId="{AE0E94BD-93CE-430A-93B6-44B69AFD91B6}" destId="{E86166AD-7A34-45F3-BBB5-577E8671D5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19B1BF-E60F-4400-97F0-509578519B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4EC6050-9701-46D0-B959-C521D7C563FF}">
      <dgm:prSet custT="1"/>
      <dgm:spPr/>
      <dgm:t>
        <a:bodyPr/>
        <a:lstStyle/>
        <a:p>
          <a:pPr rtl="0"/>
          <a:r>
            <a:rPr lang="es-MX" sz="4400" dirty="0" smtClean="0">
              <a:latin typeface="Arial" panose="020B0604020202020204" pitchFamily="34" charset="0"/>
              <a:cs typeface="Arial" panose="020B0604020202020204" pitchFamily="34" charset="0"/>
            </a:rPr>
            <a:t>2. Actividades de Rendición de Cuentas</a:t>
          </a:r>
          <a:endParaRPr lang="en-US" sz="4400" dirty="0">
            <a:latin typeface="Arial" panose="020B0604020202020204" pitchFamily="34" charset="0"/>
            <a:cs typeface="Arial" panose="020B0604020202020204" pitchFamily="34" charset="0"/>
          </a:endParaRPr>
        </a:p>
      </dgm:t>
    </dgm:pt>
    <dgm:pt modelId="{BF2F81EB-CB6E-4F8A-9037-11E1534EF8AF}" type="parTrans" cxnId="{CAAF6035-AFDD-4D4B-80E8-5FE851DE6514}">
      <dgm:prSet/>
      <dgm:spPr/>
      <dgm:t>
        <a:bodyPr/>
        <a:lstStyle/>
        <a:p>
          <a:endParaRPr lang="es-ES"/>
        </a:p>
      </dgm:t>
    </dgm:pt>
    <dgm:pt modelId="{7A06A5B6-BC56-491D-8F7A-B56537719A9C}" type="sibTrans" cxnId="{CAAF6035-AFDD-4D4B-80E8-5FE851DE6514}">
      <dgm:prSet/>
      <dgm:spPr/>
      <dgm:t>
        <a:bodyPr/>
        <a:lstStyle/>
        <a:p>
          <a:endParaRPr lang="es-ES"/>
        </a:p>
      </dgm:t>
    </dgm:pt>
    <dgm:pt modelId="{139056C3-FDCA-4B35-B8D2-40E37404A54C}" type="pres">
      <dgm:prSet presAssocID="{5D19B1BF-E60F-4400-97F0-509578519B7D}" presName="linear" presStyleCnt="0">
        <dgm:presLayoutVars>
          <dgm:animLvl val="lvl"/>
          <dgm:resizeHandles val="exact"/>
        </dgm:presLayoutVars>
      </dgm:prSet>
      <dgm:spPr/>
      <dgm:t>
        <a:bodyPr/>
        <a:lstStyle/>
        <a:p>
          <a:endParaRPr lang="es-ES"/>
        </a:p>
      </dgm:t>
    </dgm:pt>
    <dgm:pt modelId="{DE8ED09B-4CCB-49A2-9674-D666B7EE9D0B}" type="pres">
      <dgm:prSet presAssocID="{34EC6050-9701-46D0-B959-C521D7C563FF}" presName="parentText" presStyleLbl="node1" presStyleIdx="0" presStyleCnt="1" custLinFactNeighborX="-5466" custLinFactNeighborY="3980">
        <dgm:presLayoutVars>
          <dgm:chMax val="0"/>
          <dgm:bulletEnabled val="1"/>
        </dgm:presLayoutVars>
      </dgm:prSet>
      <dgm:spPr/>
      <dgm:t>
        <a:bodyPr/>
        <a:lstStyle/>
        <a:p>
          <a:endParaRPr lang="es-ES"/>
        </a:p>
      </dgm:t>
    </dgm:pt>
  </dgm:ptLst>
  <dgm:cxnLst>
    <dgm:cxn modelId="{039D2DA8-B912-4691-B75B-F369CA36D0FA}" type="presOf" srcId="{34EC6050-9701-46D0-B959-C521D7C563FF}" destId="{DE8ED09B-4CCB-49A2-9674-D666B7EE9D0B}" srcOrd="0" destOrd="0" presId="urn:microsoft.com/office/officeart/2005/8/layout/vList2"/>
    <dgm:cxn modelId="{CAAF6035-AFDD-4D4B-80E8-5FE851DE6514}" srcId="{5D19B1BF-E60F-4400-97F0-509578519B7D}" destId="{34EC6050-9701-46D0-B959-C521D7C563FF}" srcOrd="0" destOrd="0" parTransId="{BF2F81EB-CB6E-4F8A-9037-11E1534EF8AF}" sibTransId="{7A06A5B6-BC56-491D-8F7A-B56537719A9C}"/>
    <dgm:cxn modelId="{A0FA8E73-A560-4C02-9E30-5A32DCE34B22}" type="presOf" srcId="{5D19B1BF-E60F-4400-97F0-509578519B7D}" destId="{139056C3-FDCA-4B35-B8D2-40E37404A54C}" srcOrd="0" destOrd="0" presId="urn:microsoft.com/office/officeart/2005/8/layout/vList2"/>
    <dgm:cxn modelId="{F9695BF3-1EA7-49BC-A962-40F310E00B3A}" type="presParOf" srcId="{139056C3-FDCA-4B35-B8D2-40E37404A54C}" destId="{DE8ED09B-4CCB-49A2-9674-D666B7EE9D0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EB931A-F60A-4F84-B7DC-236E3512A9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903D603-36DA-4803-81E7-3FF96119DA4A}">
      <dgm:prSet/>
      <dgm:spPr/>
      <dgm:t>
        <a:bodyPr/>
        <a:lstStyle/>
        <a:p>
          <a:pPr rtl="0"/>
          <a:r>
            <a:rPr lang="es-MX" dirty="0" smtClean="0"/>
            <a:t>3. Fortalezas </a:t>
          </a:r>
          <a:endParaRPr lang="en-US" dirty="0"/>
        </a:p>
      </dgm:t>
    </dgm:pt>
    <dgm:pt modelId="{8D080C03-7801-4045-A135-07C838E7A767}" type="parTrans" cxnId="{3F0CE3FE-BC70-46AA-A389-A79DC5AA6C19}">
      <dgm:prSet/>
      <dgm:spPr/>
      <dgm:t>
        <a:bodyPr/>
        <a:lstStyle/>
        <a:p>
          <a:endParaRPr lang="es-ES"/>
        </a:p>
      </dgm:t>
    </dgm:pt>
    <dgm:pt modelId="{EA4E8167-EDD3-4197-BC76-D9F8FFEC14BE}" type="sibTrans" cxnId="{3F0CE3FE-BC70-46AA-A389-A79DC5AA6C19}">
      <dgm:prSet/>
      <dgm:spPr/>
      <dgm:t>
        <a:bodyPr/>
        <a:lstStyle/>
        <a:p>
          <a:endParaRPr lang="es-ES"/>
        </a:p>
      </dgm:t>
    </dgm:pt>
    <dgm:pt modelId="{B0BB3DAD-8107-4136-A2E7-825AC272CA3C}" type="pres">
      <dgm:prSet presAssocID="{44EB931A-F60A-4F84-B7DC-236E3512A992}" presName="linear" presStyleCnt="0">
        <dgm:presLayoutVars>
          <dgm:animLvl val="lvl"/>
          <dgm:resizeHandles val="exact"/>
        </dgm:presLayoutVars>
      </dgm:prSet>
      <dgm:spPr/>
      <dgm:t>
        <a:bodyPr/>
        <a:lstStyle/>
        <a:p>
          <a:endParaRPr lang="es-ES"/>
        </a:p>
      </dgm:t>
    </dgm:pt>
    <dgm:pt modelId="{C1507846-80CE-4987-BCF3-BC5CF49039ED}" type="pres">
      <dgm:prSet presAssocID="{9903D603-36DA-4803-81E7-3FF96119DA4A}" presName="parentText" presStyleLbl="node1" presStyleIdx="0" presStyleCnt="1" custLinFactNeighborY="3961">
        <dgm:presLayoutVars>
          <dgm:chMax val="0"/>
          <dgm:bulletEnabled val="1"/>
        </dgm:presLayoutVars>
      </dgm:prSet>
      <dgm:spPr/>
      <dgm:t>
        <a:bodyPr/>
        <a:lstStyle/>
        <a:p>
          <a:endParaRPr lang="es-ES"/>
        </a:p>
      </dgm:t>
    </dgm:pt>
  </dgm:ptLst>
  <dgm:cxnLst>
    <dgm:cxn modelId="{20521739-55EC-4C02-A0C5-5F5F433E6E39}" type="presOf" srcId="{44EB931A-F60A-4F84-B7DC-236E3512A992}" destId="{B0BB3DAD-8107-4136-A2E7-825AC272CA3C}" srcOrd="0" destOrd="0" presId="urn:microsoft.com/office/officeart/2005/8/layout/vList2"/>
    <dgm:cxn modelId="{3F0CE3FE-BC70-46AA-A389-A79DC5AA6C19}" srcId="{44EB931A-F60A-4F84-B7DC-236E3512A992}" destId="{9903D603-36DA-4803-81E7-3FF96119DA4A}" srcOrd="0" destOrd="0" parTransId="{8D080C03-7801-4045-A135-07C838E7A767}" sibTransId="{EA4E8167-EDD3-4197-BC76-D9F8FFEC14BE}"/>
    <dgm:cxn modelId="{CF3D18A2-7E06-4C3B-A307-88633613FBF6}" type="presOf" srcId="{9903D603-36DA-4803-81E7-3FF96119DA4A}" destId="{C1507846-80CE-4987-BCF3-BC5CF49039ED}" srcOrd="0" destOrd="0" presId="urn:microsoft.com/office/officeart/2005/8/layout/vList2"/>
    <dgm:cxn modelId="{0469DB49-EC54-41B9-A66F-1DB0133448E4}" type="presParOf" srcId="{B0BB3DAD-8107-4136-A2E7-825AC272CA3C}" destId="{C1507846-80CE-4987-BCF3-BC5CF49039E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8FD80B9-D3ED-4E95-8BAC-67EBB275A6A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B168433F-C83F-4061-BDFC-7B3293FDC7B3}">
      <dgm:prSet custT="1"/>
      <dgm:spPr/>
      <dgm:t>
        <a:bodyPr/>
        <a:lstStyle/>
        <a:p>
          <a:pPr rtl="0"/>
          <a:r>
            <a:rPr lang="es-MX" sz="5500" dirty="0" smtClean="0"/>
            <a:t>4. </a:t>
          </a:r>
          <a:r>
            <a:rPr lang="es-MX" sz="4400" dirty="0" smtClean="0">
              <a:latin typeface="Arial" panose="020B0604020202020204" pitchFamily="34" charset="0"/>
              <a:cs typeface="Arial" panose="020B0604020202020204" pitchFamily="34" charset="0"/>
            </a:rPr>
            <a:t>Debilidades </a:t>
          </a:r>
          <a:endParaRPr lang="en-US" sz="4400" dirty="0">
            <a:latin typeface="Arial" panose="020B0604020202020204" pitchFamily="34" charset="0"/>
            <a:cs typeface="Arial" panose="020B0604020202020204" pitchFamily="34" charset="0"/>
          </a:endParaRPr>
        </a:p>
      </dgm:t>
    </dgm:pt>
    <dgm:pt modelId="{7143A0D4-2C2B-4D30-9D7A-87C669BE4B28}" type="parTrans" cxnId="{42DD1DFA-A224-41EC-BA4D-6A74E0500F7E}">
      <dgm:prSet/>
      <dgm:spPr/>
      <dgm:t>
        <a:bodyPr/>
        <a:lstStyle/>
        <a:p>
          <a:endParaRPr lang="es-ES"/>
        </a:p>
      </dgm:t>
    </dgm:pt>
    <dgm:pt modelId="{ACF4AD9A-9489-4C26-8C0D-3C49292BFAC5}" type="sibTrans" cxnId="{42DD1DFA-A224-41EC-BA4D-6A74E0500F7E}">
      <dgm:prSet/>
      <dgm:spPr/>
      <dgm:t>
        <a:bodyPr/>
        <a:lstStyle/>
        <a:p>
          <a:endParaRPr lang="es-ES"/>
        </a:p>
      </dgm:t>
    </dgm:pt>
    <dgm:pt modelId="{2778BD76-EE9E-4DC9-BEEF-B964A5DF4634}" type="pres">
      <dgm:prSet presAssocID="{A8FD80B9-D3ED-4E95-8BAC-67EBB275A6AF}" presName="linear" presStyleCnt="0">
        <dgm:presLayoutVars>
          <dgm:animLvl val="lvl"/>
          <dgm:resizeHandles val="exact"/>
        </dgm:presLayoutVars>
      </dgm:prSet>
      <dgm:spPr/>
      <dgm:t>
        <a:bodyPr/>
        <a:lstStyle/>
        <a:p>
          <a:endParaRPr lang="es-ES"/>
        </a:p>
      </dgm:t>
    </dgm:pt>
    <dgm:pt modelId="{CF01F61C-31D6-4356-9D65-CF205A5BD6E9}" type="pres">
      <dgm:prSet presAssocID="{B168433F-C83F-4061-BDFC-7B3293FDC7B3}" presName="parentText" presStyleLbl="node1" presStyleIdx="0" presStyleCnt="1">
        <dgm:presLayoutVars>
          <dgm:chMax val="0"/>
          <dgm:bulletEnabled val="1"/>
        </dgm:presLayoutVars>
      </dgm:prSet>
      <dgm:spPr/>
      <dgm:t>
        <a:bodyPr/>
        <a:lstStyle/>
        <a:p>
          <a:endParaRPr lang="es-ES"/>
        </a:p>
      </dgm:t>
    </dgm:pt>
  </dgm:ptLst>
  <dgm:cxnLst>
    <dgm:cxn modelId="{EE36C8E9-EDB1-49B7-876D-94EFFA87E1F8}" type="presOf" srcId="{B168433F-C83F-4061-BDFC-7B3293FDC7B3}" destId="{CF01F61C-31D6-4356-9D65-CF205A5BD6E9}" srcOrd="0" destOrd="0" presId="urn:microsoft.com/office/officeart/2005/8/layout/vList2"/>
    <dgm:cxn modelId="{92236952-5C93-484D-9B70-F51665F505B5}" type="presOf" srcId="{A8FD80B9-D3ED-4E95-8BAC-67EBB275A6AF}" destId="{2778BD76-EE9E-4DC9-BEEF-B964A5DF4634}" srcOrd="0" destOrd="0" presId="urn:microsoft.com/office/officeart/2005/8/layout/vList2"/>
    <dgm:cxn modelId="{42DD1DFA-A224-41EC-BA4D-6A74E0500F7E}" srcId="{A8FD80B9-D3ED-4E95-8BAC-67EBB275A6AF}" destId="{B168433F-C83F-4061-BDFC-7B3293FDC7B3}" srcOrd="0" destOrd="0" parTransId="{7143A0D4-2C2B-4D30-9D7A-87C669BE4B28}" sibTransId="{ACF4AD9A-9489-4C26-8C0D-3C49292BFAC5}"/>
    <dgm:cxn modelId="{6D885BB0-3A64-4494-BB02-72EABBB47548}" type="presParOf" srcId="{2778BD76-EE9E-4DC9-BEEF-B964A5DF4634}" destId="{CF01F61C-31D6-4356-9D65-CF205A5BD6E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6291A1-5966-4BAD-B33C-46DDE3BE653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EF45AEF9-0FD3-4EC8-A1B2-035C76EE8E5F}">
      <dgm:prSet custT="1"/>
      <dgm:spPr/>
      <dgm:t>
        <a:bodyPr/>
        <a:lstStyle/>
        <a:p>
          <a:pPr rtl="0"/>
          <a:r>
            <a:rPr lang="es-MX" sz="4400" dirty="0" smtClean="0">
              <a:latin typeface="Arial" panose="020B0604020202020204" pitchFamily="34" charset="0"/>
              <a:cs typeface="Arial" panose="020B0604020202020204" pitchFamily="34" charset="0"/>
            </a:rPr>
            <a:t>5. Resultados de los ejercicios de Rendición de Cuentas</a:t>
          </a:r>
          <a:endParaRPr lang="en-US" sz="4400" dirty="0">
            <a:latin typeface="Arial" panose="020B0604020202020204" pitchFamily="34" charset="0"/>
            <a:cs typeface="Arial" panose="020B0604020202020204" pitchFamily="34" charset="0"/>
          </a:endParaRPr>
        </a:p>
      </dgm:t>
    </dgm:pt>
    <dgm:pt modelId="{829B43D4-FAD6-4779-A182-30D2A785C6CF}" type="parTrans" cxnId="{1F61A573-0E19-446F-83C9-296E5096659C}">
      <dgm:prSet/>
      <dgm:spPr/>
      <dgm:t>
        <a:bodyPr/>
        <a:lstStyle/>
        <a:p>
          <a:endParaRPr lang="es-ES"/>
        </a:p>
      </dgm:t>
    </dgm:pt>
    <dgm:pt modelId="{D4A42753-1C18-4937-B8C0-3CCA50816241}" type="sibTrans" cxnId="{1F61A573-0E19-446F-83C9-296E5096659C}">
      <dgm:prSet/>
      <dgm:spPr/>
      <dgm:t>
        <a:bodyPr/>
        <a:lstStyle/>
        <a:p>
          <a:endParaRPr lang="es-ES"/>
        </a:p>
      </dgm:t>
    </dgm:pt>
    <dgm:pt modelId="{AC78FAA1-7B48-4ADA-97BE-1D517E61F8E4}" type="pres">
      <dgm:prSet presAssocID="{A66291A1-5966-4BAD-B33C-46DDE3BE6533}" presName="linear" presStyleCnt="0">
        <dgm:presLayoutVars>
          <dgm:animLvl val="lvl"/>
          <dgm:resizeHandles val="exact"/>
        </dgm:presLayoutVars>
      </dgm:prSet>
      <dgm:spPr/>
      <dgm:t>
        <a:bodyPr/>
        <a:lstStyle/>
        <a:p>
          <a:endParaRPr lang="es-ES"/>
        </a:p>
      </dgm:t>
    </dgm:pt>
    <dgm:pt modelId="{EDB7759B-3490-436B-8768-E315EF167B20}" type="pres">
      <dgm:prSet presAssocID="{EF45AEF9-0FD3-4EC8-A1B2-035C76EE8E5F}" presName="parentText" presStyleLbl="node1" presStyleIdx="0" presStyleCnt="1">
        <dgm:presLayoutVars>
          <dgm:chMax val="0"/>
          <dgm:bulletEnabled val="1"/>
        </dgm:presLayoutVars>
      </dgm:prSet>
      <dgm:spPr/>
      <dgm:t>
        <a:bodyPr/>
        <a:lstStyle/>
        <a:p>
          <a:endParaRPr lang="es-ES"/>
        </a:p>
      </dgm:t>
    </dgm:pt>
  </dgm:ptLst>
  <dgm:cxnLst>
    <dgm:cxn modelId="{B662339A-9CA0-4CF0-B197-A711F1507B87}" type="presOf" srcId="{A66291A1-5966-4BAD-B33C-46DDE3BE6533}" destId="{AC78FAA1-7B48-4ADA-97BE-1D517E61F8E4}" srcOrd="0" destOrd="0" presId="urn:microsoft.com/office/officeart/2005/8/layout/vList2"/>
    <dgm:cxn modelId="{005402D5-F6E9-4A85-A5D9-41FC971095D4}" type="presOf" srcId="{EF45AEF9-0FD3-4EC8-A1B2-035C76EE8E5F}" destId="{EDB7759B-3490-436B-8768-E315EF167B20}" srcOrd="0" destOrd="0" presId="urn:microsoft.com/office/officeart/2005/8/layout/vList2"/>
    <dgm:cxn modelId="{1F61A573-0E19-446F-83C9-296E5096659C}" srcId="{A66291A1-5966-4BAD-B33C-46DDE3BE6533}" destId="{EF45AEF9-0FD3-4EC8-A1B2-035C76EE8E5F}" srcOrd="0" destOrd="0" parTransId="{829B43D4-FAD6-4779-A182-30D2A785C6CF}" sibTransId="{D4A42753-1C18-4937-B8C0-3CCA50816241}"/>
    <dgm:cxn modelId="{73CA18EA-2A02-42F5-827A-FDFF1C279FD9}" type="presParOf" srcId="{AC78FAA1-7B48-4ADA-97BE-1D517E61F8E4}" destId="{EDB7759B-3490-436B-8768-E315EF167B2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8AC18-CFAB-43CD-9195-7B8A6A2F1FAE}">
      <dsp:nvSpPr>
        <dsp:cNvPr id="0" name=""/>
        <dsp:cNvSpPr/>
      </dsp:nvSpPr>
      <dsp:spPr>
        <a:xfrm>
          <a:off x="0" y="8469"/>
          <a:ext cx="105156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latin typeface="Arial" panose="020B0604020202020204" pitchFamily="34" charset="0"/>
              <a:cs typeface="Arial" panose="020B0604020202020204" pitchFamily="34" charset="0"/>
            </a:rPr>
            <a:t>1. Introducción</a:t>
          </a:r>
          <a:endParaRPr lang="en-US" sz="2800" kern="1200" dirty="0">
            <a:latin typeface="Arial" panose="020B0604020202020204" pitchFamily="34" charset="0"/>
            <a:cs typeface="Arial" panose="020B0604020202020204" pitchFamily="34" charset="0"/>
          </a:endParaRPr>
        </a:p>
      </dsp:txBody>
      <dsp:txXfrm>
        <a:off x="31984" y="40453"/>
        <a:ext cx="10451632" cy="591232"/>
      </dsp:txXfrm>
    </dsp:sp>
    <dsp:sp modelId="{7A1E7D8A-DC2B-4FEC-8BA5-7E4944A3A124}">
      <dsp:nvSpPr>
        <dsp:cNvPr id="0" name=""/>
        <dsp:cNvSpPr/>
      </dsp:nvSpPr>
      <dsp:spPr>
        <a:xfrm>
          <a:off x="0" y="744309"/>
          <a:ext cx="105156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latin typeface="Arial" panose="020B0604020202020204" pitchFamily="34" charset="0"/>
              <a:cs typeface="Arial" panose="020B0604020202020204" pitchFamily="34" charset="0"/>
            </a:rPr>
            <a:t>2. Actividades de Rendición de </a:t>
          </a:r>
          <a:r>
            <a:rPr lang="es-MX" sz="2800" kern="1200" dirty="0" smtClean="0">
              <a:latin typeface="Arial" panose="020B0604020202020204" pitchFamily="34" charset="0"/>
              <a:cs typeface="Arial" panose="020B0604020202020204" pitchFamily="34" charset="0"/>
            </a:rPr>
            <a:t>Cuentas</a:t>
          </a:r>
          <a:endParaRPr lang="en-US" sz="2800" kern="1200" dirty="0">
            <a:latin typeface="Arial" panose="020B0604020202020204" pitchFamily="34" charset="0"/>
            <a:cs typeface="Arial" panose="020B0604020202020204" pitchFamily="34" charset="0"/>
          </a:endParaRPr>
        </a:p>
      </dsp:txBody>
      <dsp:txXfrm>
        <a:off x="31984" y="776293"/>
        <a:ext cx="10451632" cy="591232"/>
      </dsp:txXfrm>
    </dsp:sp>
    <dsp:sp modelId="{1A85A0FC-D701-4335-9051-949A40163CDA}">
      <dsp:nvSpPr>
        <dsp:cNvPr id="0" name=""/>
        <dsp:cNvSpPr/>
      </dsp:nvSpPr>
      <dsp:spPr>
        <a:xfrm>
          <a:off x="0" y="1480149"/>
          <a:ext cx="105156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latin typeface="Arial" panose="020B0604020202020204" pitchFamily="34" charset="0"/>
              <a:cs typeface="Arial" panose="020B0604020202020204" pitchFamily="34" charset="0"/>
            </a:rPr>
            <a:t>3. Fortalezas</a:t>
          </a:r>
          <a:endParaRPr lang="en-US" sz="2800" kern="1200" dirty="0">
            <a:latin typeface="Arial" panose="020B0604020202020204" pitchFamily="34" charset="0"/>
            <a:cs typeface="Arial" panose="020B0604020202020204" pitchFamily="34" charset="0"/>
          </a:endParaRPr>
        </a:p>
      </dsp:txBody>
      <dsp:txXfrm>
        <a:off x="31984" y="1512133"/>
        <a:ext cx="10451632" cy="591232"/>
      </dsp:txXfrm>
    </dsp:sp>
    <dsp:sp modelId="{EA2CFD34-99AA-4C11-8038-7911AFE3F193}">
      <dsp:nvSpPr>
        <dsp:cNvPr id="0" name=""/>
        <dsp:cNvSpPr/>
      </dsp:nvSpPr>
      <dsp:spPr>
        <a:xfrm>
          <a:off x="0" y="2215989"/>
          <a:ext cx="105156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latin typeface="Arial" panose="020B0604020202020204" pitchFamily="34" charset="0"/>
              <a:cs typeface="Arial" panose="020B0604020202020204" pitchFamily="34" charset="0"/>
            </a:rPr>
            <a:t>4. Debilidades</a:t>
          </a:r>
          <a:endParaRPr lang="en-US" sz="2800" kern="1200" dirty="0">
            <a:latin typeface="Arial" panose="020B0604020202020204" pitchFamily="34" charset="0"/>
            <a:cs typeface="Arial" panose="020B0604020202020204" pitchFamily="34" charset="0"/>
          </a:endParaRPr>
        </a:p>
      </dsp:txBody>
      <dsp:txXfrm>
        <a:off x="31984" y="2247973"/>
        <a:ext cx="10451632" cy="591232"/>
      </dsp:txXfrm>
    </dsp:sp>
    <dsp:sp modelId="{6434B2D9-077E-48A0-9D0E-221932A9E3AE}">
      <dsp:nvSpPr>
        <dsp:cNvPr id="0" name=""/>
        <dsp:cNvSpPr/>
      </dsp:nvSpPr>
      <dsp:spPr>
        <a:xfrm>
          <a:off x="0" y="2951829"/>
          <a:ext cx="105156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latin typeface="Arial" panose="020B0604020202020204" pitchFamily="34" charset="0"/>
              <a:cs typeface="Arial" panose="020B0604020202020204" pitchFamily="34" charset="0"/>
            </a:rPr>
            <a:t>5. Resultados de los ejercicios de Rendición de Cuentas</a:t>
          </a:r>
          <a:endParaRPr lang="en-US" sz="2800" kern="1200" dirty="0">
            <a:latin typeface="Arial" panose="020B0604020202020204" pitchFamily="34" charset="0"/>
            <a:cs typeface="Arial" panose="020B0604020202020204" pitchFamily="34" charset="0"/>
          </a:endParaRPr>
        </a:p>
      </dsp:txBody>
      <dsp:txXfrm>
        <a:off x="31984" y="2983813"/>
        <a:ext cx="10451632" cy="591232"/>
      </dsp:txXfrm>
    </dsp:sp>
    <dsp:sp modelId="{01B77153-240D-44F5-AD8A-7F73B51078F8}">
      <dsp:nvSpPr>
        <dsp:cNvPr id="0" name=""/>
        <dsp:cNvSpPr/>
      </dsp:nvSpPr>
      <dsp:spPr>
        <a:xfrm>
          <a:off x="0" y="3687669"/>
          <a:ext cx="10515600" cy="65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MX" sz="2800" kern="1200" dirty="0" smtClean="0">
              <a:latin typeface="Arial" panose="020B0604020202020204" pitchFamily="34" charset="0"/>
              <a:cs typeface="Arial" panose="020B0604020202020204" pitchFamily="34" charset="0"/>
            </a:rPr>
            <a:t>6. Conclusiones </a:t>
          </a:r>
          <a:endParaRPr lang="en-US" sz="2800" kern="1200" dirty="0">
            <a:latin typeface="Arial" panose="020B0604020202020204" pitchFamily="34" charset="0"/>
            <a:cs typeface="Arial" panose="020B0604020202020204" pitchFamily="34" charset="0"/>
          </a:endParaRPr>
        </a:p>
      </dsp:txBody>
      <dsp:txXfrm>
        <a:off x="31984" y="3719653"/>
        <a:ext cx="10451632" cy="591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22FA4-87EF-4C18-AEE8-A71C6FCE25B7}">
      <dsp:nvSpPr>
        <dsp:cNvPr id="0" name=""/>
        <dsp:cNvSpPr/>
      </dsp:nvSpPr>
      <dsp:spPr>
        <a:xfrm>
          <a:off x="0" y="5438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6. Conclusiones</a:t>
          </a:r>
          <a:endParaRPr lang="en-US" sz="4400" kern="1200" dirty="0">
            <a:latin typeface="Arial" panose="020B0604020202020204" pitchFamily="34" charset="0"/>
            <a:cs typeface="Arial" panose="020B0604020202020204" pitchFamily="34" charset="0"/>
          </a:endParaRPr>
        </a:p>
      </dsp:txBody>
      <dsp:txXfrm>
        <a:off x="59399" y="113780"/>
        <a:ext cx="103968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7846-80CE-4987-BCF3-BC5CF49039ED}">
      <dsp:nvSpPr>
        <dsp:cNvPr id="0" name=""/>
        <dsp:cNvSpPr/>
      </dsp:nvSpPr>
      <dsp:spPr>
        <a:xfrm>
          <a:off x="0" y="1122"/>
          <a:ext cx="10515600" cy="15456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MX" sz="4400" kern="1200" dirty="0" smtClean="0"/>
            <a:t>Formato Interno de Reporte de las Actividades de Rendición de Cuentas </a:t>
          </a:r>
          <a:endParaRPr lang="en-US" sz="4400" kern="1200" dirty="0"/>
        </a:p>
      </dsp:txBody>
      <dsp:txXfrm>
        <a:off x="75454" y="76576"/>
        <a:ext cx="10364692" cy="13947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7846-80CE-4987-BCF3-BC5CF49039ED}">
      <dsp:nvSpPr>
        <dsp:cNvPr id="0" name=""/>
        <dsp:cNvSpPr/>
      </dsp:nvSpPr>
      <dsp:spPr>
        <a:xfrm>
          <a:off x="0" y="793"/>
          <a:ext cx="10515600" cy="14130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MX" sz="4400" kern="1200" dirty="0" smtClean="0"/>
            <a:t>Seguimiento a las actividades </a:t>
          </a:r>
        </a:p>
        <a:p>
          <a:pPr lvl="0" algn="ctr" defTabSz="1955800" rtl="0">
            <a:lnSpc>
              <a:spcPct val="90000"/>
            </a:lnSpc>
            <a:spcBef>
              <a:spcPct val="0"/>
            </a:spcBef>
            <a:spcAft>
              <a:spcPct val="35000"/>
            </a:spcAft>
          </a:pPr>
          <a:r>
            <a:rPr lang="es-MX" sz="4400" kern="1200" dirty="0" smtClean="0"/>
            <a:t>de Rendición de Cuentas</a:t>
          </a:r>
          <a:endParaRPr lang="en-US" sz="4400" kern="1200" dirty="0"/>
        </a:p>
      </dsp:txBody>
      <dsp:txXfrm>
        <a:off x="68977" y="69770"/>
        <a:ext cx="10377646" cy="1275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10E50-A824-4A30-8686-E3BE01C040CA}">
      <dsp:nvSpPr>
        <dsp:cNvPr id="0" name=""/>
        <dsp:cNvSpPr/>
      </dsp:nvSpPr>
      <dsp:spPr>
        <a:xfrm>
          <a:off x="0" y="5438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1. Introducción</a:t>
          </a:r>
          <a:endParaRPr lang="en-US" sz="4400" kern="1200" dirty="0">
            <a:latin typeface="Arial" panose="020B0604020202020204" pitchFamily="34" charset="0"/>
            <a:cs typeface="Arial" panose="020B0604020202020204" pitchFamily="34" charset="0"/>
          </a:endParaRPr>
        </a:p>
      </dsp:txBody>
      <dsp:txXfrm>
        <a:off x="59399" y="113780"/>
        <a:ext cx="103968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18B09-09E1-4D45-B892-607EE23B2CB6}">
      <dsp:nvSpPr>
        <dsp:cNvPr id="0" name=""/>
        <dsp:cNvSpPr/>
      </dsp:nvSpPr>
      <dsp:spPr>
        <a:xfrm>
          <a:off x="0" y="147981"/>
          <a:ext cx="10515600" cy="1029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2. Actividades de Rendición de Cuentas</a:t>
          </a:r>
          <a:endParaRPr lang="en-US" sz="4400" kern="1200" dirty="0">
            <a:latin typeface="Arial" panose="020B0604020202020204" pitchFamily="34" charset="0"/>
            <a:cs typeface="Arial" panose="020B0604020202020204" pitchFamily="34" charset="0"/>
          </a:endParaRPr>
        </a:p>
      </dsp:txBody>
      <dsp:txXfrm>
        <a:off x="50261" y="198242"/>
        <a:ext cx="10415078" cy="929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EB658-BAED-4194-9451-C6662F43A549}">
      <dsp:nvSpPr>
        <dsp:cNvPr id="0" name=""/>
        <dsp:cNvSpPr/>
      </dsp:nvSpPr>
      <dsp:spPr>
        <a:xfrm>
          <a:off x="0" y="2999"/>
          <a:ext cx="1051560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2. Actividades de Rendición de Cuentas</a:t>
          </a:r>
          <a:endParaRPr lang="en-US" sz="2600" kern="1200" dirty="0"/>
        </a:p>
      </dsp:txBody>
      <dsp:txXfrm>
        <a:off x="51517" y="54516"/>
        <a:ext cx="10412566" cy="952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166AD-7A34-45F3-BBB5-577E8671D533}">
      <dsp:nvSpPr>
        <dsp:cNvPr id="0" name=""/>
        <dsp:cNvSpPr/>
      </dsp:nvSpPr>
      <dsp:spPr>
        <a:xfrm>
          <a:off x="0" y="5438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2. Actividades de Rendición de cuentas</a:t>
          </a:r>
          <a:endParaRPr lang="en-US" sz="4400" kern="1200" dirty="0">
            <a:latin typeface="Arial" panose="020B0604020202020204" pitchFamily="34" charset="0"/>
            <a:cs typeface="Arial" panose="020B0604020202020204" pitchFamily="34" charset="0"/>
          </a:endParaRPr>
        </a:p>
      </dsp:txBody>
      <dsp:txXfrm>
        <a:off x="59399" y="113780"/>
        <a:ext cx="10396802"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ED09B-4CCB-49A2-9674-D666B7EE9D0B}">
      <dsp:nvSpPr>
        <dsp:cNvPr id="0" name=""/>
        <dsp:cNvSpPr/>
      </dsp:nvSpPr>
      <dsp:spPr>
        <a:xfrm>
          <a:off x="0" y="102810"/>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2. Actividades de Rendición de Cuentas</a:t>
          </a:r>
          <a:endParaRPr lang="en-US" sz="4400" kern="1200" dirty="0">
            <a:latin typeface="Arial" panose="020B0604020202020204" pitchFamily="34" charset="0"/>
            <a:cs typeface="Arial" panose="020B0604020202020204" pitchFamily="34" charset="0"/>
          </a:endParaRPr>
        </a:p>
      </dsp:txBody>
      <dsp:txXfrm>
        <a:off x="59399" y="162209"/>
        <a:ext cx="103968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7846-80CE-4987-BCF3-BC5CF49039ED}">
      <dsp:nvSpPr>
        <dsp:cNvPr id="0" name=""/>
        <dsp:cNvSpPr/>
      </dsp:nvSpPr>
      <dsp:spPr>
        <a:xfrm>
          <a:off x="0" y="6387"/>
          <a:ext cx="10515600" cy="13191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es-MX" sz="5500" kern="1200" dirty="0" smtClean="0"/>
            <a:t>3. Fortalezas </a:t>
          </a:r>
          <a:endParaRPr lang="en-US" sz="5500" kern="1200" dirty="0"/>
        </a:p>
      </dsp:txBody>
      <dsp:txXfrm>
        <a:off x="64397" y="70784"/>
        <a:ext cx="10386806" cy="11903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F61C-31D6-4356-9D65-CF205A5BD6E9}">
      <dsp:nvSpPr>
        <dsp:cNvPr id="0" name=""/>
        <dsp:cNvSpPr/>
      </dsp:nvSpPr>
      <dsp:spPr>
        <a:xfrm>
          <a:off x="0" y="440"/>
          <a:ext cx="10515600" cy="13246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l" defTabSz="2444750" rtl="0">
            <a:lnSpc>
              <a:spcPct val="90000"/>
            </a:lnSpc>
            <a:spcBef>
              <a:spcPct val="0"/>
            </a:spcBef>
            <a:spcAft>
              <a:spcPct val="35000"/>
            </a:spcAft>
          </a:pPr>
          <a:r>
            <a:rPr lang="es-MX" sz="5500" kern="1200" dirty="0" smtClean="0"/>
            <a:t>4. </a:t>
          </a:r>
          <a:r>
            <a:rPr lang="es-MX" sz="4400" kern="1200" dirty="0" smtClean="0">
              <a:latin typeface="Arial" panose="020B0604020202020204" pitchFamily="34" charset="0"/>
              <a:cs typeface="Arial" panose="020B0604020202020204" pitchFamily="34" charset="0"/>
            </a:rPr>
            <a:t>Debilidades </a:t>
          </a:r>
          <a:endParaRPr lang="en-US" sz="4400" kern="1200" dirty="0">
            <a:latin typeface="Arial" panose="020B0604020202020204" pitchFamily="34" charset="0"/>
            <a:cs typeface="Arial" panose="020B0604020202020204" pitchFamily="34" charset="0"/>
          </a:endParaRPr>
        </a:p>
      </dsp:txBody>
      <dsp:txXfrm>
        <a:off x="64666" y="65106"/>
        <a:ext cx="10386268" cy="1195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7759B-3490-436B-8768-E315EF167B20}">
      <dsp:nvSpPr>
        <dsp:cNvPr id="0" name=""/>
        <dsp:cNvSpPr/>
      </dsp:nvSpPr>
      <dsp:spPr>
        <a:xfrm>
          <a:off x="0" y="543"/>
          <a:ext cx="10515600" cy="1324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s-MX" sz="4400" kern="1200" dirty="0" smtClean="0">
              <a:latin typeface="Arial" panose="020B0604020202020204" pitchFamily="34" charset="0"/>
              <a:cs typeface="Arial" panose="020B0604020202020204" pitchFamily="34" charset="0"/>
            </a:rPr>
            <a:t>5. Resultados de los ejercicios de Rendición de Cuentas</a:t>
          </a:r>
          <a:endParaRPr lang="en-US" sz="4400" kern="1200" dirty="0">
            <a:latin typeface="Arial" panose="020B0604020202020204" pitchFamily="34" charset="0"/>
            <a:cs typeface="Arial" panose="020B0604020202020204" pitchFamily="34" charset="0"/>
          </a:endParaRPr>
        </a:p>
      </dsp:txBody>
      <dsp:txXfrm>
        <a:off x="64656" y="65199"/>
        <a:ext cx="10386288" cy="11951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7C1934-A6CF-4026-900F-69BCC412C6E2}" type="datetimeFigureOut">
              <a:rPr lang="es-CO" smtClean="0"/>
              <a:t>26/12/2020</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FD3472-B860-4640-85F3-ACA9C195546B}" type="slidenum">
              <a:rPr lang="es-CO" smtClean="0"/>
              <a:t>‹Nº›</a:t>
            </a:fld>
            <a:endParaRPr lang="es-CO"/>
          </a:p>
        </p:txBody>
      </p:sp>
    </p:spTree>
    <p:extLst>
      <p:ext uri="{BB962C8B-B14F-4D97-AF65-F5344CB8AC3E}">
        <p14:creationId xmlns:p14="http://schemas.microsoft.com/office/powerpoint/2010/main" val="230421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ACA5-E2BE-41E3-B228-83480828BC4E}" type="datetimeFigureOut">
              <a:rPr lang="es-CO" smtClean="0"/>
              <a:t>26/12/2020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D3141-DEA9-4CD7-8279-0B744E5CB44D}" type="slidenum">
              <a:rPr lang="es-CO" smtClean="0"/>
              <a:t>‹Nº›</a:t>
            </a:fld>
            <a:endParaRPr lang="es-CO"/>
          </a:p>
        </p:txBody>
      </p:sp>
    </p:spTree>
    <p:extLst>
      <p:ext uri="{BB962C8B-B14F-4D97-AF65-F5344CB8AC3E}">
        <p14:creationId xmlns:p14="http://schemas.microsoft.com/office/powerpoint/2010/main" val="24309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AE4A0CE-50D0-4792-9647-6FB15A96CD2D}" type="datetimeFigureOut">
              <a:rPr lang="es-CO" smtClean="0"/>
              <a:t>26/12/2020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6BBEC9-C1B7-4EE1-A824-212E1108717C}" type="slidenum">
              <a:rPr lang="es-CO" smtClean="0"/>
              <a:t>‹Nº›</a:t>
            </a:fld>
            <a:endParaRPr lang="es-CO"/>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Tree>
    <p:extLst>
      <p:ext uri="{BB962C8B-B14F-4D97-AF65-F5344CB8AC3E}">
        <p14:creationId xmlns:p14="http://schemas.microsoft.com/office/powerpoint/2010/main" val="2068349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95664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292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AE4A0CE-50D0-4792-9647-6FB15A96CD2D}" type="datetimeFigureOut">
              <a:rPr lang="es-CO" smtClean="0"/>
              <a:t>26/12/2020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6BBEC9-C1B7-4EE1-A824-212E1108717C}" type="slidenum">
              <a:rPr lang="es-CO" smtClean="0"/>
              <a:t>‹Nº›</a:t>
            </a:fld>
            <a:endParaRPr lang="es-CO"/>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03"/>
            <a:ext cx="12192000" cy="6856394"/>
          </a:xfrm>
          <a:prstGeom prst="rect">
            <a:avLst/>
          </a:prstGeom>
        </p:spPr>
      </p:pic>
    </p:spTree>
    <p:extLst>
      <p:ext uri="{BB962C8B-B14F-4D97-AF65-F5344CB8AC3E}">
        <p14:creationId xmlns:p14="http://schemas.microsoft.com/office/powerpoint/2010/main" val="391353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08724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2781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71276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403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95191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68641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12/26/2020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17408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12/26/2020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12822357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3.xml"/><Relationship Id="rId7" Type="http://schemas.openxmlformats.org/officeDocument/2006/relationships/image" Target="../media/image3.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hyperlink" Target="https://www.ica.gov.co/modelo-de-p-y-g/transparencia-participacion-y-servicio-al-ciudada/rendicion-de-cuentas"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hyperlink" Target="https://www.ica.gov.co/modelo-de-p-y-g/transparencia-participacion-y-servicio-al-ciudada/rendicion-de-cuentas" TargetMode="Externa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p:txBody>
          <a:bodyPr>
            <a:normAutofit fontScale="90000"/>
          </a:bodyPr>
          <a:lstStyle/>
          <a:p>
            <a:r>
              <a:rPr lang="es-MX" b="1" dirty="0">
                <a:latin typeface="Arial" panose="020B0604020202020204" pitchFamily="34" charset="0"/>
                <a:cs typeface="Arial" panose="020B0604020202020204" pitchFamily="34" charset="0"/>
              </a:rPr>
              <a:t>Informe de Evaluación de los  Ejercicios de Rendición de Cuentas</a:t>
            </a:r>
            <a:endParaRPr lang="en-US" b="1" dirty="0">
              <a:latin typeface="Arial" panose="020B0604020202020204" pitchFamily="34" charset="0"/>
              <a:cs typeface="Arial" panose="020B0604020202020204" pitchFamily="34" charset="0"/>
            </a:endParaRPr>
          </a:p>
        </p:txBody>
      </p:sp>
      <p:sp>
        <p:nvSpPr>
          <p:cNvPr id="7" name="Subtítulo 6"/>
          <p:cNvSpPr>
            <a:spLocks noGrp="1"/>
          </p:cNvSpPr>
          <p:nvPr>
            <p:ph type="subTitle" idx="1"/>
          </p:nvPr>
        </p:nvSpPr>
        <p:spPr>
          <a:xfrm>
            <a:off x="5044966" y="4845268"/>
            <a:ext cx="5623034" cy="412531"/>
          </a:xfrm>
        </p:spPr>
        <p:txBody>
          <a:bodyPr>
            <a:normAutofit lnSpcReduction="10000"/>
          </a:bodyPr>
          <a:lstStyle/>
          <a:p>
            <a:r>
              <a:rPr lang="pt-BR" b="1" dirty="0">
                <a:latin typeface="Arial" panose="020B0604020202020204" pitchFamily="34" charset="0"/>
                <a:cs typeface="Arial" panose="020B0604020202020204" pitchFamily="34" charset="0"/>
              </a:rPr>
              <a:t>D</a:t>
            </a:r>
            <a:r>
              <a:rPr lang="pt-BR" b="1" spc="5"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i</a:t>
            </a:r>
            <a:r>
              <a:rPr lang="pt-BR" b="1" spc="-5"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c</a:t>
            </a:r>
            <a:r>
              <a:rPr lang="pt-BR" b="1" spc="-5"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i</a:t>
            </a:r>
            <a:r>
              <a:rPr lang="pt-BR" b="1" spc="-5"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e</a:t>
            </a:r>
            <a:r>
              <a:rPr lang="pt-BR" b="1" spc="10"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m b</a:t>
            </a:r>
            <a:r>
              <a:rPr lang="pt-BR" b="1" spc="5"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r </a:t>
            </a:r>
            <a:r>
              <a:rPr lang="pt-BR" b="1" dirty="0" smtClean="0">
                <a:latin typeface="Arial" panose="020B0604020202020204" pitchFamily="34" charset="0"/>
                <a:cs typeface="Arial" panose="020B0604020202020204" pitchFamily="34" charset="0"/>
              </a:rPr>
              <a:t>e    22  </a:t>
            </a:r>
            <a:r>
              <a:rPr lang="pt-BR" b="1" spc="295" dirty="0" smtClean="0">
                <a:latin typeface="Arial" panose="020B0604020202020204" pitchFamily="34" charset="0"/>
                <a:cs typeface="Arial" panose="020B0604020202020204" pitchFamily="34" charset="0"/>
              </a:rPr>
              <a:t>d</a:t>
            </a:r>
            <a:r>
              <a:rPr lang="pt-BR" b="1" dirty="0" smtClean="0">
                <a:latin typeface="Arial" panose="020B0604020202020204" pitchFamily="34" charset="0"/>
                <a:cs typeface="Arial" panose="020B0604020202020204" pitchFamily="34" charset="0"/>
              </a:rPr>
              <a:t>e</a:t>
            </a:r>
            <a:r>
              <a:rPr lang="pt-BR" b="1" dirty="0">
                <a:latin typeface="Arial" panose="020B0604020202020204" pitchFamily="34" charset="0"/>
                <a:cs typeface="Arial" panose="020B0604020202020204" pitchFamily="34" charset="0"/>
              </a:rPr>
              <a:t>	</a:t>
            </a:r>
            <a:r>
              <a:rPr lang="pt-BR" b="1" spc="295" dirty="0">
                <a:latin typeface="Arial" panose="020B0604020202020204" pitchFamily="34" charset="0"/>
                <a:cs typeface="Arial" panose="020B0604020202020204" pitchFamily="34" charset="0"/>
              </a:rPr>
              <a:t>20</a:t>
            </a:r>
            <a:r>
              <a:rPr lang="pt-BR" b="1" spc="290" dirty="0">
                <a:latin typeface="Arial" panose="020B0604020202020204" pitchFamily="34" charset="0"/>
                <a:cs typeface="Arial" panose="020B0604020202020204" pitchFamily="34" charset="0"/>
              </a:rPr>
              <a:t>20</a:t>
            </a:r>
            <a:endParaRPr lang="pt-BR"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612904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834406670"/>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normAutofit/>
          </a:bodyPr>
          <a:lstStyle/>
          <a:p>
            <a:pPr algn="just"/>
            <a:r>
              <a:rPr lang="es-MX" sz="1600" dirty="0">
                <a:latin typeface="Arial" panose="020B0604020202020204" pitchFamily="34" charset="0"/>
                <a:cs typeface="Arial" panose="020B0604020202020204" pitchFamily="34" charset="0"/>
              </a:rPr>
              <a:t>El Instituto formuló la </a:t>
            </a:r>
            <a:r>
              <a:rPr lang="es-MX" sz="1600" dirty="0" smtClean="0">
                <a:latin typeface="Arial" panose="020B0604020202020204" pitchFamily="34" charset="0"/>
                <a:cs typeface="Arial" panose="020B0604020202020204" pitchFamily="34" charset="0"/>
              </a:rPr>
              <a:t>Estrategia </a:t>
            </a:r>
            <a:r>
              <a:rPr lang="es-MX" sz="1600" dirty="0">
                <a:latin typeface="Arial" panose="020B0604020202020204" pitchFamily="34" charset="0"/>
                <a:cs typeface="Arial" panose="020B0604020202020204" pitchFamily="34" charset="0"/>
              </a:rPr>
              <a:t>anual de Rendición de Cuentas y la publicó </a:t>
            </a:r>
            <a:r>
              <a:rPr lang="es-MX" sz="1600" dirty="0" smtClean="0">
                <a:latin typeface="Arial" panose="020B0604020202020204" pitchFamily="34" charset="0"/>
                <a:cs typeface="Arial" panose="020B0604020202020204" pitchFamily="34" charset="0"/>
              </a:rPr>
              <a:t>en </a:t>
            </a:r>
            <a:r>
              <a:rPr lang="es-MX" sz="1600" dirty="0">
                <a:latin typeface="Arial" panose="020B0604020202020204" pitchFamily="34" charset="0"/>
                <a:cs typeface="Arial" panose="020B0604020202020204" pitchFamily="34" charset="0"/>
              </a:rPr>
              <a:t>la pagina </a:t>
            </a:r>
            <a:r>
              <a:rPr lang="es-MX" sz="1600" dirty="0" smtClean="0">
                <a:latin typeface="Arial" panose="020B0604020202020204" pitchFamily="34" charset="0"/>
                <a:cs typeface="Arial" panose="020B0604020202020204" pitchFamily="34" charset="0"/>
              </a:rPr>
              <a:t>web, ésta a su vez, se encuentra incluida </a:t>
            </a:r>
            <a:r>
              <a:rPr lang="es-MX" sz="1600" dirty="0">
                <a:latin typeface="Arial" panose="020B0604020202020204" pitchFamily="34" charset="0"/>
                <a:cs typeface="Arial" panose="020B0604020202020204" pitchFamily="34" charset="0"/>
              </a:rPr>
              <a:t>en el Plan Anticorrupción y Atención al Ciudadano,  </a:t>
            </a:r>
            <a:r>
              <a:rPr lang="es-MX" sz="1600" dirty="0" smtClean="0">
                <a:latin typeface="Arial" panose="020B0604020202020204" pitchFamily="34" charset="0"/>
                <a:cs typeface="Arial" panose="020B0604020202020204" pitchFamily="34" charset="0"/>
              </a:rPr>
              <a:t>en </a:t>
            </a:r>
            <a:r>
              <a:rPr lang="es-MX" sz="1600" dirty="0">
                <a:latin typeface="Arial" panose="020B0604020202020204" pitchFamily="34" charset="0"/>
                <a:cs typeface="Arial" panose="020B0604020202020204" pitchFamily="34" charset="0"/>
              </a:rPr>
              <a:t>el componente número </a:t>
            </a:r>
            <a:r>
              <a:rPr lang="es-MX" sz="1600" dirty="0" smtClean="0">
                <a:latin typeface="Arial" panose="020B0604020202020204" pitchFamily="34" charset="0"/>
                <a:cs typeface="Arial" panose="020B0604020202020204" pitchFamily="34" charset="0"/>
              </a:rPr>
              <a:t>3.</a:t>
            </a:r>
          </a:p>
          <a:p>
            <a:pPr algn="just"/>
            <a:r>
              <a:rPr lang="es-MX" sz="1600" dirty="0" smtClean="0">
                <a:latin typeface="Arial" panose="020B0604020202020204" pitchFamily="34" charset="0"/>
                <a:cs typeface="Arial" panose="020B0604020202020204" pitchFamily="34" charset="0"/>
              </a:rPr>
              <a:t>El ICA dio a conocer los resultados de la gestión del año 2019, a través de sus ejercicios de las  audiencias de </a:t>
            </a:r>
            <a:r>
              <a:rPr lang="es-MX" sz="1600" dirty="0" smtClean="0">
                <a:latin typeface="Arial" panose="020B0604020202020204" pitchFamily="34" charset="0"/>
                <a:cs typeface="Arial" panose="020B0604020202020204" pitchFamily="34" charset="0"/>
              </a:rPr>
              <a:t>rendición </a:t>
            </a:r>
            <a:r>
              <a:rPr lang="es-MX" sz="1600" dirty="0" smtClean="0">
                <a:latin typeface="Arial" panose="020B0604020202020204" pitchFamily="34" charset="0"/>
                <a:cs typeface="Arial" panose="020B0604020202020204" pitchFamily="34" charset="0"/>
              </a:rPr>
              <a:t>de cuentas a nivel </a:t>
            </a:r>
            <a:r>
              <a:rPr lang="es-MX" sz="1600" dirty="0" smtClean="0">
                <a:latin typeface="Arial" panose="020B0604020202020204" pitchFamily="34" charset="0"/>
                <a:cs typeface="Arial" panose="020B0604020202020204" pitchFamily="34" charset="0"/>
              </a:rPr>
              <a:t>nacional.</a:t>
            </a:r>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En las 32 seccionales del país, se promueven los espacios de </a:t>
            </a:r>
            <a:r>
              <a:rPr lang="es-MX" sz="1600" dirty="0" smtClean="0">
                <a:latin typeface="Arial" panose="020B0604020202020204" pitchFamily="34" charset="0"/>
                <a:cs typeface="Arial" panose="020B0604020202020204" pitchFamily="34" charset="0"/>
              </a:rPr>
              <a:t>diálogo </a:t>
            </a:r>
            <a:r>
              <a:rPr lang="es-MX" sz="1600" dirty="0" smtClean="0">
                <a:latin typeface="Arial" panose="020B0604020202020204" pitchFamily="34" charset="0"/>
                <a:cs typeface="Arial" panose="020B0604020202020204" pitchFamily="34" charset="0"/>
              </a:rPr>
              <a:t>con los grupos de valor y las comunidades en temas de interés específicos, incluyentes, participativos y que protegen  los derechos humanos de los </a:t>
            </a:r>
            <a:r>
              <a:rPr lang="es-MX" sz="1600" dirty="0" smtClean="0">
                <a:latin typeface="Arial" panose="020B0604020202020204" pitchFamily="34" charset="0"/>
                <a:cs typeface="Arial" panose="020B0604020202020204" pitchFamily="34" charset="0"/>
              </a:rPr>
              <a:t>interesados.</a:t>
            </a:r>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Se cumplieron la mayoría de las actividades definidas en el Plan Anticorrupción y de Atención al Ciudadano, componente </a:t>
            </a:r>
            <a:r>
              <a:rPr lang="es-MX" sz="1600" dirty="0" smtClean="0">
                <a:latin typeface="Arial" panose="020B0604020202020204" pitchFamily="34" charset="0"/>
                <a:cs typeface="Arial" panose="020B0604020202020204" pitchFamily="34" charset="0"/>
              </a:rPr>
              <a:t>3 - </a:t>
            </a:r>
            <a:r>
              <a:rPr lang="es-MX" sz="1600" dirty="0" smtClean="0">
                <a:latin typeface="Arial" panose="020B0604020202020204" pitchFamily="34" charset="0"/>
                <a:cs typeface="Arial" panose="020B0604020202020204" pitchFamily="34" charset="0"/>
              </a:rPr>
              <a:t>Rendición de </a:t>
            </a:r>
            <a:r>
              <a:rPr lang="es-MX" sz="1600" dirty="0" smtClean="0">
                <a:latin typeface="Arial" panose="020B0604020202020204" pitchFamily="34" charset="0"/>
                <a:cs typeface="Arial" panose="020B0604020202020204" pitchFamily="34" charset="0"/>
              </a:rPr>
              <a:t>Cuentas.</a:t>
            </a:r>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Se hizo un plan de mejoramiento con base a los lineamientos de MIPG, en la dimensión en la que participa el tema de Rendición de </a:t>
            </a:r>
            <a:r>
              <a:rPr lang="es-MX" sz="1600" dirty="0" smtClean="0">
                <a:latin typeface="Arial" panose="020B0604020202020204" pitchFamily="34" charset="0"/>
                <a:cs typeface="Arial" panose="020B0604020202020204" pitchFamily="34" charset="0"/>
              </a:rPr>
              <a:t>Cuentas</a:t>
            </a:r>
            <a:r>
              <a:rPr lang="es-MX" sz="1600" dirty="0" smtClean="0">
                <a:latin typeface="Arial" panose="020B0604020202020204" pitchFamily="34" charset="0"/>
                <a:cs typeface="Arial" panose="020B0604020202020204" pitchFamily="34" charset="0"/>
              </a:rPr>
              <a:t>, con el fin de acoger las recomendaciones </a:t>
            </a:r>
            <a:r>
              <a:rPr lang="es-MX" sz="1600" dirty="0" smtClean="0">
                <a:latin typeface="Arial" panose="020B0604020202020204" pitchFamily="34" charset="0"/>
                <a:cs typeface="Arial" panose="020B0604020202020204" pitchFamily="34" charset="0"/>
              </a:rPr>
              <a:t>del Departamento Administrativo de la </a:t>
            </a:r>
            <a:r>
              <a:rPr lang="es-MX" sz="1600" dirty="0" smtClean="0">
                <a:latin typeface="Arial" panose="020B0604020202020204" pitchFamily="34" charset="0"/>
                <a:cs typeface="Arial" panose="020B0604020202020204" pitchFamily="34" charset="0"/>
              </a:rPr>
              <a:t>Función Pública y el fortalecimiento de ésta estrategia al interior de la </a:t>
            </a:r>
            <a:r>
              <a:rPr lang="es-MX" sz="1600" dirty="0" smtClean="0">
                <a:latin typeface="Arial" panose="020B0604020202020204" pitchFamily="34" charset="0"/>
                <a:cs typeface="Arial" panose="020B0604020202020204" pitchFamily="34" charset="0"/>
              </a:rPr>
              <a:t>entidad.</a:t>
            </a:r>
            <a:endParaRPr lang="es-MX" sz="1600" dirty="0" smtClean="0">
              <a:latin typeface="Arial" panose="020B0604020202020204" pitchFamily="34" charset="0"/>
              <a:cs typeface="Arial" panose="020B0604020202020204" pitchFamily="34" charset="0"/>
            </a:endParaRPr>
          </a:p>
          <a:p>
            <a:pPr algn="just"/>
            <a:r>
              <a:rPr lang="es-MX" sz="1600" dirty="0" smtClean="0">
                <a:latin typeface="Arial" panose="020B0604020202020204" pitchFamily="34" charset="0"/>
                <a:cs typeface="Arial" panose="020B0604020202020204" pitchFamily="34" charset="0"/>
              </a:rPr>
              <a:t>Se cumplió con el cronograma de las mesas mensuales de trabajo con el equipo interdisciplinario delegado, para participar en los temas de Rendición de </a:t>
            </a:r>
            <a:r>
              <a:rPr lang="es-MX" sz="1600" dirty="0" smtClean="0">
                <a:latin typeface="Arial" panose="020B0604020202020204" pitchFamily="34" charset="0"/>
                <a:cs typeface="Arial" panose="020B0604020202020204" pitchFamily="34" charset="0"/>
              </a:rPr>
              <a:t>Cuentas</a:t>
            </a:r>
            <a:r>
              <a:rPr lang="es-MX" sz="1600" dirty="0" smtClean="0">
                <a:latin typeface="Arial" panose="020B0604020202020204" pitchFamily="34" charset="0"/>
                <a:cs typeface="Arial" panose="020B0604020202020204" pitchFamily="34" charset="0"/>
              </a:rPr>
              <a:t>, lo cual permitió dar avance y cumplir con la mayoría de los objetivos y temas propuestos en dichos encuentros.</a:t>
            </a:r>
          </a:p>
          <a:p>
            <a:pPr algn="just"/>
            <a:endParaRPr lang="es-MX" sz="1600" dirty="0" smtClean="0">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5828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91346264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2036618"/>
            <a:ext cx="10515600" cy="4140345"/>
          </a:xfrm>
        </p:spPr>
        <p:txBody>
          <a:bodyPr>
            <a:normAutofit lnSpcReduction="10000"/>
          </a:bodyPr>
          <a:lstStyle/>
          <a:p>
            <a:pPr marL="342900" indent="-342900" algn="just">
              <a:buAutoNum type="arabicPeriod"/>
            </a:pPr>
            <a:r>
              <a:rPr lang="es-MX" sz="1600" dirty="0" smtClean="0">
                <a:latin typeface="Arial" panose="020B0604020202020204" pitchFamily="34" charset="0"/>
                <a:cs typeface="Arial" panose="020B0604020202020204" pitchFamily="34" charset="0"/>
              </a:rPr>
              <a:t>El resultado de la estrategia de Rendición de cuentas 2020 del ICA, es muy satisfactorio, una vez que su cumplieron la mayoría de objetivos trazados y la metodología de seguimiento de los temas </a:t>
            </a:r>
            <a:r>
              <a:rPr lang="es-MX" sz="1600" dirty="0" smtClean="0">
                <a:latin typeface="Arial" panose="020B0604020202020204" pitchFamily="34" charset="0"/>
                <a:cs typeface="Arial" panose="020B0604020202020204" pitchFamily="34" charset="0"/>
              </a:rPr>
              <a:t>propuestos.</a:t>
            </a:r>
          </a:p>
          <a:p>
            <a:pPr marL="342900" indent="-342900" algn="just">
              <a:buAutoNum type="arabicPeriod"/>
            </a:pPr>
            <a:endParaRPr lang="es-MX" sz="1600" dirty="0" smtClean="0">
              <a:latin typeface="Arial" panose="020B0604020202020204" pitchFamily="34" charset="0"/>
              <a:cs typeface="Arial" panose="020B0604020202020204" pitchFamily="34" charset="0"/>
            </a:endParaRPr>
          </a:p>
          <a:p>
            <a:pPr marL="342900" indent="-342900" algn="just">
              <a:buAutoNum type="arabicPeriod"/>
            </a:pPr>
            <a:r>
              <a:rPr lang="es-MX" sz="1600" dirty="0" smtClean="0">
                <a:latin typeface="Arial" panose="020B0604020202020204" pitchFamily="34" charset="0"/>
                <a:cs typeface="Arial" panose="020B0604020202020204" pitchFamily="34" charset="0"/>
              </a:rPr>
              <a:t>La virtualidad incrementó la participación ciudadana es los espacios creados para tal fin, entre ellos la consulta nacional de los temas de la Rendición de Cuentas, con mas de 500 usuarios inscritos y el formulario de caracterización de los usuarios </a:t>
            </a:r>
            <a:r>
              <a:rPr lang="es-MX" sz="1600" dirty="0" smtClean="0">
                <a:latin typeface="Arial" panose="020B0604020202020204" pitchFamily="34" charset="0"/>
                <a:cs typeface="Arial" panose="020B0604020202020204" pitchFamily="34" charset="0"/>
              </a:rPr>
              <a:t>ICA.</a:t>
            </a:r>
            <a:endParaRPr lang="es-MX" sz="1600" dirty="0" smtClean="0">
              <a:latin typeface="Arial" panose="020B0604020202020204" pitchFamily="34" charset="0"/>
              <a:cs typeface="Arial" panose="020B0604020202020204" pitchFamily="34" charset="0"/>
            </a:endParaRPr>
          </a:p>
          <a:p>
            <a:pPr marL="342900" indent="-342900" algn="just">
              <a:buAutoNum type="arabicPeriod"/>
            </a:pPr>
            <a:r>
              <a:rPr lang="es-MX" sz="1600" dirty="0" smtClean="0">
                <a:latin typeface="Arial" panose="020B0604020202020204" pitchFamily="34" charset="0"/>
                <a:cs typeface="Arial" panose="020B0604020202020204" pitchFamily="34" charset="0"/>
              </a:rPr>
              <a:t>Se deben seguir </a:t>
            </a:r>
            <a:r>
              <a:rPr lang="es-MX" sz="1600" dirty="0">
                <a:latin typeface="Arial" panose="020B0604020202020204" pitchFamily="34" charset="0"/>
                <a:cs typeface="Arial" panose="020B0604020202020204" pitchFamily="34" charset="0"/>
              </a:rPr>
              <a:t>adelantando acciones encaminadas a la adopción de </a:t>
            </a:r>
            <a:r>
              <a:rPr lang="es-MX" sz="1600" dirty="0" smtClean="0">
                <a:latin typeface="Arial" panose="020B0604020202020204" pitchFamily="34" charset="0"/>
                <a:cs typeface="Arial" panose="020B0604020202020204" pitchFamily="34" charset="0"/>
              </a:rPr>
              <a:t>actividades </a:t>
            </a:r>
            <a:r>
              <a:rPr lang="es-MX" sz="1600" dirty="0">
                <a:latin typeface="Arial" panose="020B0604020202020204" pitchFamily="34" charset="0"/>
                <a:cs typeface="Arial" panose="020B0604020202020204" pitchFamily="34" charset="0"/>
              </a:rPr>
              <a:t>que permitan </a:t>
            </a:r>
            <a:r>
              <a:rPr lang="es-MX" sz="1600" dirty="0" smtClean="0">
                <a:latin typeface="Arial" panose="020B0604020202020204" pitchFamily="34" charset="0"/>
                <a:cs typeface="Arial" panose="020B0604020202020204" pitchFamily="34" charset="0"/>
              </a:rPr>
              <a:t>acoger las </a:t>
            </a:r>
            <a:r>
              <a:rPr lang="es-MX" sz="1600" dirty="0">
                <a:latin typeface="Arial" panose="020B0604020202020204" pitchFamily="34" charset="0"/>
                <a:cs typeface="Arial" panose="020B0604020202020204" pitchFamily="34" charset="0"/>
              </a:rPr>
              <a:t>metas </a:t>
            </a:r>
            <a:r>
              <a:rPr lang="es-MX" sz="1600" dirty="0" smtClean="0">
                <a:latin typeface="Arial" panose="020B0604020202020204" pitchFamily="34" charset="0"/>
                <a:cs typeface="Arial" panose="020B0604020202020204" pitchFamily="34" charset="0"/>
              </a:rPr>
              <a:t>de </a:t>
            </a:r>
            <a:r>
              <a:rPr lang="es-MX" sz="1600" dirty="0">
                <a:latin typeface="Arial" panose="020B0604020202020204" pitchFamily="34" charset="0"/>
                <a:cs typeface="Arial" panose="020B0604020202020204" pitchFamily="34" charset="0"/>
              </a:rPr>
              <a:t>los </a:t>
            </a:r>
            <a:r>
              <a:rPr lang="es-MX" sz="1600" dirty="0" smtClean="0">
                <a:latin typeface="Arial" panose="020B0604020202020204" pitchFamily="34" charset="0"/>
                <a:cs typeface="Arial" panose="020B0604020202020204" pitchFamily="34" charset="0"/>
              </a:rPr>
              <a:t>17 Objetivos </a:t>
            </a:r>
            <a:r>
              <a:rPr lang="es-MX" sz="1600" dirty="0">
                <a:latin typeface="Arial" panose="020B0604020202020204" pitchFamily="34" charset="0"/>
                <a:cs typeface="Arial" panose="020B0604020202020204" pitchFamily="34" charset="0"/>
              </a:rPr>
              <a:t>de Desarrollo </a:t>
            </a:r>
            <a:r>
              <a:rPr lang="es-MX" sz="1600" dirty="0" smtClean="0">
                <a:latin typeface="Arial" panose="020B0604020202020204" pitchFamily="34" charset="0"/>
                <a:cs typeface="Arial" panose="020B0604020202020204" pitchFamily="34" charset="0"/>
              </a:rPr>
              <a:t>Sostenible –ODS y promoverlas durante los espacios de interacción con los ciudadanos</a:t>
            </a:r>
          </a:p>
          <a:p>
            <a:pPr marL="342900" indent="-342900" algn="just">
              <a:buAutoNum type="arabicPeriod"/>
            </a:pPr>
            <a:r>
              <a:rPr lang="es-MX" sz="1600" dirty="0" smtClean="0">
                <a:latin typeface="Arial" panose="020B0604020202020204" pitchFamily="34" charset="0"/>
                <a:cs typeface="Arial" panose="020B0604020202020204" pitchFamily="34" charset="0"/>
              </a:rPr>
              <a:t>Se han robustecido a nivel institucional las acciones de Participación ciudadana, Transparencia, MIPG, Gobierno Digital, todas ellas herramientas que facilitan la Rendición de cuentas en la gestión pública de la entidad</a:t>
            </a:r>
          </a:p>
          <a:p>
            <a:pPr marL="0" indent="0" algn="just">
              <a:buNone/>
            </a:pPr>
            <a:endParaRPr lang="es-MX" sz="1600" dirty="0" smtClean="0">
              <a:latin typeface="Arial" panose="020B0604020202020204" pitchFamily="34" charset="0"/>
              <a:cs typeface="Arial" panose="020B0604020202020204" pitchFamily="34" charset="0"/>
            </a:endParaRPr>
          </a:p>
          <a:p>
            <a:pPr marL="0" indent="0" algn="just">
              <a:buNone/>
            </a:pPr>
            <a:r>
              <a:rPr lang="es-MX" sz="1600" dirty="0" smtClean="0">
                <a:latin typeface="Arial" panose="020B0604020202020204" pitchFamily="34" charset="0"/>
                <a:cs typeface="Arial" panose="020B0604020202020204" pitchFamily="34" charset="0"/>
              </a:rPr>
              <a:t>“El trabajo en equipo divide el trabajo y multiplica resultados”</a:t>
            </a:r>
          </a:p>
          <a:p>
            <a:pPr marL="0" indent="0" algn="just">
              <a:buNone/>
            </a:pP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					Anónimo </a:t>
            </a:r>
          </a:p>
          <a:p>
            <a:pPr marL="0" indent="0">
              <a:buNone/>
            </a:pPr>
            <a:endParaRPr lang="es-MX" sz="1600" dirty="0" smtClean="0">
              <a:latin typeface="Arial" panose="020B0604020202020204" pitchFamily="34" charset="0"/>
              <a:cs typeface="Arial" panose="020B0604020202020204" pitchFamily="34" charset="0"/>
            </a:endParaRPr>
          </a:p>
          <a:p>
            <a:pPr marL="342900" indent="-342900">
              <a:buAutoNum type="arabicPeriod"/>
            </a:pPr>
            <a:endParaRPr lang="es-MX" sz="1600" dirty="0" smtClean="0">
              <a:latin typeface="Arial" panose="020B0604020202020204" pitchFamily="34" charset="0"/>
              <a:cs typeface="Arial" panose="020B0604020202020204" pitchFamily="34" charset="0"/>
            </a:endParaRPr>
          </a:p>
          <a:p>
            <a:pPr marL="342900" indent="-342900">
              <a:buAutoNum type="arabicPeriod"/>
            </a:pPr>
            <a:endParaRPr lang="es-MX" sz="1600" dirty="0" smtClean="0">
              <a:latin typeface="Arial" panose="020B0604020202020204" pitchFamily="34" charset="0"/>
              <a:cs typeface="Arial" panose="020B0604020202020204" pitchFamily="34" charset="0"/>
            </a:endParaRPr>
          </a:p>
          <a:p>
            <a:pPr marL="342900" indent="-342900">
              <a:buAutoNum type="arabicPeriod"/>
            </a:pPr>
            <a:endParaRPr lang="es-MX" sz="1600" dirty="0" smtClean="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4597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524000" y="1122362"/>
            <a:ext cx="9144000" cy="3815397"/>
          </a:xfrm>
        </p:spPr>
        <p:txBody>
          <a:bodyPr>
            <a:normAutofit fontScale="90000"/>
          </a:bodyPr>
          <a:lstStyle/>
          <a:p>
            <a:pPr algn="r"/>
            <a:r>
              <a:rPr lang="es-MX" b="1" dirty="0" smtClean="0">
                <a:latin typeface="Arial" panose="020B0604020202020204" pitchFamily="34" charset="0"/>
                <a:cs typeface="Arial" panose="020B0604020202020204" pitchFamily="34" charset="0"/>
              </a:rPr>
              <a:t>Reporte de </a:t>
            </a:r>
            <a:r>
              <a:rPr lang="es-MX" b="1" dirty="0">
                <a:latin typeface="Arial" panose="020B0604020202020204" pitchFamily="34" charset="0"/>
                <a:cs typeface="Arial" panose="020B0604020202020204" pitchFamily="34" charset="0"/>
              </a:rPr>
              <a:t>los </a:t>
            </a:r>
            <a:r>
              <a:rPr lang="es-MX" b="1" dirty="0" smtClean="0">
                <a:latin typeface="Arial" panose="020B0604020202020204" pitchFamily="34" charset="0"/>
                <a:cs typeface="Arial" panose="020B0604020202020204" pitchFamily="34" charset="0"/>
              </a:rPr>
              <a:t>Escenarios </a:t>
            </a:r>
            <a:r>
              <a:rPr lang="es-MX" b="1" dirty="0">
                <a:latin typeface="Arial" panose="020B0604020202020204" pitchFamily="34" charset="0"/>
                <a:cs typeface="Arial" panose="020B0604020202020204" pitchFamily="34" charset="0"/>
              </a:rPr>
              <a:t>de Rendición de </a:t>
            </a:r>
            <a:r>
              <a:rPr lang="es-MX" b="1" dirty="0" smtClean="0">
                <a:latin typeface="Arial" panose="020B0604020202020204" pitchFamily="34" charset="0"/>
                <a:cs typeface="Arial" panose="020B0604020202020204" pitchFamily="34" charset="0"/>
              </a:rPr>
              <a:t>Cuentas</a:t>
            </a:r>
            <a:br>
              <a:rPr lang="es-MX" b="1" dirty="0" smtClean="0">
                <a:latin typeface="Arial" panose="020B0604020202020204" pitchFamily="34" charset="0"/>
                <a:cs typeface="Arial" panose="020B0604020202020204" pitchFamily="34" charset="0"/>
              </a:rPr>
            </a:br>
            <a:r>
              <a:rPr lang="es-MX" b="1" dirty="0" smtClean="0">
                <a:latin typeface="Arial" panose="020B0604020202020204" pitchFamily="34" charset="0"/>
                <a:cs typeface="Arial" panose="020B0604020202020204" pitchFamily="34" charset="0"/>
              </a:rPr>
              <a:t/>
            </a:r>
            <a:br>
              <a:rPr lang="es-MX" b="1" dirty="0" smtClean="0">
                <a:latin typeface="Arial" panose="020B0604020202020204" pitchFamily="34" charset="0"/>
                <a:cs typeface="Arial" panose="020B0604020202020204" pitchFamily="34" charset="0"/>
              </a:rPr>
            </a:br>
            <a:r>
              <a:rPr lang="es-MX" b="1" dirty="0" smtClean="0">
                <a:latin typeface="Arial" panose="020B0604020202020204" pitchFamily="34" charset="0"/>
                <a:cs typeface="Arial" panose="020B0604020202020204" pitchFamily="34" charset="0"/>
              </a:rPr>
              <a:t>Vigencia 2020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876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45113758"/>
              </p:ext>
            </p:extLst>
          </p:nvPr>
        </p:nvGraphicFramePr>
        <p:xfrm>
          <a:off x="838200" y="248748"/>
          <a:ext cx="10515600" cy="15468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1891735"/>
            <a:ext cx="10515600" cy="4550629"/>
          </a:xfrm>
        </p:spPr>
        <p:txBody>
          <a:bodyPr>
            <a:normAutofit/>
          </a:bodyPr>
          <a:lstStyle/>
          <a:p>
            <a:pPr marL="0" indent="0" algn="just">
              <a:buNone/>
            </a:pPr>
            <a:r>
              <a:rPr lang="es-MX" sz="1800" dirty="0" smtClean="0">
                <a:latin typeface="Arial" panose="020B0604020202020204" pitchFamily="34" charset="0"/>
                <a:cs typeface="Arial" panose="020B0604020202020204" pitchFamily="34" charset="0"/>
              </a:rPr>
              <a:t>El Instituto Colombiano Agropecuario, ICA, adelantó acciones que le permitieron formalizar la Forma 4-1193 “</a:t>
            </a:r>
            <a:r>
              <a:rPr lang="en-US" sz="3200" dirty="0" smtClean="0"/>
              <a:t>FORMATO </a:t>
            </a:r>
            <a:r>
              <a:rPr lang="en-US" sz="3200" dirty="0"/>
              <a:t>INTERNO DE REPORTE DE LAS ACTIVIDADES DE RENDICION DE </a:t>
            </a:r>
            <a:r>
              <a:rPr lang="en-US" sz="3200" dirty="0" smtClean="0"/>
              <a:t>CUENTAS”</a:t>
            </a:r>
          </a:p>
          <a:p>
            <a:pPr marL="0" indent="0" algn="just">
              <a:buNone/>
            </a:pPr>
            <a:r>
              <a:rPr lang="es-ES" sz="1800" dirty="0" smtClean="0">
                <a:latin typeface="Arial" panose="020B0604020202020204" pitchFamily="34" charset="0"/>
                <a:cs typeface="Arial" panose="020B0604020202020204" pitchFamily="34" charset="0"/>
              </a:rPr>
              <a:t>El cual permitió el control y seguimiento de las actividades y demás eventos realizados durante la vigencia 2020. Se considera un logro porque a través de esta forma se cuenta con </a:t>
            </a:r>
            <a:r>
              <a:rPr lang="es-ES" sz="1800" dirty="0" smtClean="0">
                <a:latin typeface="Arial" panose="020B0604020202020204" pitchFamily="34" charset="0"/>
                <a:cs typeface="Arial" panose="020B0604020202020204" pitchFamily="34" charset="0"/>
              </a:rPr>
              <a:t>la trazabilidad </a:t>
            </a:r>
            <a:r>
              <a:rPr lang="es-ES" sz="1800" dirty="0" smtClean="0">
                <a:latin typeface="Arial" panose="020B0604020202020204" pitchFamily="34" charset="0"/>
                <a:cs typeface="Arial" panose="020B0604020202020204" pitchFamily="34" charset="0"/>
              </a:rPr>
              <a:t>de los escenarios de diálogo.</a:t>
            </a:r>
          </a:p>
          <a:p>
            <a:pPr marL="0" indent="0" algn="just">
              <a:buNone/>
            </a:pPr>
            <a:endParaRPr lang="es-ES" sz="1800" dirty="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 </a:t>
            </a:r>
            <a:endParaRPr lang="es-ES" sz="1800" dirty="0">
              <a:latin typeface="Arial" panose="020B0604020202020204" pitchFamily="34" charset="0"/>
              <a:cs typeface="Arial" panose="020B0604020202020204" pitchFamily="34" charset="0"/>
            </a:endParaRPr>
          </a:p>
          <a:p>
            <a:pPr marL="0" indent="0" algn="just">
              <a:buNone/>
            </a:pPr>
            <a:endParaRPr lang="es-MX" sz="1800" dirty="0" smtClean="0">
              <a:latin typeface="Arial" panose="020B0604020202020204" pitchFamily="34" charset="0"/>
              <a:cs typeface="Arial" panose="020B0604020202020204" pitchFamily="34" charset="0"/>
            </a:endParaRPr>
          </a:p>
        </p:txBody>
      </p:sp>
      <p:pic>
        <p:nvPicPr>
          <p:cNvPr id="5" name="Imagen 4"/>
          <p:cNvPicPr/>
          <p:nvPr/>
        </p:nvPicPr>
        <p:blipFill rotWithShape="1">
          <a:blip r:embed="rId7"/>
          <a:srcRect l="1867" t="19614" r="20061" b="45685"/>
          <a:stretch/>
        </p:blipFill>
        <p:spPr bwMode="auto">
          <a:xfrm>
            <a:off x="1935129" y="3940234"/>
            <a:ext cx="8804910" cy="24077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8055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45518206"/>
              </p:ext>
            </p:extLst>
          </p:nvPr>
        </p:nvGraphicFramePr>
        <p:xfrm>
          <a:off x="838200" y="248748"/>
          <a:ext cx="10515600" cy="1413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1891735"/>
            <a:ext cx="10515600" cy="4550629"/>
          </a:xfrm>
        </p:spPr>
        <p:txBody>
          <a:bodyPr>
            <a:normAutofit lnSpcReduction="10000"/>
          </a:bodyPr>
          <a:lstStyle/>
          <a:p>
            <a:pPr marL="0" indent="0" algn="just">
              <a:buNone/>
            </a:pPr>
            <a:r>
              <a:rPr lang="es-ES" sz="1800" dirty="0" smtClean="0">
                <a:latin typeface="Arial" panose="020B0604020202020204" pitchFamily="34" charset="0"/>
                <a:cs typeface="Arial" panose="020B0604020202020204" pitchFamily="34" charset="0"/>
              </a:rPr>
              <a:t>El ICA, durante la </a:t>
            </a:r>
            <a:r>
              <a:rPr lang="es-ES" sz="1800" dirty="0">
                <a:latin typeface="Arial" panose="020B0604020202020204" pitchFamily="34" charset="0"/>
                <a:cs typeface="Arial" panose="020B0604020202020204" pitchFamily="34" charset="0"/>
              </a:rPr>
              <a:t>vigencia 2020 </a:t>
            </a:r>
            <a:r>
              <a:rPr lang="es-ES" sz="1800" dirty="0" smtClean="0">
                <a:latin typeface="Arial" panose="020B0604020202020204" pitchFamily="34" charset="0"/>
                <a:cs typeface="Arial" panose="020B0604020202020204" pitchFamily="34" charset="0"/>
              </a:rPr>
              <a:t>realizó </a:t>
            </a:r>
            <a:r>
              <a:rPr lang="es-ES" sz="1800" dirty="0">
                <a:latin typeface="Arial" panose="020B0604020202020204" pitchFamily="34" charset="0"/>
                <a:cs typeface="Arial" panose="020B0604020202020204" pitchFamily="34" charset="0"/>
              </a:rPr>
              <a:t>actividades </a:t>
            </a:r>
            <a:r>
              <a:rPr lang="es-ES" sz="1800" dirty="0" smtClean="0">
                <a:latin typeface="Arial" panose="020B0604020202020204" pitchFamily="34" charset="0"/>
                <a:cs typeface="Arial" panose="020B0604020202020204" pitchFamily="34" charset="0"/>
              </a:rPr>
              <a:t>teniendo en cuenta los siguientes componentes:</a:t>
            </a:r>
          </a:p>
          <a:p>
            <a:pPr marL="0" indent="0" algn="just">
              <a:buNone/>
            </a:pPr>
            <a:endParaRPr lang="es-ES" sz="1800" dirty="0">
              <a:latin typeface="Arial" panose="020B0604020202020204" pitchFamily="34" charset="0"/>
              <a:cs typeface="Arial" panose="020B0604020202020204" pitchFamily="34" charset="0"/>
            </a:endParaRPr>
          </a:p>
          <a:p>
            <a:pPr algn="just">
              <a:buFontTx/>
              <a:buChar char="-"/>
            </a:pPr>
            <a:r>
              <a:rPr lang="es-ES" sz="1800" dirty="0" smtClean="0">
                <a:latin typeface="Arial" panose="020B0604020202020204" pitchFamily="34" charset="0"/>
                <a:cs typeface="Arial" panose="020B0604020202020204" pitchFamily="34" charset="0"/>
              </a:rPr>
              <a:t>Información </a:t>
            </a:r>
            <a:r>
              <a:rPr lang="es-ES" sz="1800" dirty="0">
                <a:latin typeface="Arial" panose="020B0604020202020204" pitchFamily="34" charset="0"/>
                <a:cs typeface="Arial" panose="020B0604020202020204" pitchFamily="34" charset="0"/>
              </a:rPr>
              <a:t>de calidad y en lenguaje </a:t>
            </a:r>
            <a:r>
              <a:rPr lang="es-ES" sz="1800" dirty="0" smtClean="0">
                <a:latin typeface="Arial" panose="020B0604020202020204" pitchFamily="34" charset="0"/>
                <a:cs typeface="Arial" panose="020B0604020202020204" pitchFamily="34" charset="0"/>
              </a:rPr>
              <a:t>comprensible</a:t>
            </a:r>
          </a:p>
          <a:p>
            <a:pPr algn="just">
              <a:buFontTx/>
              <a:buChar char="-"/>
            </a:pPr>
            <a:r>
              <a:rPr lang="es-ES" sz="1800" dirty="0" smtClean="0">
                <a:latin typeface="Arial" panose="020B0604020202020204" pitchFamily="34" charset="0"/>
                <a:cs typeface="Arial" panose="020B0604020202020204" pitchFamily="34" charset="0"/>
              </a:rPr>
              <a:t>Dialogo de doble vía con la ciudadanía y sus organizaciones</a:t>
            </a:r>
          </a:p>
          <a:p>
            <a:pPr algn="just">
              <a:buFontTx/>
              <a:buChar char="-"/>
            </a:pPr>
            <a:r>
              <a:rPr lang="es-ES" sz="1800" dirty="0" smtClean="0">
                <a:latin typeface="Arial" panose="020B0604020202020204" pitchFamily="34" charset="0"/>
                <a:cs typeface="Arial" panose="020B0604020202020204" pitchFamily="34" charset="0"/>
              </a:rPr>
              <a:t>Responsabilidad</a:t>
            </a:r>
          </a:p>
          <a:p>
            <a:pPr algn="just">
              <a:buFontTx/>
              <a:buChar char="-"/>
            </a:pPr>
            <a:endParaRPr lang="es-ES" sz="1800" dirty="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Actividades que fueron desarrolladas por la entidad con la participación de personal de las oficinas nacionales y de las gerencias seccionales; para ello se establecieron lineamientos que permitieron el seguimiento de estas tareas propuestas en el cronograma de actividades.</a:t>
            </a:r>
          </a:p>
          <a:p>
            <a:pPr marL="0" indent="0" algn="just">
              <a:buNone/>
            </a:pPr>
            <a:endParaRPr lang="es-ES" sz="1800" dirty="0">
              <a:latin typeface="Arial" panose="020B0604020202020204" pitchFamily="34" charset="0"/>
              <a:cs typeface="Arial" panose="020B0604020202020204" pitchFamily="34" charset="0"/>
            </a:endParaRPr>
          </a:p>
          <a:p>
            <a:pPr marL="0" indent="0" algn="just">
              <a:buNone/>
            </a:pPr>
            <a:r>
              <a:rPr lang="es-ES" sz="1800" dirty="0" smtClean="0">
                <a:latin typeface="Arial" panose="020B0604020202020204" pitchFamily="34" charset="0"/>
                <a:cs typeface="Arial" panose="020B0604020202020204" pitchFamily="34" charset="0"/>
              </a:rPr>
              <a:t>El seguimiento se ejecutó de forma mensual con la colaboración de </a:t>
            </a:r>
            <a:r>
              <a:rPr lang="es-ES" sz="1800" dirty="0">
                <a:latin typeface="Arial" panose="020B0604020202020204" pitchFamily="34" charset="0"/>
                <a:cs typeface="Arial" panose="020B0604020202020204" pitchFamily="34" charset="0"/>
              </a:rPr>
              <a:t>todo el equipo de </a:t>
            </a:r>
            <a:r>
              <a:rPr lang="es-ES" sz="1800" dirty="0" smtClean="0">
                <a:latin typeface="Arial" panose="020B0604020202020204" pitchFamily="34" charset="0"/>
                <a:cs typeface="Arial" panose="020B0604020202020204" pitchFamily="34" charset="0"/>
              </a:rPr>
              <a:t>rendición </a:t>
            </a:r>
            <a:r>
              <a:rPr lang="es-ES" sz="1800" dirty="0">
                <a:latin typeface="Arial" panose="020B0604020202020204" pitchFamily="34" charset="0"/>
                <a:cs typeface="Arial" panose="020B0604020202020204" pitchFamily="34" charset="0"/>
              </a:rPr>
              <a:t>de cuentas del </a:t>
            </a:r>
            <a:r>
              <a:rPr lang="es-ES" sz="1800" dirty="0" smtClean="0">
                <a:latin typeface="Arial" panose="020B0604020202020204" pitchFamily="34" charset="0"/>
                <a:cs typeface="Arial" panose="020B0604020202020204" pitchFamily="34" charset="0"/>
              </a:rPr>
              <a:t>Instituto a través de mesas de trabajo; el cual esta integrado por miembros de cada una de la áreas directivas de la entidad</a:t>
            </a:r>
            <a:r>
              <a:rPr lang="es-ES" sz="1800" dirty="0" smtClean="0">
                <a:latin typeface="Arial" panose="020B0604020202020204" pitchFamily="34" charset="0"/>
                <a:cs typeface="Arial" panose="020B0604020202020204" pitchFamily="34" charset="0"/>
              </a:rPr>
              <a:t>. Se generaron actas con los compromisos y su </a:t>
            </a:r>
            <a:r>
              <a:rPr lang="es-ES" sz="1800" smtClean="0">
                <a:latin typeface="Arial" panose="020B0604020202020204" pitchFamily="34" charset="0"/>
                <a:cs typeface="Arial" panose="020B0604020202020204" pitchFamily="34" charset="0"/>
              </a:rPr>
              <a:t>respectivo seguimiento.</a:t>
            </a:r>
            <a:endParaRPr lang="es-MX"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8876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p:txBody>
          <a:bodyPr/>
          <a:lstStyle/>
          <a:p>
            <a:pPr algn="ctr"/>
            <a:r>
              <a:rPr lang="es-MX" b="1" dirty="0" smtClean="0">
                <a:latin typeface="Arial" panose="020B0604020202020204" pitchFamily="34" charset="0"/>
                <a:cs typeface="Arial" panose="020B0604020202020204" pitchFamily="34" charset="0"/>
              </a:rPr>
              <a:t>CONTENIDO</a:t>
            </a:r>
            <a:r>
              <a:rPr lang="es-MX" dirty="0" smtClean="0"/>
              <a:t> </a:t>
            </a:r>
            <a:endParaRPr lang="en-US" dirty="0"/>
          </a:p>
        </p:txBody>
      </p:sp>
      <p:graphicFrame>
        <p:nvGraphicFramePr>
          <p:cNvPr id="20" name="Marcador de contenido 19"/>
          <p:cNvGraphicFramePr>
            <a:graphicFrameLocks noGrp="1"/>
          </p:cNvGraphicFramePr>
          <p:nvPr>
            <p:ph idx="1"/>
            <p:extLst>
              <p:ext uri="{D42A27DB-BD31-4B8C-83A1-F6EECF244321}">
                <p14:modId xmlns:p14="http://schemas.microsoft.com/office/powerpoint/2010/main" val="38408282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ángulo 16"/>
          <p:cNvSpPr/>
          <p:nvPr/>
        </p:nvSpPr>
        <p:spPr>
          <a:xfrm>
            <a:off x="1035050" y="1763713"/>
            <a:ext cx="11156950" cy="4413250"/>
          </a:xfrm>
          <a:prstGeom prst="rect">
            <a:avLst/>
          </a:prstGeom>
        </p:spPr>
        <p:txBody>
          <a:bodyPr/>
          <a:lstStyle/>
          <a:p>
            <a:pPr lvl="0" rtl="0">
              <a:buChar char="•"/>
            </a:pPr>
            <a:endParaRPr lang="en-US" dirty="0"/>
          </a:p>
          <a:p>
            <a:pPr lvl="0"/>
            <a:endParaRPr lang="es-ES" dirty="0"/>
          </a:p>
        </p:txBody>
      </p:sp>
    </p:spTree>
    <p:extLst>
      <p:ext uri="{BB962C8B-B14F-4D97-AF65-F5344CB8AC3E}">
        <p14:creationId xmlns:p14="http://schemas.microsoft.com/office/powerpoint/2010/main" val="1209050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474695087"/>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normAutofit/>
          </a:bodyPr>
          <a:lstStyle/>
          <a:p>
            <a:pPr marL="0" indent="0">
              <a:buNone/>
            </a:pPr>
            <a:r>
              <a:rPr lang="es-MX" sz="1600" dirty="0">
                <a:latin typeface="Arial" panose="020B0604020202020204" pitchFamily="34" charset="0"/>
                <a:cs typeface="Arial" panose="020B0604020202020204" pitchFamily="34" charset="0"/>
              </a:rPr>
              <a:t>“La </a:t>
            </a:r>
            <a:r>
              <a:rPr lang="es-MX" sz="1600" dirty="0" smtClean="0">
                <a:latin typeface="Arial" panose="020B0604020202020204" pitchFamily="34" charset="0"/>
                <a:cs typeface="Arial" panose="020B0604020202020204" pitchFamily="34" charset="0"/>
              </a:rPr>
              <a:t>rendición </a:t>
            </a:r>
            <a:r>
              <a:rPr lang="es-MX" sz="1600" dirty="0">
                <a:latin typeface="Arial" panose="020B0604020202020204" pitchFamily="34" charset="0"/>
                <a:cs typeface="Arial" panose="020B0604020202020204" pitchFamily="34" charset="0"/>
              </a:rPr>
              <a:t>de cuentas es un derecho al diálogo</a:t>
            </a:r>
            <a:r>
              <a:rPr lang="es-MX" sz="1600" dirty="0" smtClean="0">
                <a:latin typeface="Arial" panose="020B0604020202020204" pitchFamily="34" charset="0"/>
                <a:cs typeface="Arial" panose="020B0604020202020204" pitchFamily="34" charset="0"/>
              </a:rPr>
              <a:t>” -  Andreas </a:t>
            </a:r>
            <a:r>
              <a:rPr lang="es-MX" sz="1600" dirty="0" err="1">
                <a:latin typeface="Arial" panose="020B0604020202020204" pitchFamily="34" charset="0"/>
                <a:cs typeface="Arial" panose="020B0604020202020204" pitchFamily="34" charset="0"/>
              </a:rPr>
              <a:t>Schedler</a:t>
            </a:r>
            <a:r>
              <a:rPr lang="es-MX" sz="1600" dirty="0">
                <a:latin typeface="Arial" panose="020B0604020202020204" pitchFamily="34" charset="0"/>
                <a:cs typeface="Arial" panose="020B0604020202020204" pitchFamily="34" charset="0"/>
              </a:rPr>
              <a:t> </a:t>
            </a:r>
            <a:endParaRPr lang="es-MX" sz="1600" dirty="0" smtClean="0">
              <a:latin typeface="Arial" panose="020B0604020202020204" pitchFamily="34" charset="0"/>
              <a:cs typeface="Arial" panose="020B0604020202020204" pitchFamily="34" charset="0"/>
            </a:endParaRPr>
          </a:p>
          <a:p>
            <a:pPr marL="0" indent="0">
              <a:buNone/>
            </a:pPr>
            <a:endParaRPr lang="es-MX" sz="1600" dirty="0" smtClean="0">
              <a:latin typeface="Arial" panose="020B0604020202020204" pitchFamily="34" charset="0"/>
              <a:cs typeface="Arial" panose="020B0604020202020204" pitchFamily="34" charset="0"/>
            </a:endParaRPr>
          </a:p>
          <a:p>
            <a:pPr marL="0" indent="0" algn="just">
              <a:buNone/>
            </a:pPr>
            <a:r>
              <a:rPr lang="es-MX" sz="1600" dirty="0" smtClean="0">
                <a:latin typeface="Arial" panose="020B0604020202020204" pitchFamily="34" charset="0"/>
                <a:cs typeface="Arial" panose="020B0604020202020204" pitchFamily="34" charset="0"/>
              </a:rPr>
              <a:t>La Rendición de </a:t>
            </a:r>
            <a:r>
              <a:rPr lang="es-MX" sz="1600" dirty="0" smtClean="0">
                <a:latin typeface="Arial" panose="020B0604020202020204" pitchFamily="34" charset="0"/>
                <a:cs typeface="Arial" panose="020B0604020202020204" pitchFamily="34" charset="0"/>
              </a:rPr>
              <a:t>Cuentas</a:t>
            </a:r>
            <a:r>
              <a:rPr lang="es-MX" sz="1600" dirty="0" smtClean="0">
                <a:latin typeface="Arial" panose="020B0604020202020204" pitchFamily="34" charset="0"/>
                <a:cs typeface="Arial" panose="020B0604020202020204" pitchFamily="34" charset="0"/>
              </a:rPr>
              <a:t>, en un </a:t>
            </a:r>
            <a:r>
              <a:rPr lang="es-MX" sz="1600" dirty="0">
                <a:latin typeface="Arial" panose="020B0604020202020204" pitchFamily="34" charset="0"/>
                <a:cs typeface="Arial" panose="020B0604020202020204" pitchFamily="34" charset="0"/>
              </a:rPr>
              <a:t>proceso que </a:t>
            </a:r>
            <a:r>
              <a:rPr lang="es-MX" sz="1600" dirty="0" smtClean="0">
                <a:latin typeface="Arial" panose="020B0604020202020204" pitchFamily="34" charset="0"/>
                <a:cs typeface="Arial" panose="020B0604020202020204" pitchFamily="34" charset="0"/>
              </a:rPr>
              <a:t>busca garantizar la interrelación del Estado-Ciudadano, a través de la creación de espacios que permitan cumplir con la obligación </a:t>
            </a:r>
            <a:r>
              <a:rPr lang="es-MX" sz="1600" dirty="0">
                <a:latin typeface="Arial" panose="020B0604020202020204" pitchFamily="34" charset="0"/>
                <a:cs typeface="Arial" panose="020B0604020202020204" pitchFamily="34" charset="0"/>
              </a:rPr>
              <a:t>de </a:t>
            </a:r>
            <a:r>
              <a:rPr lang="es-MX" sz="1600" dirty="0" smtClean="0">
                <a:latin typeface="Arial" panose="020B0604020202020204" pitchFamily="34" charset="0"/>
                <a:cs typeface="Arial" panose="020B0604020202020204" pitchFamily="34" charset="0"/>
              </a:rPr>
              <a:t>las entidades públicas de informar</a:t>
            </a:r>
            <a:r>
              <a:rPr lang="es-MX" sz="1600" dirty="0">
                <a:latin typeface="Arial" panose="020B0604020202020204" pitchFamily="34" charset="0"/>
                <a:cs typeface="Arial" panose="020B0604020202020204" pitchFamily="34" charset="0"/>
              </a:rPr>
              <a:t>, dialogar y dar respuesta clara, concreta y eficaz a </a:t>
            </a:r>
            <a:r>
              <a:rPr lang="es-MX" sz="1600" dirty="0" smtClean="0">
                <a:latin typeface="Arial" panose="020B0604020202020204" pitchFamily="34" charset="0"/>
                <a:cs typeface="Arial" panose="020B0604020202020204" pitchFamily="34" charset="0"/>
              </a:rPr>
              <a:t>las peticiones </a:t>
            </a:r>
            <a:r>
              <a:rPr lang="es-MX" sz="1600" dirty="0">
                <a:latin typeface="Arial" panose="020B0604020202020204" pitchFamily="34" charset="0"/>
                <a:cs typeface="Arial" panose="020B0604020202020204" pitchFamily="34" charset="0"/>
              </a:rPr>
              <a:t>y necesidades de los actores interesados (ciudadanía</a:t>
            </a:r>
            <a:r>
              <a:rPr lang="es-MX" sz="1600" dirty="0" smtClean="0">
                <a:latin typeface="Arial" panose="020B0604020202020204" pitchFamily="34" charset="0"/>
                <a:cs typeface="Arial" panose="020B0604020202020204" pitchFamily="34" charset="0"/>
              </a:rPr>
              <a:t>, organizaciones </a:t>
            </a:r>
            <a:r>
              <a:rPr lang="es-MX" sz="1600" dirty="0">
                <a:latin typeface="Arial" panose="020B0604020202020204" pitchFamily="34" charset="0"/>
                <a:cs typeface="Arial" panose="020B0604020202020204" pitchFamily="34" charset="0"/>
              </a:rPr>
              <a:t>y grupos de </a:t>
            </a:r>
            <a:r>
              <a:rPr lang="es-MX" sz="1600" dirty="0" smtClean="0">
                <a:latin typeface="Arial" panose="020B0604020202020204" pitchFamily="34" charset="0"/>
                <a:cs typeface="Arial" panose="020B0604020202020204" pitchFamily="34" charset="0"/>
              </a:rPr>
              <a:t>valor) </a:t>
            </a:r>
            <a:r>
              <a:rPr lang="es-MX" sz="1600" dirty="0">
                <a:latin typeface="Arial" panose="020B0604020202020204" pitchFamily="34" charset="0"/>
                <a:cs typeface="Arial" panose="020B0604020202020204" pitchFamily="34" charset="0"/>
              </a:rPr>
              <a:t>sobre la gestión </a:t>
            </a:r>
            <a:r>
              <a:rPr lang="es-MX" sz="1600" dirty="0" smtClean="0">
                <a:latin typeface="Arial" panose="020B0604020202020204" pitchFamily="34" charset="0"/>
                <a:cs typeface="Arial" panose="020B0604020202020204" pitchFamily="34" charset="0"/>
              </a:rPr>
              <a:t>realizada, los </a:t>
            </a:r>
            <a:r>
              <a:rPr lang="es-MX" sz="1600" dirty="0">
                <a:latin typeface="Arial" panose="020B0604020202020204" pitchFamily="34" charset="0"/>
                <a:cs typeface="Arial" panose="020B0604020202020204" pitchFamily="34" charset="0"/>
              </a:rPr>
              <a:t>resultados de sus planes de acción y el respeto, garantía </a:t>
            </a:r>
            <a:r>
              <a:rPr lang="es-MX" sz="1600" dirty="0" smtClean="0">
                <a:latin typeface="Arial" panose="020B0604020202020204" pitchFamily="34" charset="0"/>
                <a:cs typeface="Arial" panose="020B0604020202020204" pitchFamily="34" charset="0"/>
              </a:rPr>
              <a:t>y protección </a:t>
            </a:r>
            <a:r>
              <a:rPr lang="es-MX" sz="1600" dirty="0">
                <a:latin typeface="Arial" panose="020B0604020202020204" pitchFamily="34" charset="0"/>
                <a:cs typeface="Arial" panose="020B0604020202020204" pitchFamily="34" charset="0"/>
              </a:rPr>
              <a:t>de los </a:t>
            </a:r>
            <a:r>
              <a:rPr lang="es-MX" sz="1600" dirty="0" smtClean="0">
                <a:latin typeface="Arial" panose="020B0604020202020204" pitchFamily="34" charset="0"/>
                <a:cs typeface="Arial" panose="020B0604020202020204" pitchFamily="34" charset="0"/>
              </a:rPr>
              <a:t>derechos humanos. </a:t>
            </a:r>
          </a:p>
          <a:p>
            <a:pPr marL="0" indent="0" algn="just">
              <a:buNone/>
            </a:pPr>
            <a:r>
              <a:rPr lang="es-MX" sz="1600" dirty="0" smtClean="0">
                <a:latin typeface="Arial" panose="020B0604020202020204" pitchFamily="34" charset="0"/>
                <a:cs typeface="Arial" panose="020B0604020202020204" pitchFamily="34" charset="0"/>
              </a:rPr>
              <a:t>El Instituto Colombiano Agropecuario –</a:t>
            </a:r>
            <a:r>
              <a:rPr lang="es-MX" sz="1600" dirty="0" smtClean="0">
                <a:latin typeface="Arial" panose="020B0604020202020204" pitchFamily="34" charset="0"/>
                <a:cs typeface="Arial" panose="020B0604020202020204" pitchFamily="34" charset="0"/>
              </a:rPr>
              <a:t>ICA, </a:t>
            </a:r>
            <a:r>
              <a:rPr lang="es-MX" sz="1600" dirty="0" smtClean="0">
                <a:latin typeface="Arial" panose="020B0604020202020204" pitchFamily="34" charset="0"/>
                <a:cs typeface="Arial" panose="020B0604020202020204" pitchFamily="34" charset="0"/>
              </a:rPr>
              <a:t>a través de su estrategia de Rendición de cuentas 2020, estableció un norte </a:t>
            </a:r>
            <a:r>
              <a:rPr lang="es-MX" sz="1600" dirty="0">
                <a:latin typeface="Arial" panose="020B0604020202020204" pitchFamily="34" charset="0"/>
                <a:cs typeface="Arial" panose="020B0604020202020204" pitchFamily="34" charset="0"/>
              </a:rPr>
              <a:t>para </a:t>
            </a:r>
            <a:r>
              <a:rPr lang="es-MX" sz="1600" dirty="0" smtClean="0">
                <a:latin typeface="Arial" panose="020B0604020202020204" pitchFamily="34" charset="0"/>
                <a:cs typeface="Arial" panose="020B0604020202020204" pitchFamily="34" charset="0"/>
              </a:rPr>
              <a:t>definir las actividades </a:t>
            </a:r>
            <a:r>
              <a:rPr lang="es-MX" sz="1600" dirty="0">
                <a:latin typeface="Arial" panose="020B0604020202020204" pitchFamily="34" charset="0"/>
                <a:cs typeface="Arial" panose="020B0604020202020204" pitchFamily="34" charset="0"/>
              </a:rPr>
              <a:t>específicas que permitan </a:t>
            </a:r>
            <a:r>
              <a:rPr lang="es-MX" sz="1600" dirty="0" smtClean="0">
                <a:latin typeface="Arial" panose="020B0604020202020204" pitchFamily="34" charset="0"/>
                <a:cs typeface="Arial" panose="020B0604020202020204" pitchFamily="34" charset="0"/>
              </a:rPr>
              <a:t>incrementar </a:t>
            </a:r>
            <a:r>
              <a:rPr lang="es-MX" sz="1600" dirty="0">
                <a:latin typeface="Arial" panose="020B0604020202020204" pitchFamily="34" charset="0"/>
                <a:cs typeface="Arial" panose="020B0604020202020204" pitchFamily="34" charset="0"/>
              </a:rPr>
              <a:t>la interacción con la ciudadanía</a:t>
            </a:r>
            <a:r>
              <a:rPr lang="es-MX" sz="1600" dirty="0" smtClean="0">
                <a:latin typeface="Arial" panose="020B0604020202020204" pitchFamily="34" charset="0"/>
                <a:cs typeface="Arial" panose="020B0604020202020204" pitchFamily="34" charset="0"/>
              </a:rPr>
              <a:t>, a </a:t>
            </a:r>
            <a:r>
              <a:rPr lang="es-MX" sz="1600" dirty="0">
                <a:latin typeface="Arial" panose="020B0604020202020204" pitchFamily="34" charset="0"/>
                <a:cs typeface="Arial" panose="020B0604020202020204" pitchFamily="34" charset="0"/>
              </a:rPr>
              <a:t>través de los mecanismos de participación ciudadana </a:t>
            </a:r>
            <a:r>
              <a:rPr lang="es-MX" sz="1600" dirty="0" smtClean="0">
                <a:latin typeface="Arial" panose="020B0604020202020204" pitchFamily="34" charset="0"/>
                <a:cs typeface="Arial" panose="020B0604020202020204" pitchFamily="34" charset="0"/>
              </a:rPr>
              <a:t>de una manera </a:t>
            </a:r>
            <a:r>
              <a:rPr lang="es-MX" sz="1600" dirty="0">
                <a:latin typeface="Arial" panose="020B0604020202020204" pitchFamily="34" charset="0"/>
                <a:cs typeface="Arial" panose="020B0604020202020204" pitchFamily="34" charset="0"/>
              </a:rPr>
              <a:t>eficiente y continúa para poder incorporar las sugerencias, observaciones, </a:t>
            </a:r>
            <a:r>
              <a:rPr lang="es-MX" sz="1600" dirty="0" smtClean="0">
                <a:latin typeface="Arial" panose="020B0604020202020204" pitchFamily="34" charset="0"/>
                <a:cs typeface="Arial" panose="020B0604020202020204" pitchFamily="34" charset="0"/>
              </a:rPr>
              <a:t>peticiones y </a:t>
            </a:r>
            <a:r>
              <a:rPr lang="es-MX" sz="1600" dirty="0">
                <a:latin typeface="Arial" panose="020B0604020202020204" pitchFamily="34" charset="0"/>
                <a:cs typeface="Arial" panose="020B0604020202020204" pitchFamily="34" charset="0"/>
              </a:rPr>
              <a:t>experiencias de los participantes que retroalimenten y enriquezcan la actividad pública, </a:t>
            </a:r>
            <a:r>
              <a:rPr lang="es-MX" sz="1600" dirty="0" smtClean="0">
                <a:latin typeface="Arial" panose="020B0604020202020204" pitchFamily="34" charset="0"/>
                <a:cs typeface="Arial" panose="020B0604020202020204" pitchFamily="34" charset="0"/>
              </a:rPr>
              <a:t>a través </a:t>
            </a:r>
            <a:r>
              <a:rPr lang="es-MX" sz="1600" dirty="0">
                <a:latin typeface="Arial" panose="020B0604020202020204" pitchFamily="34" charset="0"/>
                <a:cs typeface="Arial" panose="020B0604020202020204" pitchFamily="34" charset="0"/>
              </a:rPr>
              <a:t>de la Estrategia de Rendición de Cuentas de la entidad, la cual se fundamenta en </a:t>
            </a:r>
            <a:r>
              <a:rPr lang="es-MX" sz="1600" dirty="0" smtClean="0">
                <a:latin typeface="Arial" panose="020B0604020202020204" pitchFamily="34" charset="0"/>
                <a:cs typeface="Arial" panose="020B0604020202020204" pitchFamily="34" charset="0"/>
              </a:rPr>
              <a:t>los elementos </a:t>
            </a:r>
            <a:r>
              <a:rPr lang="es-MX" sz="1600" dirty="0">
                <a:latin typeface="Arial" panose="020B0604020202020204" pitchFamily="34" charset="0"/>
                <a:cs typeface="Arial" panose="020B0604020202020204" pitchFamily="34" charset="0"/>
              </a:rPr>
              <a:t>de </a:t>
            </a:r>
            <a:r>
              <a:rPr lang="es-MX" sz="2000" b="1" dirty="0">
                <a:latin typeface="Arial" panose="020B0604020202020204" pitchFamily="34" charset="0"/>
                <a:cs typeface="Arial" panose="020B0604020202020204" pitchFamily="34" charset="0"/>
              </a:rPr>
              <a:t>información</a:t>
            </a:r>
            <a:r>
              <a:rPr lang="es-MX" sz="1600" dirty="0">
                <a:latin typeface="Arial" panose="020B0604020202020204" pitchFamily="34" charset="0"/>
                <a:cs typeface="Arial" panose="020B0604020202020204" pitchFamily="34" charset="0"/>
              </a:rPr>
              <a:t>, </a:t>
            </a:r>
            <a:r>
              <a:rPr lang="es-MX" sz="2000" b="1" dirty="0" smtClean="0">
                <a:latin typeface="Arial" panose="020B0604020202020204" pitchFamily="34" charset="0"/>
                <a:cs typeface="Arial" panose="020B0604020202020204" pitchFamily="34" charset="0"/>
              </a:rPr>
              <a:t>diálogo</a:t>
            </a:r>
            <a:r>
              <a:rPr lang="es-MX" sz="1600" dirty="0" smtClean="0">
                <a:latin typeface="Arial" panose="020B0604020202020204" pitchFamily="34" charset="0"/>
                <a:cs typeface="Arial" panose="020B0604020202020204" pitchFamily="34" charset="0"/>
              </a:rPr>
              <a:t> </a:t>
            </a:r>
            <a:r>
              <a:rPr lang="es-MX" sz="1600" dirty="0">
                <a:latin typeface="Arial" panose="020B0604020202020204" pitchFamily="34" charset="0"/>
                <a:cs typeface="Arial" panose="020B0604020202020204" pitchFamily="34" charset="0"/>
              </a:rPr>
              <a:t>y </a:t>
            </a:r>
            <a:r>
              <a:rPr lang="es-MX" sz="2000" b="1" dirty="0">
                <a:latin typeface="Arial" panose="020B0604020202020204" pitchFamily="34" charset="0"/>
                <a:cs typeface="Arial" panose="020B0604020202020204" pitchFamily="34" charset="0"/>
              </a:rPr>
              <a:t>responsabilidad</a:t>
            </a:r>
            <a:r>
              <a:rPr lang="es-MX" sz="1600" dirty="0" smtClean="0">
                <a:latin typeface="Arial" panose="020B0604020202020204" pitchFamily="34" charset="0"/>
                <a:cs typeface="Arial" panose="020B0604020202020204" pitchFamily="34" charset="0"/>
              </a:rPr>
              <a:t>.</a:t>
            </a:r>
          </a:p>
          <a:p>
            <a:pPr marL="0" indent="0" algn="just">
              <a:buNone/>
            </a:pPr>
            <a:r>
              <a:rPr lang="es-MX" sz="1600" dirty="0" smtClean="0">
                <a:latin typeface="Arial" panose="020B0604020202020204" pitchFamily="34" charset="0"/>
                <a:cs typeface="Arial" panose="020B0604020202020204" pitchFamily="34" charset="0"/>
              </a:rPr>
              <a:t>El presente informe presenta un resumen de las actividades de Rendición de </a:t>
            </a:r>
            <a:r>
              <a:rPr lang="es-MX" sz="1600" dirty="0" smtClean="0">
                <a:latin typeface="Arial" panose="020B0604020202020204" pitchFamily="34" charset="0"/>
                <a:cs typeface="Arial" panose="020B0604020202020204" pitchFamily="34" charset="0"/>
              </a:rPr>
              <a:t>Cuentas </a:t>
            </a:r>
            <a:r>
              <a:rPr lang="es-MX" sz="1600" dirty="0" smtClean="0">
                <a:latin typeface="Arial" panose="020B0604020202020204" pitchFamily="34" charset="0"/>
                <a:cs typeface="Arial" panose="020B0604020202020204" pitchFamily="34" charset="0"/>
              </a:rPr>
              <a:t>del ICA durante el presente año, con el objetivo de darlo a conocer a los ciudadanos y grupos de interés que les permita acercarse más a la gestión pública, participativa y abierta de la entidad.</a:t>
            </a:r>
            <a:endParaRPr lang="es-MX" sz="1600" dirty="0">
              <a:latin typeface="Arial" panose="020B0604020202020204" pitchFamily="34" charset="0"/>
              <a:cs typeface="Arial" panose="020B0604020202020204" pitchFamily="34" charset="0"/>
            </a:endParaRPr>
          </a:p>
          <a:p>
            <a:pPr marL="0" indent="0" algn="just">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546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75948320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1825624"/>
            <a:ext cx="10610088" cy="4879975"/>
          </a:xfrm>
        </p:spPr>
        <p:txBody>
          <a:bodyPr>
            <a:normAutofit/>
          </a:bodyPr>
          <a:lstStyle/>
          <a:p>
            <a:pPr marL="0" indent="0" algn="just">
              <a:buNone/>
            </a:pPr>
            <a:r>
              <a:rPr lang="es-MX" sz="1600" dirty="0" smtClean="0">
                <a:latin typeface="Arial" panose="020B0604020202020204" pitchFamily="34" charset="0"/>
                <a:cs typeface="Arial" panose="020B0604020202020204" pitchFamily="34" charset="0"/>
              </a:rPr>
              <a:t>El Instituto Colombiano Agropecuario, durante éste año 2020, con base a los nuevos desafíos generados por la emergencia sanitaria, originada por la pandemia Covid-19, hizo uso de varias herramientas tecnológicas que permitieron el cumplimiento de los espacios de </a:t>
            </a:r>
            <a:r>
              <a:rPr lang="es-MX" sz="1600" dirty="0" smtClean="0">
                <a:latin typeface="Arial" panose="020B0604020202020204" pitchFamily="34" charset="0"/>
                <a:cs typeface="Arial" panose="020B0604020202020204" pitchFamily="34" charset="0"/>
              </a:rPr>
              <a:t>diálogo </a:t>
            </a:r>
            <a:r>
              <a:rPr lang="es-MX" sz="1600" dirty="0" smtClean="0">
                <a:latin typeface="Arial" panose="020B0604020202020204" pitchFamily="34" charset="0"/>
                <a:cs typeface="Arial" panose="020B0604020202020204" pitchFamily="34" charset="0"/>
              </a:rPr>
              <a:t>programados y otros espacios que se generaron a petición de los usuarios de los servicios de la entidad.</a:t>
            </a:r>
          </a:p>
          <a:p>
            <a:pPr marL="0" indent="0" algn="just">
              <a:buNone/>
            </a:pPr>
            <a:r>
              <a:rPr lang="es-MX" sz="1600" dirty="0" smtClean="0">
                <a:latin typeface="Arial" panose="020B0604020202020204" pitchFamily="34" charset="0"/>
                <a:cs typeface="Arial" panose="020B0604020202020204" pitchFamily="34" charset="0"/>
              </a:rPr>
              <a:t>En éste sentido se hicieron las siguientes actividades:</a:t>
            </a:r>
          </a:p>
          <a:p>
            <a:pPr algn="just">
              <a:buFontTx/>
              <a:buChar char="-"/>
            </a:pPr>
            <a:r>
              <a:rPr lang="es-MX" sz="1600" dirty="0" smtClean="0">
                <a:latin typeface="Arial" panose="020B0604020202020204" pitchFamily="34" charset="0"/>
                <a:cs typeface="Arial" panose="020B0604020202020204" pitchFamily="34" charset="0"/>
              </a:rPr>
              <a:t>Durante los meses de mayo y junio, la Gerencia general del ICA y las Gerencias seccionales, presentaron las audiencias públicas de Rendición de cuentas de manera virtual.</a:t>
            </a:r>
          </a:p>
          <a:p>
            <a:pPr algn="just">
              <a:buFontTx/>
              <a:buChar char="-"/>
            </a:pPr>
            <a:endParaRPr lang="es-MX" sz="1600" dirty="0">
              <a:latin typeface="Arial" panose="020B0604020202020204" pitchFamily="34" charset="0"/>
              <a:cs typeface="Arial" panose="020B0604020202020204" pitchFamily="34" charset="0"/>
            </a:endParaRPr>
          </a:p>
          <a:p>
            <a:pPr algn="just">
              <a:buFontTx/>
              <a:buChar char="-"/>
            </a:pPr>
            <a:endParaRPr lang="es-MX" sz="1600" dirty="0" smtClean="0">
              <a:latin typeface="Arial" panose="020B0604020202020204" pitchFamily="34" charset="0"/>
              <a:cs typeface="Arial" panose="020B0604020202020204" pitchFamily="34" charset="0"/>
            </a:endParaRPr>
          </a:p>
          <a:p>
            <a:pPr algn="just">
              <a:buFontTx/>
              <a:buChar char="-"/>
            </a:pPr>
            <a:endParaRPr lang="es-MX" sz="1600" dirty="0">
              <a:latin typeface="Arial" panose="020B0604020202020204" pitchFamily="34" charset="0"/>
              <a:cs typeface="Arial" panose="020B0604020202020204" pitchFamily="34" charset="0"/>
            </a:endParaRPr>
          </a:p>
          <a:p>
            <a:pPr algn="just">
              <a:buFontTx/>
              <a:buChar char="-"/>
            </a:pPr>
            <a:endParaRPr lang="es-MX" sz="1600" dirty="0" smtClean="0">
              <a:latin typeface="Arial" panose="020B0604020202020204" pitchFamily="34" charset="0"/>
              <a:cs typeface="Arial" panose="020B0604020202020204" pitchFamily="34" charset="0"/>
            </a:endParaRPr>
          </a:p>
          <a:p>
            <a:pPr algn="just">
              <a:buFontTx/>
              <a:buChar char="-"/>
            </a:pPr>
            <a:endParaRPr lang="es-MX" sz="1600" dirty="0" smtClean="0">
              <a:latin typeface="Arial" panose="020B0604020202020204" pitchFamily="34" charset="0"/>
              <a:cs typeface="Arial" panose="020B0604020202020204" pitchFamily="34" charset="0"/>
            </a:endParaRPr>
          </a:p>
          <a:p>
            <a:pPr marL="0" indent="0" algn="just">
              <a:buNone/>
            </a:pPr>
            <a:r>
              <a:rPr lang="es-MX"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8203" y="3793761"/>
            <a:ext cx="3100958" cy="2501448"/>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38979" y="3793761"/>
            <a:ext cx="4692396" cy="2631295"/>
          </a:xfrm>
          <a:prstGeom prst="rect">
            <a:avLst/>
          </a:prstGeom>
        </p:spPr>
      </p:pic>
    </p:spTree>
    <p:extLst>
      <p:ext uri="{BB962C8B-B14F-4D97-AF65-F5344CB8AC3E}">
        <p14:creationId xmlns:p14="http://schemas.microsoft.com/office/powerpoint/2010/main" val="3683492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95465347"/>
              </p:ext>
            </p:extLst>
          </p:nvPr>
        </p:nvGraphicFramePr>
        <p:xfrm>
          <a:off x="838200" y="365125"/>
          <a:ext cx="10515600" cy="106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1825624"/>
            <a:ext cx="10859814" cy="5032375"/>
          </a:xfrm>
        </p:spPr>
        <p:txBody>
          <a:bodyPr/>
          <a:lstStyle/>
          <a:p>
            <a:pPr lvl="0" algn="just">
              <a:buFontTx/>
              <a:buChar char="-"/>
            </a:pPr>
            <a:r>
              <a:rPr lang="es-MX" sz="1500" dirty="0">
                <a:solidFill>
                  <a:prstClr val="black"/>
                </a:solidFill>
                <a:latin typeface="Arial" panose="020B0604020202020204" pitchFamily="34" charset="0"/>
                <a:cs typeface="Arial" panose="020B0604020202020204" pitchFamily="34" charset="0"/>
              </a:rPr>
              <a:t>Los informes y el cronograma de estas audiencias de Rendición de Cuentas, se encuentra publicados en la página web de la entidad: </a:t>
            </a:r>
            <a:r>
              <a:rPr lang="es-MX" sz="1500" dirty="0">
                <a:solidFill>
                  <a:prstClr val="black"/>
                </a:solidFill>
                <a:latin typeface="Arial" panose="020B0604020202020204" pitchFamily="34" charset="0"/>
                <a:cs typeface="Arial" panose="020B0604020202020204" pitchFamily="34" charset="0"/>
                <a:hlinkClick r:id="rId7"/>
              </a:rPr>
              <a:t>https://</a:t>
            </a:r>
            <a:r>
              <a:rPr lang="es-MX" sz="1500" dirty="0" smtClean="0">
                <a:solidFill>
                  <a:prstClr val="black"/>
                </a:solidFill>
                <a:latin typeface="Arial" panose="020B0604020202020204" pitchFamily="34" charset="0"/>
                <a:cs typeface="Arial" panose="020B0604020202020204" pitchFamily="34" charset="0"/>
                <a:hlinkClick r:id="rId7"/>
              </a:rPr>
              <a:t>www.ica.gov.co/modelo-de-p-y-g/transparencia-participacion-y-servicio-al-ciudada/rendicion-de-cuentas</a:t>
            </a:r>
            <a:endParaRPr lang="es-MX" sz="1500" dirty="0" smtClean="0">
              <a:solidFill>
                <a:prstClr val="black"/>
              </a:solidFill>
              <a:latin typeface="Arial" panose="020B0604020202020204" pitchFamily="34" charset="0"/>
              <a:cs typeface="Arial" panose="020B0604020202020204" pitchFamily="34" charset="0"/>
            </a:endParaRPr>
          </a:p>
          <a:p>
            <a:pPr lvl="0" algn="just">
              <a:buFontTx/>
              <a:buChar char="-"/>
            </a:pPr>
            <a:r>
              <a:rPr lang="es-MX" sz="1500" dirty="0" smtClean="0">
                <a:solidFill>
                  <a:prstClr val="black"/>
                </a:solidFill>
                <a:latin typeface="Arial" panose="020B0604020202020204" pitchFamily="34" charset="0"/>
                <a:cs typeface="Arial" panose="020B0604020202020204" pitchFamily="34" charset="0"/>
              </a:rPr>
              <a:t>El ICA, también participó en la jornada de Rendición de cuentas del Ministerio de Agricultura y Desarrollo </a:t>
            </a:r>
            <a:r>
              <a:rPr lang="es-MX" sz="1500" dirty="0" smtClean="0">
                <a:solidFill>
                  <a:prstClr val="black"/>
                </a:solidFill>
                <a:latin typeface="Arial" panose="020B0604020202020204" pitchFamily="34" charset="0"/>
                <a:cs typeface="Arial" panose="020B0604020202020204" pitchFamily="34" charset="0"/>
              </a:rPr>
              <a:t>Rural-MADR</a:t>
            </a:r>
            <a:endParaRPr lang="es-MX" sz="1500" dirty="0" smtClean="0">
              <a:solidFill>
                <a:prstClr val="black"/>
              </a:solidFill>
              <a:latin typeface="Arial" panose="020B0604020202020204" pitchFamily="34" charset="0"/>
              <a:cs typeface="Arial" panose="020B0604020202020204" pitchFamily="34" charset="0"/>
            </a:endParaRPr>
          </a:p>
          <a:p>
            <a:pPr marL="0" indent="0">
              <a:buNone/>
            </a:pPr>
            <a:r>
              <a:rPr lang="es-MX" dirty="0" smtClean="0"/>
              <a:t>                                     </a:t>
            </a:r>
            <a:endParaRPr lang="en-US" sz="16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8"/>
          <a:stretch>
            <a:fillRect/>
          </a:stretch>
        </p:blipFill>
        <p:spPr>
          <a:xfrm>
            <a:off x="2030522" y="2843145"/>
            <a:ext cx="3074066" cy="3660932"/>
          </a:xfrm>
          <a:prstGeom prst="rect">
            <a:avLst/>
          </a:prstGeom>
        </p:spPr>
      </p:pic>
      <p:pic>
        <p:nvPicPr>
          <p:cNvPr id="6" name="Imagen 5"/>
          <p:cNvPicPr>
            <a:picLocks noChangeAspect="1"/>
          </p:cNvPicPr>
          <p:nvPr/>
        </p:nvPicPr>
        <p:blipFill>
          <a:blip r:embed="rId9"/>
          <a:stretch>
            <a:fillRect/>
          </a:stretch>
        </p:blipFill>
        <p:spPr>
          <a:xfrm>
            <a:off x="7146605" y="2843145"/>
            <a:ext cx="3594538" cy="3594538"/>
          </a:xfrm>
          <a:prstGeom prst="rect">
            <a:avLst/>
          </a:prstGeom>
        </p:spPr>
      </p:pic>
    </p:spTree>
    <p:extLst>
      <p:ext uri="{BB962C8B-B14F-4D97-AF65-F5344CB8AC3E}">
        <p14:creationId xmlns:p14="http://schemas.microsoft.com/office/powerpoint/2010/main" val="3050010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27550117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581891" y="1825624"/>
            <a:ext cx="10771909" cy="4869465"/>
          </a:xfrm>
        </p:spPr>
        <p:txBody>
          <a:bodyPr>
            <a:normAutofit/>
          </a:bodyPr>
          <a:lstStyle/>
          <a:p>
            <a:pPr algn="just">
              <a:lnSpc>
                <a:spcPct val="107000"/>
              </a:lnSpc>
              <a:spcAft>
                <a:spcPts val="800"/>
              </a:spcAft>
            </a:pPr>
            <a:r>
              <a:rPr lang="es-MX" sz="1600" dirty="0" smtClean="0">
                <a:latin typeface="Arial" panose="020B0604020202020204" pitchFamily="34" charset="0"/>
                <a:cs typeface="Arial" panose="020B0604020202020204" pitchFamily="34" charset="0"/>
              </a:rPr>
              <a:t>Se </a:t>
            </a:r>
            <a:r>
              <a:rPr lang="es-MX" sz="1600" dirty="0" smtClean="0">
                <a:latin typeface="Arial" panose="020B0604020202020204" pitchFamily="34" charset="0"/>
                <a:ea typeface="Calibri" panose="020F0502020204030204" pitchFamily="34" charset="0"/>
                <a:cs typeface="Arial" panose="020B0604020202020204" pitchFamily="34" charset="0"/>
              </a:rPr>
              <a:t>priorizaron </a:t>
            </a:r>
            <a:r>
              <a:rPr lang="es-MX" sz="1600" dirty="0">
                <a:latin typeface="Arial" panose="020B0604020202020204" pitchFamily="34" charset="0"/>
                <a:ea typeface="Calibri" panose="020F0502020204030204" pitchFamily="34" charset="0"/>
                <a:cs typeface="Arial" panose="020B0604020202020204" pitchFamily="34" charset="0"/>
              </a:rPr>
              <a:t>acciones para mejorar la percepción ciudadana de la gestión, abriendo espacios más participativos en todos los procesos transversales de la Transparencia, es decir, en </a:t>
            </a:r>
            <a:r>
              <a:rPr lang="es-MX" sz="1600" dirty="0" smtClean="0">
                <a:latin typeface="Arial" panose="020B0604020202020204" pitchFamily="34" charset="0"/>
                <a:ea typeface="Calibri" panose="020F0502020204030204" pitchFamily="34" charset="0"/>
                <a:cs typeface="Arial" panose="020B0604020202020204" pitchFamily="34" charset="0"/>
              </a:rPr>
              <a:t>los </a:t>
            </a:r>
            <a:r>
              <a:rPr lang="es-MX" sz="1600" dirty="0">
                <a:latin typeface="Arial" panose="020B0604020202020204" pitchFamily="34" charset="0"/>
                <a:ea typeface="Calibri" panose="020F0502020204030204" pitchFamily="34" charset="0"/>
                <a:cs typeface="Arial" panose="020B0604020202020204" pitchFamily="34" charset="0"/>
              </a:rPr>
              <a:t>ejercicios de audiencias públicas de </a:t>
            </a:r>
            <a:r>
              <a:rPr lang="es-MX" sz="1600" b="1" dirty="0">
                <a:latin typeface="Arial" panose="020B0604020202020204" pitchFamily="34" charset="0"/>
                <a:ea typeface="Calibri" panose="020F0502020204030204" pitchFamily="34" charset="0"/>
                <a:cs typeface="Arial" panose="020B0604020202020204" pitchFamily="34" charset="0"/>
              </a:rPr>
              <a:t>Rendición de Cuentas</a:t>
            </a:r>
            <a:r>
              <a:rPr lang="es-MX" sz="1600" dirty="0">
                <a:latin typeface="Arial" panose="020B0604020202020204" pitchFamily="34" charset="0"/>
                <a:ea typeface="Calibri" panose="020F0502020204030204" pitchFamily="34" charset="0"/>
                <a:cs typeface="Arial" panose="020B0604020202020204" pitchFamily="34" charset="0"/>
              </a:rPr>
              <a:t>, en los que se consultaron los temas de interés a través de una encuesta en la página web, con la participación </a:t>
            </a:r>
            <a:r>
              <a:rPr lang="es-MX" sz="1600" dirty="0" smtClean="0">
                <a:latin typeface="Arial" panose="020B0604020202020204" pitchFamily="34" charset="0"/>
                <a:ea typeface="Calibri" panose="020F0502020204030204" pitchFamily="34" charset="0"/>
                <a:cs typeface="Arial" panose="020B0604020202020204" pitchFamily="34" charset="0"/>
              </a:rPr>
              <a:t>de mas de quinientas </a:t>
            </a:r>
            <a:r>
              <a:rPr lang="es-MX" sz="1600" dirty="0" smtClean="0">
                <a:latin typeface="Arial" panose="020B0604020202020204" pitchFamily="34" charset="0"/>
                <a:ea typeface="Calibri" panose="020F0502020204030204" pitchFamily="34" charset="0"/>
                <a:cs typeface="Arial" panose="020B0604020202020204" pitchFamily="34" charset="0"/>
              </a:rPr>
              <a:t>personas</a:t>
            </a:r>
          </a:p>
          <a:p>
            <a:pPr algn="just">
              <a:lnSpc>
                <a:spcPct val="107000"/>
              </a:lnSpc>
              <a:spcAft>
                <a:spcPts val="800"/>
              </a:spcAft>
            </a:pPr>
            <a:r>
              <a:rPr lang="es-MX" sz="1600" dirty="0" smtClean="0">
                <a:latin typeface="Arial" panose="020B0604020202020204" pitchFamily="34" charset="0"/>
                <a:ea typeface="Calibri" panose="020F0502020204030204" pitchFamily="34" charset="0"/>
                <a:cs typeface="Arial" panose="020B0604020202020204" pitchFamily="34" charset="0"/>
              </a:rPr>
              <a:t>Se </a:t>
            </a:r>
            <a:r>
              <a:rPr lang="es-MX" sz="1600" dirty="0">
                <a:latin typeface="Arial" panose="020B0604020202020204" pitchFamily="34" charset="0"/>
                <a:ea typeface="Calibri" panose="020F0502020204030204" pitchFamily="34" charset="0"/>
                <a:cs typeface="Arial" panose="020B0604020202020204" pitchFamily="34" charset="0"/>
              </a:rPr>
              <a:t>ha participado en la política de racionalización de trámites con la aportación ciudadana, se han migrado  48 trámites del ICA al SUIT, se han hecho varias campañas </a:t>
            </a:r>
            <a:r>
              <a:rPr lang="es-MX" sz="1600" dirty="0" smtClean="0">
                <a:latin typeface="Arial" panose="020B0604020202020204" pitchFamily="34" charset="0"/>
                <a:ea typeface="Calibri" panose="020F0502020204030204" pitchFamily="34" charset="0"/>
                <a:cs typeface="Arial" panose="020B0604020202020204" pitchFamily="34" charset="0"/>
              </a:rPr>
              <a:t>en  </a:t>
            </a:r>
            <a:r>
              <a:rPr lang="es-MX" sz="1600" dirty="0">
                <a:latin typeface="Arial" panose="020B0604020202020204" pitchFamily="34" charset="0"/>
                <a:ea typeface="Calibri" panose="020F0502020204030204" pitchFamily="34" charset="0"/>
                <a:cs typeface="Arial" panose="020B0604020202020204" pitchFamily="34" charset="0"/>
              </a:rPr>
              <a:t>temas de Participación Ciudadana, Transparencia, el Código de Integridad que promueve los valores institucionales, la divulgación y consulta  en la web del PAAC- Plan Anticorrupción y de Atención al </a:t>
            </a:r>
            <a:r>
              <a:rPr lang="es-MX" sz="1600" dirty="0" smtClean="0">
                <a:latin typeface="Arial" panose="020B0604020202020204" pitchFamily="34" charset="0"/>
                <a:ea typeface="Calibri" panose="020F0502020204030204" pitchFamily="34" charset="0"/>
                <a:cs typeface="Arial" panose="020B0604020202020204" pitchFamily="34" charset="0"/>
              </a:rPr>
              <a:t>Ciudadano </a:t>
            </a:r>
          </a:p>
          <a:p>
            <a:pPr algn="just">
              <a:lnSpc>
                <a:spcPct val="107000"/>
              </a:lnSpc>
              <a:spcAft>
                <a:spcPts val="800"/>
              </a:spcAft>
            </a:pPr>
            <a:r>
              <a:rPr lang="es-MX" sz="1600" dirty="0">
                <a:latin typeface="Arial" panose="020B0604020202020204" pitchFamily="34" charset="0"/>
                <a:ea typeface="Calibri" panose="020F0502020204030204" pitchFamily="34" charset="0"/>
                <a:cs typeface="Arial" panose="020B0604020202020204" pitchFamily="34" charset="0"/>
              </a:rPr>
              <a:t>Se hicieron diferentes jornadas de Espacios de </a:t>
            </a:r>
            <a:r>
              <a:rPr lang="es-MX" sz="1600" dirty="0" smtClean="0">
                <a:latin typeface="Arial" panose="020B0604020202020204" pitchFamily="34" charset="0"/>
                <a:ea typeface="Calibri" panose="020F0502020204030204" pitchFamily="34" charset="0"/>
                <a:cs typeface="Arial" panose="020B0604020202020204" pitchFamily="34" charset="0"/>
              </a:rPr>
              <a:t>Diálogo </a:t>
            </a:r>
            <a:r>
              <a:rPr lang="es-MX" sz="1600" dirty="0">
                <a:latin typeface="Arial" panose="020B0604020202020204" pitchFamily="34" charset="0"/>
                <a:ea typeface="Calibri" panose="020F0502020204030204" pitchFamily="34" charset="0"/>
                <a:cs typeface="Arial" panose="020B0604020202020204" pitchFamily="34" charset="0"/>
              </a:rPr>
              <a:t>a </a:t>
            </a:r>
            <a:r>
              <a:rPr lang="es-MX" sz="1600" dirty="0" smtClean="0">
                <a:latin typeface="Arial" panose="020B0604020202020204" pitchFamily="34" charset="0"/>
                <a:ea typeface="Calibri" panose="020F0502020204030204" pitchFamily="34" charset="0"/>
                <a:cs typeface="Arial" panose="020B0604020202020204" pitchFamily="34" charset="0"/>
              </a:rPr>
              <a:t>nivel </a:t>
            </a:r>
            <a:r>
              <a:rPr lang="es-MX" sz="1600" dirty="0">
                <a:latin typeface="Arial" panose="020B0604020202020204" pitchFamily="34" charset="0"/>
                <a:ea typeface="Calibri" panose="020F0502020204030204" pitchFamily="34" charset="0"/>
                <a:cs typeface="Arial" panose="020B0604020202020204" pitchFamily="34" charset="0"/>
              </a:rPr>
              <a:t>nacional </a:t>
            </a:r>
          </a:p>
          <a:p>
            <a:pPr algn="just">
              <a:lnSpc>
                <a:spcPct val="107000"/>
              </a:lnSpc>
              <a:spcAft>
                <a:spcPts val="800"/>
              </a:spcAft>
            </a:pPr>
            <a:r>
              <a:rPr lang="es-MX" sz="1600" dirty="0" smtClean="0">
                <a:latin typeface="Arial" panose="020B0604020202020204" pitchFamily="34" charset="0"/>
                <a:ea typeface="Calibri" panose="020F0502020204030204" pitchFamily="34" charset="0"/>
                <a:cs typeface="Arial" panose="020B0604020202020204" pitchFamily="34" charset="0"/>
              </a:rPr>
              <a:t>Se creó el nuevo formulario PQRSD para robustecer el contacto con los </a:t>
            </a:r>
            <a:r>
              <a:rPr lang="es-MX" sz="1600" dirty="0" smtClean="0">
                <a:latin typeface="Arial" panose="020B0604020202020204" pitchFamily="34" charset="0"/>
                <a:ea typeface="Calibri" panose="020F0502020204030204" pitchFamily="34" charset="0"/>
                <a:cs typeface="Arial" panose="020B0604020202020204" pitchFamily="34" charset="0"/>
              </a:rPr>
              <a:t>ciudadanos, como prioridad la ciudadanía</a:t>
            </a:r>
            <a:endParaRPr lang="es-MX" sz="16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US" sz="16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7"/>
          <a:stretch>
            <a:fillRect/>
          </a:stretch>
        </p:blipFill>
        <p:spPr>
          <a:xfrm>
            <a:off x="3844684" y="5244537"/>
            <a:ext cx="3706248" cy="1483520"/>
          </a:xfrm>
          <a:prstGeom prst="rect">
            <a:avLst/>
          </a:prstGeom>
        </p:spPr>
      </p:pic>
    </p:spTree>
    <p:extLst>
      <p:ext uri="{BB962C8B-B14F-4D97-AF65-F5344CB8AC3E}">
        <p14:creationId xmlns:p14="http://schemas.microsoft.com/office/powerpoint/2010/main" val="3586480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48140454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p:txBody>
          <a:bodyPr/>
          <a:lstStyle/>
          <a:p>
            <a:r>
              <a:rPr lang="es-MX" sz="1600" dirty="0" smtClean="0">
                <a:latin typeface="Arial" panose="020B0604020202020204" pitchFamily="34" charset="0"/>
                <a:cs typeface="Arial" panose="020B0604020202020204" pitchFamily="34" charset="0"/>
              </a:rPr>
              <a:t>Se hicieron tres jornadas de participación ciudadana en Antioquia, en compañía del Ministerio de Agricultura y Desarrollo Rural-MADR, en los temas de: Servicios ICA, Buenas Practicas Agrícolas -BPA y Buenas Practicas Ganaderas -BPA</a:t>
            </a:r>
          </a:p>
          <a:p>
            <a:endParaRPr lang="en-US" dirty="0"/>
          </a:p>
        </p:txBody>
      </p:sp>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8443" y="2677886"/>
            <a:ext cx="2522220" cy="3835580"/>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6957" y="2690950"/>
            <a:ext cx="2718163" cy="3861706"/>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16139" y="2690949"/>
            <a:ext cx="2534193" cy="3801291"/>
          </a:xfrm>
          <a:prstGeom prst="rect">
            <a:avLst/>
          </a:prstGeom>
        </p:spPr>
      </p:pic>
    </p:spTree>
    <p:extLst>
      <p:ext uri="{BB962C8B-B14F-4D97-AF65-F5344CB8AC3E}">
        <p14:creationId xmlns:p14="http://schemas.microsoft.com/office/powerpoint/2010/main" val="2444069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09267384"/>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2116183"/>
            <a:ext cx="10515600" cy="4060779"/>
          </a:xfrm>
        </p:spPr>
        <p:txBody>
          <a:bodyPr>
            <a:normAutofit/>
          </a:bodyPr>
          <a:lstStyle/>
          <a:p>
            <a:pPr marL="342900" indent="-342900" algn="just">
              <a:buAutoNum type="arabicPeriod"/>
            </a:pPr>
            <a:r>
              <a:rPr lang="es-MX" sz="1600" dirty="0" smtClean="0">
                <a:latin typeface="Arial" panose="020B0604020202020204" pitchFamily="34" charset="0"/>
                <a:cs typeface="Arial" panose="020B0604020202020204" pitchFamily="34" charset="0"/>
              </a:rPr>
              <a:t>Se hizo uso de las nuevas tecnologías, para que de forma virtual se cumpliera con la agenda de los espacios de dialogo, entre los que se encuentran, las audiencias públicas de Rendición de cuentas a nivel nacional</a:t>
            </a:r>
          </a:p>
          <a:p>
            <a:pPr marL="342900" indent="-342900" algn="just">
              <a:buAutoNum type="arabicPeriod"/>
            </a:pPr>
            <a:r>
              <a:rPr lang="es-MX" sz="1600" dirty="0" smtClean="0">
                <a:latin typeface="Arial" panose="020B0604020202020204" pitchFamily="34" charset="0"/>
                <a:cs typeface="Arial" panose="020B0604020202020204" pitchFamily="34" charset="0"/>
              </a:rPr>
              <a:t>La entidad cuenta con la plataforma </a:t>
            </a:r>
            <a:r>
              <a:rPr lang="es-MX" sz="1600" dirty="0" err="1" smtClean="0">
                <a:latin typeface="Arial" panose="020B0604020202020204" pitchFamily="34" charset="0"/>
                <a:cs typeface="Arial" panose="020B0604020202020204" pitchFamily="34" charset="0"/>
              </a:rPr>
              <a:t>Teams</a:t>
            </a:r>
            <a:r>
              <a:rPr lang="es-MX" sz="1600" dirty="0" smtClean="0">
                <a:latin typeface="Arial" panose="020B0604020202020204" pitchFamily="34" charset="0"/>
                <a:cs typeface="Arial" panose="020B0604020202020204" pitchFamily="34" charset="0"/>
              </a:rPr>
              <a:t>, para realizar reuniones internas y externas que facilitan el permanente contacto con los ciudadanos</a:t>
            </a:r>
            <a:endParaRPr lang="es-MX" sz="1600" dirty="0">
              <a:latin typeface="Arial" panose="020B0604020202020204" pitchFamily="34" charset="0"/>
              <a:cs typeface="Arial" panose="020B0604020202020204" pitchFamily="34" charset="0"/>
            </a:endParaRPr>
          </a:p>
          <a:p>
            <a:pPr marL="342900" indent="-342900" algn="just">
              <a:buAutoNum type="arabicPeriod"/>
            </a:pPr>
            <a:r>
              <a:rPr lang="es-MX" sz="1600" dirty="0" smtClean="0">
                <a:latin typeface="Arial" panose="020B0604020202020204" pitchFamily="34" charset="0"/>
                <a:cs typeface="Arial" panose="020B0604020202020204" pitchFamily="34" charset="0"/>
              </a:rPr>
              <a:t>A través de las herramientas de Facebook Live, YouTube, Twitter, se han creado canales de interacción permanente con los grupos que usan redes</a:t>
            </a:r>
          </a:p>
          <a:p>
            <a:pPr marL="342900" indent="-342900" algn="just">
              <a:buAutoNum type="arabicPeriod"/>
            </a:pPr>
            <a:r>
              <a:rPr lang="es-MX" sz="1600" dirty="0">
                <a:latin typeface="Arial" panose="020B0604020202020204" pitchFamily="34" charset="0"/>
                <a:cs typeface="Arial" panose="020B0604020202020204" pitchFamily="34" charset="0"/>
              </a:rPr>
              <a:t>La entidad presentó </a:t>
            </a:r>
            <a:r>
              <a:rPr lang="es-MX" sz="1600" dirty="0" smtClean="0">
                <a:latin typeface="Arial" panose="020B0604020202020204" pitchFamily="34" charset="0"/>
                <a:cs typeface="Arial" panose="020B0604020202020204" pitchFamily="34" charset="0"/>
              </a:rPr>
              <a:t>los </a:t>
            </a:r>
            <a:r>
              <a:rPr lang="es-MX" sz="1600" dirty="0">
                <a:latin typeface="Arial" panose="020B0604020202020204" pitchFamily="34" charset="0"/>
                <a:cs typeface="Arial" panose="020B0604020202020204" pitchFamily="34" charset="0"/>
              </a:rPr>
              <a:t>informes en lenguaje claro y  </a:t>
            </a:r>
            <a:r>
              <a:rPr lang="es-MX" sz="1600" dirty="0" smtClean="0">
                <a:latin typeface="Arial" panose="020B0604020202020204" pitchFamily="34" charset="0"/>
                <a:cs typeface="Arial" panose="020B0604020202020204" pitchFamily="34" charset="0"/>
              </a:rPr>
              <a:t>comprensible</a:t>
            </a:r>
            <a:r>
              <a:rPr lang="es-MX" sz="1600" dirty="0">
                <a:latin typeface="Arial" panose="020B0604020202020204" pitchFamily="34" charset="0"/>
                <a:cs typeface="Arial" panose="020B0604020202020204" pitchFamily="34" charset="0"/>
              </a:rPr>
              <a:t> </a:t>
            </a:r>
            <a:r>
              <a:rPr lang="es-MX" sz="1600" dirty="0" smtClean="0">
                <a:latin typeface="Arial" panose="020B0604020202020204" pitchFamily="34" charset="0"/>
                <a:cs typeface="Arial" panose="020B0604020202020204" pitchFamily="34" charset="0"/>
              </a:rPr>
              <a:t>y los publicó en el espacio de Rendición </a:t>
            </a:r>
            <a:r>
              <a:rPr lang="es-MX" sz="1600" dirty="0">
                <a:latin typeface="Arial" panose="020B0604020202020204" pitchFamily="34" charset="0"/>
                <a:cs typeface="Arial" panose="020B0604020202020204" pitchFamily="34" charset="0"/>
              </a:rPr>
              <a:t>de Cuentas </a:t>
            </a:r>
            <a:r>
              <a:rPr lang="es-MX" sz="1600" dirty="0">
                <a:latin typeface="Arial" panose="020B0604020202020204" pitchFamily="34" charset="0"/>
                <a:cs typeface="Arial" panose="020B0604020202020204" pitchFamily="34" charset="0"/>
                <a:hlinkClick r:id="rId7"/>
              </a:rPr>
              <a:t>https://</a:t>
            </a:r>
            <a:r>
              <a:rPr lang="es-MX" sz="1600" dirty="0" smtClean="0">
                <a:latin typeface="Arial" panose="020B0604020202020204" pitchFamily="34" charset="0"/>
                <a:cs typeface="Arial" panose="020B0604020202020204" pitchFamily="34" charset="0"/>
                <a:hlinkClick r:id="rId7"/>
              </a:rPr>
              <a:t>www.ica.gov.co/modelo-de-p-y-g/transparencia-participacion-y-servicio-al-ciudada/rendicion-de-cuentas</a:t>
            </a:r>
            <a:endParaRPr lang="es-MX" sz="1600" dirty="0" smtClean="0">
              <a:latin typeface="Arial" panose="020B0604020202020204" pitchFamily="34" charset="0"/>
              <a:cs typeface="Arial" panose="020B0604020202020204" pitchFamily="34" charset="0"/>
            </a:endParaRPr>
          </a:p>
          <a:p>
            <a:pPr marL="342900" indent="-342900" algn="just">
              <a:buAutoNum type="arabicPeriod"/>
            </a:pPr>
            <a:r>
              <a:rPr lang="es-MX" sz="1600" dirty="0" smtClean="0">
                <a:latin typeface="Arial" panose="020B0604020202020204" pitchFamily="34" charset="0"/>
                <a:cs typeface="Arial" panose="020B0604020202020204" pitchFamily="34" charset="0"/>
              </a:rPr>
              <a:t>En su gestión pública, </a:t>
            </a:r>
            <a:r>
              <a:rPr lang="es-MX" sz="1600" dirty="0">
                <a:latin typeface="Arial" panose="020B0604020202020204" pitchFamily="34" charset="0"/>
                <a:cs typeface="Arial" panose="020B0604020202020204" pitchFamily="34" charset="0"/>
              </a:rPr>
              <a:t>la entidad contó con la capacidad para responder a los  ciudadanos ante las solicitudes e inquietudes manifestadas en los espacios de diálogo  donde se desarrollaron ejercicios de participación ciudadana</a:t>
            </a:r>
            <a:r>
              <a:rPr lang="es-MX" sz="1600" dirty="0" smtClean="0">
                <a:latin typeface="Arial" panose="020B0604020202020204" pitchFamily="34" charset="0"/>
                <a:cs typeface="Arial" panose="020B0604020202020204" pitchFamily="34" charset="0"/>
              </a:rPr>
              <a:t>.</a:t>
            </a:r>
          </a:p>
          <a:p>
            <a:pPr marL="342900" indent="-342900" algn="just">
              <a:buAutoNum type="arabicPeriod"/>
            </a:pPr>
            <a:r>
              <a:rPr lang="es-MX" sz="1600" dirty="0" smtClean="0">
                <a:latin typeface="Arial" panose="020B0604020202020204" pitchFamily="34" charset="0"/>
                <a:cs typeface="Arial" panose="020B0604020202020204" pitchFamily="34" charset="0"/>
              </a:rPr>
              <a:t>Se posicionó la </a:t>
            </a:r>
            <a:r>
              <a:rPr lang="es-MX" sz="1600" dirty="0">
                <a:latin typeface="Arial" panose="020B0604020202020204" pitchFamily="34" charset="0"/>
                <a:cs typeface="Arial" panose="020B0604020202020204" pitchFamily="34" charset="0"/>
              </a:rPr>
              <a:t>página </a:t>
            </a:r>
            <a:r>
              <a:rPr lang="es-MX" sz="1600" dirty="0" smtClean="0">
                <a:latin typeface="Arial" panose="020B0604020202020204" pitchFamily="34" charset="0"/>
                <a:cs typeface="Arial" panose="020B0604020202020204" pitchFamily="34" charset="0"/>
              </a:rPr>
              <a:t>web, cómo la </a:t>
            </a:r>
            <a:r>
              <a:rPr lang="es-MX" sz="1600" dirty="0">
                <a:latin typeface="Arial" panose="020B0604020202020204" pitchFamily="34" charset="0"/>
                <a:cs typeface="Arial" panose="020B0604020202020204" pitchFamily="34" charset="0"/>
              </a:rPr>
              <a:t>gran aliada en los espacios que </a:t>
            </a:r>
            <a:r>
              <a:rPr lang="es-MX" sz="1600" dirty="0" smtClean="0">
                <a:latin typeface="Arial" panose="020B0604020202020204" pitchFamily="34" charset="0"/>
                <a:cs typeface="Arial" panose="020B0604020202020204" pitchFamily="34" charset="0"/>
              </a:rPr>
              <a:t>se han </a:t>
            </a:r>
            <a:r>
              <a:rPr lang="es-MX" sz="1600" dirty="0">
                <a:latin typeface="Arial" panose="020B0604020202020204" pitchFamily="34" charset="0"/>
                <a:cs typeface="Arial" panose="020B0604020202020204" pitchFamily="34" charset="0"/>
              </a:rPr>
              <a:t>venido implementando, para promover  una gestión más cercana, abierta y accesible.</a:t>
            </a:r>
          </a:p>
          <a:p>
            <a:pPr marL="0" indent="0">
              <a:buNone/>
            </a:pPr>
            <a:endParaRPr lang="es-MX"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501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04663268"/>
              </p:ext>
            </p:extLst>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arcador de contenido 2"/>
          <p:cNvSpPr>
            <a:spLocks noGrp="1"/>
          </p:cNvSpPr>
          <p:nvPr>
            <p:ph idx="1"/>
          </p:nvPr>
        </p:nvSpPr>
        <p:spPr>
          <a:xfrm>
            <a:off x="838200" y="2142309"/>
            <a:ext cx="10515600" cy="4034654"/>
          </a:xfrm>
        </p:spPr>
        <p:txBody>
          <a:bodyPr/>
          <a:lstStyle/>
          <a:p>
            <a:pPr algn="just"/>
            <a:r>
              <a:rPr lang="es-MX" sz="1600" dirty="0" smtClean="0">
                <a:latin typeface="Arial" panose="020B0604020202020204" pitchFamily="34" charset="0"/>
                <a:cs typeface="Arial" panose="020B0604020202020204" pitchFamily="34" charset="0"/>
              </a:rPr>
              <a:t>El uso de las tecnologías y herramientas virtuales dependen en muchos sentidos de factores externos, como recursos apropiados y conectividad</a:t>
            </a:r>
          </a:p>
          <a:p>
            <a:pPr algn="just"/>
            <a:r>
              <a:rPr lang="es-MX" sz="1600" dirty="0" smtClean="0">
                <a:latin typeface="Arial" panose="020B0604020202020204" pitchFamily="34" charset="0"/>
                <a:cs typeface="Arial" panose="020B0604020202020204" pitchFamily="34" charset="0"/>
              </a:rPr>
              <a:t>Se necesitan fortalecer los conocimientos de los servidores públicos en el uso de las nuevas plataformas y recursos virtuales</a:t>
            </a:r>
          </a:p>
          <a:p>
            <a:pPr algn="just"/>
            <a:r>
              <a:rPr lang="es-MX" sz="1600" dirty="0" smtClean="0">
                <a:latin typeface="Arial" panose="020B0604020202020204" pitchFamily="34" charset="0"/>
                <a:cs typeface="Arial" panose="020B0604020202020204" pitchFamily="34" charset="0"/>
              </a:rPr>
              <a:t>La mayoría de los ciudadanos y grupos de valor no tienen el conocimiento o interés en el uso de medios virtuales para los espacios de dialogo programados</a:t>
            </a:r>
          </a:p>
          <a:p>
            <a:pPr algn="just"/>
            <a:r>
              <a:rPr lang="es-MX" sz="1600" dirty="0" smtClean="0">
                <a:latin typeface="Arial" panose="020B0604020202020204" pitchFamily="34" charset="0"/>
                <a:cs typeface="Arial" panose="020B0604020202020204" pitchFamily="34" charset="0"/>
              </a:rPr>
              <a:t>El trabajo en casa a pesar de ser más arduo, ha evidenciado una deficiencia o ausencia de equipos de computo, impresoras, conectividad y teléfonos a la altura de la demanda ciudadana, para el cumplimiento en las agendas y los horarios establecidos</a:t>
            </a:r>
          </a:p>
          <a:p>
            <a:pPr algn="just"/>
            <a:r>
              <a:rPr lang="es-MX" sz="1600" dirty="0" smtClean="0">
                <a:latin typeface="Arial" panose="020B0604020202020204" pitchFamily="34" charset="0"/>
                <a:cs typeface="Arial" panose="020B0604020202020204" pitchFamily="34" charset="0"/>
              </a:rPr>
              <a:t>Hay que fomentar aún más la gestión publica a </a:t>
            </a:r>
            <a:r>
              <a:rPr lang="es-MX" sz="1600" dirty="0">
                <a:latin typeface="Arial" panose="020B0604020202020204" pitchFamily="34" charset="0"/>
                <a:cs typeface="Arial" panose="020B0604020202020204" pitchFamily="34" charset="0"/>
              </a:rPr>
              <a:t>nivel </a:t>
            </a:r>
            <a:r>
              <a:rPr lang="es-MX" sz="1600" dirty="0" smtClean="0">
                <a:latin typeface="Arial" panose="020B0604020202020204" pitchFamily="34" charset="0"/>
                <a:cs typeface="Arial" panose="020B0604020202020204" pitchFamily="34" charset="0"/>
              </a:rPr>
              <a:t>nacional,  </a:t>
            </a:r>
            <a:r>
              <a:rPr lang="es-MX" sz="1600" dirty="0">
                <a:latin typeface="Arial" panose="020B0604020202020204" pitchFamily="34" charset="0"/>
                <a:cs typeface="Arial" panose="020B0604020202020204" pitchFamily="34" charset="0"/>
              </a:rPr>
              <a:t>con el propósito de dar a conocer a la  ciudadanía los avances y logros institucionales</a:t>
            </a:r>
            <a:r>
              <a:rPr lang="es-MX" sz="1600" dirty="0" smtClean="0">
                <a:latin typeface="Arial" panose="020B0604020202020204" pitchFamily="34" charset="0"/>
                <a:cs typeface="Arial" panose="020B0604020202020204" pitchFamily="34" charset="0"/>
              </a:rPr>
              <a:t>.</a:t>
            </a:r>
          </a:p>
          <a:p>
            <a:pPr algn="just"/>
            <a:r>
              <a:rPr lang="es-MX" sz="1600" dirty="0" smtClean="0">
                <a:latin typeface="Arial" panose="020B0604020202020204" pitchFamily="34" charset="0"/>
                <a:cs typeface="Arial" panose="020B0604020202020204" pitchFamily="34" charset="0"/>
              </a:rPr>
              <a:t>Se debe llegar a mas personas en la promoción de los espacios de dialogo de los temas de interés técnicos e institucionales</a:t>
            </a:r>
          </a:p>
          <a:p>
            <a:pPr marL="0" indent="0" algn="just">
              <a:buNone/>
            </a:pPr>
            <a:endParaRPr lang="es-MX" sz="1600" dirty="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a:p>
            <a:pPr algn="just"/>
            <a:endParaRPr lang="es-MX" sz="1600" dirty="0" smtClean="0">
              <a:latin typeface="Arial" panose="020B0604020202020204" pitchFamily="34" charset="0"/>
              <a:cs typeface="Arial" panose="020B0604020202020204" pitchFamily="34" charset="0"/>
            </a:endParaRPr>
          </a:p>
          <a:p>
            <a:endParaRPr lang="es-MX" sz="16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076429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Tema ICA">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FEDA3CB8E94804F806D323B6854C007" ma:contentTypeVersion="9" ma:contentTypeDescription="Crear nuevo documento." ma:contentTypeScope="" ma:versionID="551abcd7b52abb60616c28bee176dde5">
  <xsd:schema xmlns:xsd="http://www.w3.org/2001/XMLSchema" xmlns:xs="http://www.w3.org/2001/XMLSchema" xmlns:p="http://schemas.microsoft.com/office/2006/metadata/properties" xmlns:ns2="8e8e22fe-4198-4c93-872a-6b6dec0a4266" xmlns:ns3="d7f80cf4-2863-421f-9003-5cd9b982edd2" targetNamespace="http://schemas.microsoft.com/office/2006/metadata/properties" ma:root="true" ma:fieldsID="e2ab7a89db9e191b7d55f16386b2eff2" ns2:_="" ns3:_="">
    <xsd:import namespace="8e8e22fe-4198-4c93-872a-6b6dec0a4266"/>
    <xsd:import namespace="d7f80cf4-2863-421f-9003-5cd9b982ed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e22fe-4198-4c93-872a-6b6dec0a4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f80cf4-2863-421f-9003-5cd9b982edd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F5612-454C-455E-B812-442BAB323242}">
  <ds:schemaRefs>
    <ds:schemaRef ds:uri="http://schemas.microsoft.com/sharepoint/v3/contenttype/forms"/>
  </ds:schemaRefs>
</ds:datastoreItem>
</file>

<file path=customXml/itemProps2.xml><?xml version="1.0" encoding="utf-8"?>
<ds:datastoreItem xmlns:ds="http://schemas.openxmlformats.org/officeDocument/2006/customXml" ds:itemID="{63F3DAFC-D103-4D92-8A6A-C2E093E4295C}">
  <ds:schemaRefs>
    <ds:schemaRef ds:uri="http://purl.org/dc/dcmitype/"/>
    <ds:schemaRef ds:uri="http://schemas.openxmlformats.org/package/2006/metadata/core-properties"/>
    <ds:schemaRef ds:uri="d7f80cf4-2863-421f-9003-5cd9b982edd2"/>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8e8e22fe-4198-4c93-872a-6b6dec0a4266"/>
    <ds:schemaRef ds:uri="http://schemas.microsoft.com/office/2006/metadata/properties"/>
  </ds:schemaRefs>
</ds:datastoreItem>
</file>

<file path=customXml/itemProps3.xml><?xml version="1.0" encoding="utf-8"?>
<ds:datastoreItem xmlns:ds="http://schemas.openxmlformats.org/officeDocument/2006/customXml" ds:itemID="{D73EAD91-E2CC-4E15-8F0C-8C8E9F0D6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e22fe-4198-4c93-872a-6b6dec0a4266"/>
    <ds:schemaRef ds:uri="d7f80cf4-2863-421f-9003-5cd9b982e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767</TotalTime>
  <Words>1664</Words>
  <Application>Microsoft Office PowerPoint</Application>
  <PresentationFormat>Panorámica</PresentationFormat>
  <Paragraphs>90</Paragraphs>
  <Slides>14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Calibri Light</vt:lpstr>
      <vt:lpstr>Tema ICA</vt:lpstr>
      <vt:lpstr>Informe de Evaluación de los  Ejercicios de Rendición de Cuentas</vt:lpstr>
      <vt:lpstr>CONTENIDO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Reporte de los Escenarios de Rendición de Cuentas  Vigencia 2020</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A.Torres Marin</dc:creator>
  <cp:lastModifiedBy>YAMILE</cp:lastModifiedBy>
  <cp:revision>103</cp:revision>
  <dcterms:created xsi:type="dcterms:W3CDTF">2017-12-05T13:43:36Z</dcterms:created>
  <dcterms:modified xsi:type="dcterms:W3CDTF">2020-12-26T16:30:33Z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0x0101006FEDA3CB8E94804F806D323B6854C007</vt:lpwstr>
  </property>
</Properties>
</file>