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handoutMasterIdLst>
    <p:handoutMasterId r:id="rId9"/>
  </p:handoutMasterIdLst>
  <p:sldIdLst>
    <p:sldId id="303" r:id="rId2"/>
    <p:sldId id="284" r:id="rId3"/>
    <p:sldId id="301" r:id="rId4"/>
    <p:sldId id="300" r:id="rId5"/>
    <p:sldId id="302" r:id="rId6"/>
    <p:sldId id="304" r:id="rId7"/>
  </p:sldIdLst>
  <p:sldSz cx="9144000" cy="6858000" type="screen4x3"/>
  <p:notesSz cx="6881813" cy="92964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3" autoAdjust="0"/>
  </p:normalViewPr>
  <p:slideViewPr>
    <p:cSldViewPr>
      <p:cViewPr>
        <p:scale>
          <a:sx n="76" d="100"/>
          <a:sy n="76" d="100"/>
        </p:scale>
        <p:origin x="-72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CO"/>
              <a:t>HISTORICO DE PARTICIPACIÓN EN ADMINISTRACIÓN DE RIESGOS 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Hoja1!$A$60</c:f>
              <c:strCache>
                <c:ptCount val="1"/>
                <c:pt idx="0">
                  <c:v>SECCIONALES </c:v>
                </c:pt>
              </c:strCache>
            </c:strRef>
          </c:tx>
          <c:invertIfNegative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93%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Hoja1!$B$59:$F$59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Hoja1!$B$60:$F$60</c:f>
              <c:numCache>
                <c:formatCode>0%</c:formatCode>
                <c:ptCount val="5"/>
                <c:pt idx="0">
                  <c:v>0.94</c:v>
                </c:pt>
                <c:pt idx="1">
                  <c:v>0.81</c:v>
                </c:pt>
                <c:pt idx="2">
                  <c:v>0.43</c:v>
                </c:pt>
                <c:pt idx="3">
                  <c:v>0.75</c:v>
                </c:pt>
                <c:pt idx="4">
                  <c:v>0.91</c:v>
                </c:pt>
              </c:numCache>
            </c:numRef>
          </c:val>
        </c:ser>
        <c:ser>
          <c:idx val="1"/>
          <c:order val="1"/>
          <c:tx>
            <c:strRef>
              <c:f>Hoja1!$A$61</c:f>
              <c:strCache>
                <c:ptCount val="1"/>
                <c:pt idx="0">
                  <c:v>OFICINAS NALES.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5.194805194805194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Hoja1!$B$59:$F$59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Hoja1!$B$61:$F$61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0.5</c:v>
                </c:pt>
                <c:pt idx="3">
                  <c:v>0.7</c:v>
                </c:pt>
                <c:pt idx="4">
                  <c:v>0.9</c:v>
                </c:pt>
              </c:numCache>
            </c:numRef>
          </c:val>
        </c:ser>
        <c:ser>
          <c:idx val="2"/>
          <c:order val="2"/>
          <c:tx>
            <c:strRef>
              <c:f>Hoja1!$A$62</c:f>
              <c:strCache>
                <c:ptCount val="1"/>
                <c:pt idx="0">
                  <c:v>TOTAL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12121212121209E-2"/>
                  <c:y val="-7.03605785744835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584415584415584E-2"/>
                  <c:y val="-3.224822597904662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89610389610325E-2"/>
                  <c:y val="-6.44964519580932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Hoja1!$B$59:$F$59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Hoja1!$B$62:$F$62</c:f>
              <c:numCache>
                <c:formatCode>0%</c:formatCode>
                <c:ptCount val="5"/>
                <c:pt idx="0">
                  <c:v>0.9285714285714286</c:v>
                </c:pt>
                <c:pt idx="1">
                  <c:v>0.8571428571428571</c:v>
                </c:pt>
                <c:pt idx="2">
                  <c:v>0.45238095238095238</c:v>
                </c:pt>
                <c:pt idx="3">
                  <c:v>0.73809523809523814</c:v>
                </c:pt>
                <c:pt idx="4">
                  <c:v>0.90476190476190477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80931840"/>
        <c:axId val="81675008"/>
        <c:axId val="0"/>
      </c:bar3DChart>
      <c:catAx>
        <c:axId val="8093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1675008"/>
        <c:crosses val="autoZero"/>
        <c:auto val="1"/>
        <c:lblAlgn val="ctr"/>
        <c:lblOffset val="100"/>
        <c:noMultiLvlLbl val="0"/>
      </c:catAx>
      <c:valAx>
        <c:axId val="81675008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80931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CA794CB-B0E0-48E4-91B0-05D0ED4DD39F}" type="datetime1">
              <a:rPr lang="es-CO" smtClean="0"/>
              <a:pPr/>
              <a:t>23/02/2016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ED34B38-641F-461E-8726-222FE08AF3E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773645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E41084B-9EA6-4495-B2C5-25F8FCC2338C}" type="datetime1">
              <a:rPr lang="es-CO" smtClean="0"/>
              <a:pPr/>
              <a:t>23/02/2016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191647C-9D9E-4EE8-AC6A-7CD5DD3F5CE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799452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6"/>
          <p:cNvGrpSpPr>
            <a:grpSpLocks/>
          </p:cNvGrpSpPr>
          <p:nvPr userDrawn="1"/>
        </p:nvGrpSpPr>
        <p:grpSpPr bwMode="auto">
          <a:xfrm>
            <a:off x="7648575" y="312738"/>
            <a:ext cx="1201738" cy="490537"/>
            <a:chOff x="4878132" y="361051"/>
            <a:chExt cx="1200784" cy="489560"/>
          </a:xfrm>
        </p:grpSpPr>
        <p:grpSp>
          <p:nvGrpSpPr>
            <p:cNvPr id="3" name="Agrupar 7"/>
            <p:cNvGrpSpPr>
              <a:grpSpLocks/>
            </p:cNvGrpSpPr>
            <p:nvPr/>
          </p:nvGrpSpPr>
          <p:grpSpPr bwMode="auto">
            <a:xfrm>
              <a:off x="4878132" y="361051"/>
              <a:ext cx="307962" cy="439583"/>
              <a:chOff x="2935651" y="393105"/>
              <a:chExt cx="417629" cy="596121"/>
            </a:xfrm>
          </p:grpSpPr>
          <p:grpSp>
            <p:nvGrpSpPr>
              <p:cNvPr id="6" name="Agrupar 10"/>
              <p:cNvGrpSpPr>
                <a:grpSpLocks/>
              </p:cNvGrpSpPr>
              <p:nvPr/>
            </p:nvGrpSpPr>
            <p:grpSpPr bwMode="auto">
              <a:xfrm>
                <a:off x="2935651" y="393105"/>
                <a:ext cx="347212" cy="594872"/>
                <a:chOff x="3188029" y="1250855"/>
                <a:chExt cx="347212" cy="594872"/>
              </a:xfrm>
            </p:grpSpPr>
            <p:sp>
              <p:nvSpPr>
                <p:cNvPr id="10" name="Rectángulo redondeado 14"/>
                <p:cNvSpPr/>
                <p:nvPr/>
              </p:nvSpPr>
              <p:spPr>
                <a:xfrm>
                  <a:off x="3209540" y="1394806"/>
                  <a:ext cx="294702" cy="365250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s-ES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" name="Rectángulo 15"/>
                <p:cNvSpPr/>
                <p:nvPr/>
              </p:nvSpPr>
              <p:spPr>
                <a:xfrm>
                  <a:off x="3188029" y="1250855"/>
                  <a:ext cx="316213" cy="38888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s-ES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ángulo 16"/>
                <p:cNvSpPr/>
                <p:nvPr/>
              </p:nvSpPr>
              <p:spPr>
                <a:xfrm>
                  <a:off x="3314945" y="1590323"/>
                  <a:ext cx="219413" cy="2019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s-ES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" name="Rectángulo redondeado 11"/>
              <p:cNvSpPr/>
              <p:nvPr/>
            </p:nvSpPr>
            <p:spPr>
              <a:xfrm>
                <a:off x="2957162" y="532759"/>
                <a:ext cx="296853" cy="305091"/>
              </a:xfrm>
              <a:prstGeom prst="round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Rectángulo 12"/>
              <p:cNvSpPr/>
              <p:nvPr/>
            </p:nvSpPr>
            <p:spPr>
              <a:xfrm>
                <a:off x="2957162" y="708938"/>
                <a:ext cx="116160" cy="128912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" name="Rectángulo 13"/>
              <p:cNvSpPr/>
              <p:nvPr/>
            </p:nvSpPr>
            <p:spPr>
              <a:xfrm>
                <a:off x="3060415" y="506976"/>
                <a:ext cx="292550" cy="4812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" name="CuadroTexto 8"/>
            <p:cNvSpPr txBox="1"/>
            <p:nvPr/>
          </p:nvSpPr>
          <p:spPr>
            <a:xfrm>
              <a:off x="4919374" y="380063"/>
              <a:ext cx="1159542" cy="3073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spc="-150" dirty="0">
                  <a:solidFill>
                    <a:prstClr val="black"/>
                  </a:solidFill>
                  <a:latin typeface="Century Gothic"/>
                  <a:ea typeface="ＭＳ Ｐゴシック" pitchFamily="34" charset="-128"/>
                  <a:cs typeface="Century Gothic"/>
                </a:rPr>
                <a:t>PROSPERIDAD</a:t>
              </a:r>
            </a:p>
          </p:txBody>
        </p:sp>
        <p:sp>
          <p:nvSpPr>
            <p:cNvPr id="5" name="CuadroTexto 9"/>
            <p:cNvSpPr txBox="1"/>
            <p:nvPr/>
          </p:nvSpPr>
          <p:spPr>
            <a:xfrm>
              <a:off x="4919374" y="543249"/>
              <a:ext cx="1108782" cy="3073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spc="-150" dirty="0">
                  <a:solidFill>
                    <a:prstClr val="black"/>
                  </a:solidFill>
                  <a:latin typeface="Century Gothic"/>
                  <a:ea typeface="ＭＳ Ｐゴシック" pitchFamily="34" charset="-128"/>
                  <a:cs typeface="Century Gothic"/>
                </a:rPr>
                <a:t>PARA TODOS</a:t>
              </a:r>
            </a:p>
          </p:txBody>
        </p:sp>
      </p:grpSp>
      <p:pic>
        <p:nvPicPr>
          <p:cNvPr id="13" name="Imagen 23" descr="Cenefa01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32488"/>
            <a:ext cx="914400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Agrupar 24"/>
          <p:cNvGrpSpPr>
            <a:grpSpLocks/>
          </p:cNvGrpSpPr>
          <p:nvPr userDrawn="1"/>
        </p:nvGrpSpPr>
        <p:grpSpPr bwMode="auto">
          <a:xfrm>
            <a:off x="4706938" y="358775"/>
            <a:ext cx="2379662" cy="415925"/>
            <a:chOff x="4707385" y="279458"/>
            <a:chExt cx="2379572" cy="414995"/>
          </a:xfrm>
        </p:grpSpPr>
        <p:grpSp>
          <p:nvGrpSpPr>
            <p:cNvPr id="15" name="Agrupar 25"/>
            <p:cNvGrpSpPr>
              <a:grpSpLocks/>
            </p:cNvGrpSpPr>
            <p:nvPr/>
          </p:nvGrpSpPr>
          <p:grpSpPr bwMode="auto">
            <a:xfrm>
              <a:off x="4707385" y="279458"/>
              <a:ext cx="1662734" cy="414995"/>
              <a:chOff x="2815732" y="482057"/>
              <a:chExt cx="1662734" cy="414995"/>
            </a:xfrm>
          </p:grpSpPr>
          <p:sp>
            <p:nvSpPr>
              <p:cNvPr id="17" name="Rectángulo redondeado 27"/>
              <p:cNvSpPr/>
              <p:nvPr/>
            </p:nvSpPr>
            <p:spPr>
              <a:xfrm>
                <a:off x="3264977" y="488393"/>
                <a:ext cx="1212804" cy="408659"/>
              </a:xfrm>
              <a:prstGeom prst="roundRect">
                <a:avLst/>
              </a:prstGeom>
              <a:solidFill>
                <a:srgbClr val="42773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CuadroTexto 28"/>
              <p:cNvSpPr txBox="1">
                <a:spLocks noChangeArrowheads="1"/>
              </p:cNvSpPr>
              <p:nvPr/>
            </p:nvSpPr>
            <p:spPr bwMode="auto">
              <a:xfrm>
                <a:off x="3257040" y="505817"/>
                <a:ext cx="930240" cy="369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457200">
                  <a:defRPr/>
                </a:pPr>
                <a:r>
                  <a:rPr lang="es-ES" sz="800" b="1" dirty="0" err="1">
                    <a:solidFill>
                      <a:prstClr val="white"/>
                    </a:solidFill>
                    <a:latin typeface="Century Gothic" pitchFamily="34" charset="0"/>
                    <a:ea typeface="ＭＳ Ｐゴシック" pitchFamily="34" charset="-128"/>
                    <a:cs typeface="+mn-cs"/>
                  </a:rPr>
                  <a:t>MinAgricultura</a:t>
                </a:r>
                <a:endParaRPr lang="es-ES" sz="800" b="1" dirty="0">
                  <a:solidFill>
                    <a:prstClr val="white"/>
                  </a:solidFill>
                  <a:latin typeface="Century Gothic" pitchFamily="34" charset="0"/>
                  <a:ea typeface="ＭＳ Ｐゴシック" pitchFamily="34" charset="-128"/>
                  <a:cs typeface="+mn-cs"/>
                </a:endParaRPr>
              </a:p>
              <a:p>
                <a:pPr defTabSz="457200">
                  <a:defRPr/>
                </a:pPr>
                <a:r>
                  <a:rPr lang="es-ES" sz="500" dirty="0">
                    <a:solidFill>
                      <a:prstClr val="white"/>
                    </a:solidFill>
                    <a:latin typeface="Century Gothic" pitchFamily="34" charset="0"/>
                    <a:ea typeface="ＭＳ Ｐゴシック" pitchFamily="34" charset="-128"/>
                    <a:cs typeface="+mn-cs"/>
                  </a:rPr>
                  <a:t>Ministerio de Agricultura</a:t>
                </a:r>
              </a:p>
              <a:p>
                <a:pPr defTabSz="457200">
                  <a:defRPr/>
                </a:pPr>
                <a:r>
                  <a:rPr lang="es-ES" sz="500" dirty="0">
                    <a:solidFill>
                      <a:prstClr val="white"/>
                    </a:solidFill>
                    <a:latin typeface="Century Gothic" pitchFamily="34" charset="0"/>
                    <a:ea typeface="ＭＳ Ｐゴシック" pitchFamily="34" charset="-128"/>
                    <a:cs typeface="+mn-cs"/>
                  </a:rPr>
                  <a:t>y Desarrollo Rural</a:t>
                </a:r>
              </a:p>
            </p:txBody>
          </p:sp>
          <p:pic>
            <p:nvPicPr>
              <p:cNvPr id="19" name="Imagen 29" descr="EscudoC0L.pn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5732" y="482057"/>
                <a:ext cx="392840" cy="3928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6" name="Imagen 26" descr="100anios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8910" y="301799"/>
              <a:ext cx="648047" cy="37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" name="Picture 3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93663"/>
            <a:ext cx="2005012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482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MS PGothic" pitchFamily="34" charset="-128"/>
              </a:defRPr>
            </a:lvl1pPr>
          </a:lstStyle>
          <a:p>
            <a:pPr defTabSz="457200">
              <a:defRPr/>
            </a:pPr>
            <a:fld id="{297C0F86-185E-4E45-A752-C7779D3533D8}" type="datetimeFigureOut">
              <a:rPr lang="es-ES">
                <a:latin typeface="Calibri" pitchFamily="34" charset="0"/>
                <a:cs typeface="+mn-cs"/>
              </a:rPr>
              <a:pPr defTabSz="457200">
                <a:defRPr/>
              </a:pPr>
              <a:t>23/02/2016</a:t>
            </a:fld>
            <a:endParaRPr lang="es-ES" dirty="0">
              <a:latin typeface="Calibri" pitchFamily="34" charset="0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s-E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MS PGothic" pitchFamily="34" charset="-128"/>
              </a:defRPr>
            </a:lvl1pPr>
          </a:lstStyle>
          <a:p>
            <a:pPr defTabSz="457200">
              <a:defRPr/>
            </a:pPr>
            <a:fld id="{FC23E7DA-A32A-4FBD-A8AD-A2A92F3334A6}" type="slidenum">
              <a:rPr lang="es-ES">
                <a:latin typeface="Calibri" pitchFamily="34" charset="0"/>
                <a:cs typeface="+mn-cs"/>
              </a:rPr>
              <a:pPr defTabSz="457200">
                <a:defRPr/>
              </a:pPr>
              <a:t>‹Nº›</a:t>
            </a:fld>
            <a:endParaRPr lang="es-ES" dirty="0">
              <a:latin typeface="Calibri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873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Rectángulo"/>
          <p:cNvSpPr/>
          <p:nvPr/>
        </p:nvSpPr>
        <p:spPr>
          <a:xfrm>
            <a:off x="1691680" y="2736502"/>
            <a:ext cx="5760640" cy="9541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lvl="0" algn="ctr" defTabSz="457200" fontAlgn="b">
              <a:spcBef>
                <a:spcPts val="0"/>
              </a:spcBef>
              <a:spcAft>
                <a:spcPts val="0"/>
              </a:spcAft>
            </a:pPr>
            <a:r>
              <a:rPr lang="es-CO" sz="2800" b="1" dirty="0" smtClean="0">
                <a:solidFill>
                  <a:srgbClr val="000000"/>
                </a:solidFill>
                <a:latin typeface="Arial"/>
                <a:cs typeface="+mn-cs"/>
              </a:rPr>
              <a:t>ADMINISTRACIÓN DE RIESGOS </a:t>
            </a:r>
            <a:endParaRPr lang="es-CO" sz="2800" b="1" dirty="0">
              <a:solidFill>
                <a:srgbClr val="000000"/>
              </a:solidFill>
              <a:latin typeface="Arial"/>
              <a:cs typeface="+mn-cs"/>
            </a:endParaRPr>
          </a:p>
          <a:p>
            <a:pPr lvl="0" algn="ctr" defTabSz="457200" fontAlgn="b">
              <a:spcBef>
                <a:spcPts val="0"/>
              </a:spcBef>
              <a:spcAft>
                <a:spcPts val="0"/>
              </a:spcAft>
            </a:pPr>
            <a:r>
              <a:rPr lang="es-CO" sz="2800" b="1" dirty="0" smtClean="0">
                <a:solidFill>
                  <a:srgbClr val="000000"/>
                </a:solidFill>
                <a:latin typeface="Arial"/>
                <a:cs typeface="+mn-cs"/>
              </a:rPr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95563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203848" y="6093296"/>
            <a:ext cx="32403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">
              <a:spcBef>
                <a:spcPts val="0"/>
              </a:spcBef>
              <a:spcAft>
                <a:spcPts val="0"/>
              </a:spcAft>
            </a:pPr>
            <a:r>
              <a:rPr lang="es-CO" sz="800" b="1" i="1" dirty="0" smtClean="0">
                <a:solidFill>
                  <a:srgbClr val="000000"/>
                </a:solidFill>
                <a:latin typeface="Arial"/>
                <a:cs typeface="+mn-cs"/>
              </a:rPr>
              <a:t>OFICINA ASESORA DE PLANEACIÓN –ICA</a:t>
            </a:r>
            <a:endParaRPr lang="es-CO" sz="800" i="1" dirty="0">
              <a:solidFill>
                <a:srgbClr val="000000"/>
              </a:solidFill>
              <a:latin typeface="Calibri"/>
              <a:cs typeface="+mn-cs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14275"/>
              </p:ext>
            </p:extLst>
          </p:nvPr>
        </p:nvGraphicFramePr>
        <p:xfrm>
          <a:off x="251519" y="1268761"/>
          <a:ext cx="3816427" cy="4596708"/>
        </p:xfrm>
        <a:graphic>
          <a:graphicData uri="http://schemas.openxmlformats.org/drawingml/2006/table">
            <a:tbl>
              <a:tblPr/>
              <a:tblGrid>
                <a:gridCol w="1224137"/>
                <a:gridCol w="405993"/>
                <a:gridCol w="540821"/>
                <a:gridCol w="540821"/>
                <a:gridCol w="540821"/>
                <a:gridCol w="563834"/>
              </a:tblGrid>
              <a:tr h="215767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effectLst/>
                          <a:latin typeface="Arial"/>
                        </a:rPr>
                        <a:t>COMPORTAMIENTO DE LOS RIESGOS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79806"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6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Riesgo  Residual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3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EXTREMO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273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effectLst/>
                          <a:latin typeface="Arial"/>
                        </a:rPr>
                        <a:t>ALTO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030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effectLst/>
                          <a:latin typeface="Arial"/>
                        </a:rPr>
                        <a:t>MODERADO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273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effectLst/>
                          <a:latin typeface="Arial"/>
                        </a:rPr>
                        <a:t>BAJO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157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TOTALES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effectLst/>
                          <a:latin typeface="Arial"/>
                        </a:rPr>
                        <a:t>138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effectLst/>
                          <a:latin typeface="Arial"/>
                        </a:rPr>
                        <a:t>132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52835"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835"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6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Riesgo  Residual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0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CORRUPCIÓN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522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980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OPERATIVO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522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TECNOLÓGICO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980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FINANCIERO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980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ESTRATÉGICO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effectLst/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effectLst/>
                          <a:latin typeface="Arial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1576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TOTALES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effectLst/>
                          <a:latin typeface="Arial"/>
                        </a:rPr>
                        <a:t>138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effectLst/>
                          <a:latin typeface="Arial"/>
                        </a:rPr>
                        <a:t>132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402476"/>
              </p:ext>
            </p:extLst>
          </p:nvPr>
        </p:nvGraphicFramePr>
        <p:xfrm>
          <a:off x="4499989" y="1196752"/>
          <a:ext cx="4464496" cy="4767165"/>
        </p:xfrm>
        <a:graphic>
          <a:graphicData uri="http://schemas.openxmlformats.org/drawingml/2006/table">
            <a:tbl>
              <a:tblPr/>
              <a:tblGrid>
                <a:gridCol w="487923"/>
                <a:gridCol w="487923"/>
                <a:gridCol w="487923"/>
                <a:gridCol w="487923"/>
                <a:gridCol w="487923"/>
                <a:gridCol w="487923"/>
                <a:gridCol w="561112"/>
                <a:gridCol w="487923"/>
                <a:gridCol w="487923"/>
              </a:tblGrid>
              <a:tr h="282873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RESUMEN HISTORICO TRATAMIENTO RIESGOS CORRUPCIÓN 2011-2015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8287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DESCRIPCION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TOTAL RIESGOS IDENTIFICADOS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TOTAL CONTROLES IDENTIFICADOS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TOTAL RIESGOS PARA TRATAMIENTO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 ACCIONES DE TRATAMIENTO PROGRAMADAS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439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ACCIONES DE TRATAMIENTO  EJECUTADAS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effectLst/>
                          <a:latin typeface="Arial"/>
                        </a:rPr>
                        <a:t>365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2873"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3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RESUMEN HISTORICO TRATAMIENTO RIESGOS  2011-2015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8287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DESCRIPCION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TOTAL RIESGOS IDENTIFICADOS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effectLst/>
                          <a:latin typeface="Arial"/>
                        </a:rPr>
                        <a:t>132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TOTAL CONTROLES IDENTIFICADOS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effectLst/>
                          <a:latin typeface="Arial"/>
                        </a:rPr>
                        <a:t>453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TOTAL RIESGOS PARA TRATAMIENTO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effectLst/>
                          <a:latin typeface="Arial"/>
                        </a:rPr>
                        <a:t>101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 ACCIONES DE TRATAMIENTO PROGRAMADAS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effectLst/>
                          <a:latin typeface="Arial"/>
                        </a:rPr>
                        <a:t>890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effectLst/>
                          <a:latin typeface="Arial"/>
                        </a:rPr>
                        <a:t>ACCIONES DE TRATAMIENTO  EJECUTADAS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effectLst/>
                          <a:latin typeface="Arial"/>
                        </a:rPr>
                        <a:t>780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66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203848" y="6093296"/>
            <a:ext cx="32403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">
              <a:spcBef>
                <a:spcPts val="0"/>
              </a:spcBef>
              <a:spcAft>
                <a:spcPts val="0"/>
              </a:spcAft>
            </a:pPr>
            <a:r>
              <a:rPr lang="es-CO" sz="800" b="1" i="1" dirty="0" smtClean="0">
                <a:solidFill>
                  <a:srgbClr val="000000"/>
                </a:solidFill>
                <a:latin typeface="Arial"/>
                <a:cs typeface="+mn-cs"/>
              </a:rPr>
              <a:t>OFICINA ASESORA DE PLANEACIÓN –ICA</a:t>
            </a:r>
            <a:endParaRPr lang="es-CO" sz="800" i="1" dirty="0">
              <a:solidFill>
                <a:srgbClr val="000000"/>
              </a:solidFill>
              <a:latin typeface="Calibri"/>
              <a:cs typeface="+mn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653133"/>
              </p:ext>
            </p:extLst>
          </p:nvPr>
        </p:nvGraphicFramePr>
        <p:xfrm>
          <a:off x="4875336" y="4941168"/>
          <a:ext cx="3945136" cy="1099185"/>
        </p:xfrm>
        <a:graphic>
          <a:graphicData uri="http://schemas.openxmlformats.org/drawingml/2006/table">
            <a:tbl>
              <a:tblPr/>
              <a:tblGrid>
                <a:gridCol w="1308576"/>
                <a:gridCol w="2636560"/>
              </a:tblGrid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Elaboraron plan y presentron los informes de avance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Elaboraron plan y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presentaron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uno de los informes de avance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elaboraron plan y/o no presentaron informes de avance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997994"/>
              </p:ext>
            </p:extLst>
          </p:nvPr>
        </p:nvGraphicFramePr>
        <p:xfrm>
          <a:off x="323528" y="1412788"/>
          <a:ext cx="4320481" cy="4557354"/>
        </p:xfrm>
        <a:graphic>
          <a:graphicData uri="http://schemas.openxmlformats.org/drawingml/2006/table">
            <a:tbl>
              <a:tblPr/>
              <a:tblGrid>
                <a:gridCol w="1224049"/>
                <a:gridCol w="552379"/>
                <a:gridCol w="663891"/>
                <a:gridCol w="583498"/>
                <a:gridCol w="674265"/>
                <a:gridCol w="622399"/>
              </a:tblGrid>
              <a:tr h="25904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INFORME ADMINISTRACIÓN RIESGOS 2015 SECCIONALES 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1701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SECCIONAL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PLAN 2015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1 AVANCE 2015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2 AVANCE 2015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CUMPLIM. PLAN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CUMPLIM. PLAN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AMAZONAS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ANTIOQUIA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ARAUCA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ATLÁNTICO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BOLÍVAR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BOYACÁ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CALDAS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CAQUETÁ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CASANARE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CAUCA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CESAR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CHOCO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CÓRDOBA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CUNDINAMARCA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GUAINIA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GUAJIRA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GUAVIARE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HUILA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MAGDALENA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NARIÑO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6414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NORTE DE SANTANDER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PUTUMAYO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QUINDÍO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RISARALDA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25253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ANDRÉS Y PROVIDENCIA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SANTANDER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9519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SUCRE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6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TOLIMA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9519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VALLE DEL CAUCA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3888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VAUPÉS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9519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VICHADA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68940">
                <a:tc>
                  <a:txBody>
                    <a:bodyPr/>
                    <a:lstStyle/>
                    <a:p>
                      <a:pPr algn="l" fontAlgn="ctr"/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407" marR="5407" marT="540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PROMEDIO DE EJECUCIÓN </a:t>
                      </a:r>
                    </a:p>
                  </a:txBody>
                  <a:tcPr marL="5407" marR="5407" marT="5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81%</a:t>
                      </a:r>
                    </a:p>
                  </a:txBody>
                  <a:tcPr marL="5407" marR="5407" marT="5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860104"/>
              </p:ext>
            </p:extLst>
          </p:nvPr>
        </p:nvGraphicFramePr>
        <p:xfrm>
          <a:off x="4932040" y="1449150"/>
          <a:ext cx="3960438" cy="3275370"/>
        </p:xfrm>
        <a:graphic>
          <a:graphicData uri="http://schemas.openxmlformats.org/drawingml/2006/table">
            <a:tbl>
              <a:tblPr/>
              <a:tblGrid>
                <a:gridCol w="1122046"/>
                <a:gridCol w="506346"/>
                <a:gridCol w="608567"/>
                <a:gridCol w="534873"/>
                <a:gridCol w="618076"/>
                <a:gridCol w="570530"/>
              </a:tblGrid>
              <a:tr h="18626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INFORME ADMINISTRACIÓN RIESGOS 2015 OF. NACIONALES 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648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DEPENDENCIA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PLAN 2015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1 AVANCE 2015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 2 AVANCE 2015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CUMPLIM. PLAN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CUMPLIM. PLAN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705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SUBG. ADMINISTRATIVA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5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SUBG. DE PROTECCION ANIMAL 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546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SUBG. DE PROTECCION VEGETAL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 CONSTUCCION 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70579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SUBG. DE PROTECCION FRONTERIZA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579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SUBG. DE ANALISIS Y DIAGNOSTICO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579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SUBG. DE REGULACION SANIT Y FITO.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6000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DE COMUNICACIONES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38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DE TECNOLOGIAS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JURIDICA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6000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ASESORA DE PLANEACION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332">
                <a:tc>
                  <a:txBody>
                    <a:bodyPr/>
                    <a:lstStyle/>
                    <a:p>
                      <a:pPr algn="l" fontAlgn="b"/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PROMEDIO DE EJECUCIÓN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7207" marR="7207" marT="7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1259632" y="908720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">
              <a:spcBef>
                <a:spcPts val="0"/>
              </a:spcBef>
              <a:spcAft>
                <a:spcPts val="0"/>
              </a:spcAft>
            </a:pPr>
            <a:r>
              <a:rPr lang="es-CO" sz="1600" b="1" i="1" dirty="0" smtClean="0">
                <a:solidFill>
                  <a:srgbClr val="000000"/>
                </a:solidFill>
                <a:latin typeface="Calibri"/>
                <a:cs typeface="+mn-cs"/>
              </a:rPr>
              <a:t>PARTICIPACIÓN DE LAS DEPENDENCIAS EN LA ADMINISTRACIÓN DE RIESGOS</a:t>
            </a:r>
            <a:r>
              <a:rPr lang="es-CO" sz="1600" i="1" dirty="0" smtClean="0">
                <a:solidFill>
                  <a:srgbClr val="000000"/>
                </a:solidFill>
                <a:latin typeface="Calibri"/>
                <a:cs typeface="+mn-cs"/>
              </a:rPr>
              <a:t>                                                                                          </a:t>
            </a:r>
            <a:endParaRPr lang="es-CO" sz="1600" i="1" dirty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88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150539"/>
              </p:ext>
            </p:extLst>
          </p:nvPr>
        </p:nvGraphicFramePr>
        <p:xfrm>
          <a:off x="395536" y="1624012"/>
          <a:ext cx="8352927" cy="432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796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255547"/>
              </p:ext>
            </p:extLst>
          </p:nvPr>
        </p:nvGraphicFramePr>
        <p:xfrm>
          <a:off x="611559" y="1340768"/>
          <a:ext cx="8064897" cy="4906814"/>
        </p:xfrm>
        <a:graphic>
          <a:graphicData uri="http://schemas.openxmlformats.org/drawingml/2006/table">
            <a:tbl>
              <a:tblPr/>
              <a:tblGrid>
                <a:gridCol w="4104457"/>
                <a:gridCol w="308090"/>
                <a:gridCol w="2054993"/>
                <a:gridCol w="699573"/>
                <a:gridCol w="897784"/>
              </a:tblGrid>
              <a:tr h="23452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RESUMEN DEL PLAN ANTICORRUPCIÓN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8073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ESTRATEGIA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OBJETIVO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ACCIONES  </a:t>
                      </a:r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</a:t>
                      </a:r>
                      <a:b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CUMPLIMIENTO </a:t>
                      </a:r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67007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Mecanismos para mejorar la atención al ciudadano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Mejorar la calidad y accesibilidad de los tramites y servicios del Ica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07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Rendición de cuentas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Garantizar la transparencia y el control social en las gestión del Instituto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4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Racionalización de tramites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Optimizar los procesos y procedimientos de cara al ciudadano para mejorar su relación con la entidad.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76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Metodología para la identificación de riesgos de corrupción  y acciones para su manejo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Identificar debilidades  que conlleven ambientes propicios para el desarrollo de practicas corruptas y establecer acciones para su prevención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35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% DE </a:t>
                      </a:r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CUMPLIMIENTO DEL PLAN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93%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358">
                <a:tc gridSpan="2">
                  <a:txBody>
                    <a:bodyPr/>
                    <a:lstStyle/>
                    <a:p>
                      <a:pPr algn="l" fontAlgn="b"/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19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Las </a:t>
                      </a:r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acciones que no se cumplieron </a:t>
                      </a:r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fue</a:t>
                      </a:r>
                      <a:r>
                        <a:rPr lang="es-CO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por falta de recursos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59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87624" y="1556792"/>
            <a:ext cx="72728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/>
              <a:t>RECOMENDACIONES</a:t>
            </a:r>
          </a:p>
          <a:p>
            <a:pPr algn="ctr"/>
            <a:endParaRPr lang="es-CO" b="1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CO" dirty="0"/>
              <a:t>Conceder al tema de administración de riesgos la importancia que le asignan  las normas y las teorías en  la </a:t>
            </a:r>
            <a:r>
              <a:rPr lang="es-CO" dirty="0" smtClean="0"/>
              <a:t>materia.</a:t>
            </a:r>
          </a:p>
          <a:p>
            <a:pPr lvl="0"/>
            <a:r>
              <a:rPr lang="es-CO" dirty="0" smtClean="0"/>
              <a:t> </a:t>
            </a:r>
            <a:endParaRPr lang="es-CO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CO" dirty="0"/>
              <a:t>Concientizar a toda la organización sobre la importancia de mantener administrados y controlados los riesgos principalmente los de </a:t>
            </a:r>
            <a:r>
              <a:rPr lang="es-CO" dirty="0" smtClean="0"/>
              <a:t>corrupción.</a:t>
            </a:r>
          </a:p>
          <a:p>
            <a:pPr lvl="0"/>
            <a:r>
              <a:rPr lang="es-CO" dirty="0" smtClean="0"/>
              <a:t>  </a:t>
            </a:r>
            <a:endParaRPr lang="es-CO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CO" dirty="0"/>
              <a:t>Incluir en los acuerdos de gestión el tema de administración de </a:t>
            </a:r>
            <a:r>
              <a:rPr lang="es-CO" dirty="0" smtClean="0"/>
              <a:t>riesgos.</a:t>
            </a:r>
          </a:p>
          <a:p>
            <a:pPr lvl="0"/>
            <a:r>
              <a:rPr lang="es-CO" dirty="0" smtClean="0"/>
              <a:t> </a:t>
            </a:r>
            <a:endParaRPr lang="es-CO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CO" dirty="0"/>
              <a:t>Incluir el tema de administración de riesgos de corrupción en los procesos de inducción, reinducción y P</a:t>
            </a:r>
            <a:r>
              <a:rPr lang="es-CO" dirty="0" smtClean="0"/>
              <a:t>lan </a:t>
            </a:r>
            <a:r>
              <a:rPr lang="es-CO" dirty="0"/>
              <a:t>I</a:t>
            </a:r>
            <a:r>
              <a:rPr lang="es-CO" dirty="0" smtClean="0"/>
              <a:t>nstitucional </a:t>
            </a:r>
            <a:r>
              <a:rPr lang="es-CO" dirty="0"/>
              <a:t>de </a:t>
            </a:r>
            <a:r>
              <a:rPr lang="es-CO" dirty="0" smtClean="0"/>
              <a:t>Capacitación. </a:t>
            </a:r>
            <a:endParaRPr lang="es-CO" dirty="0"/>
          </a:p>
          <a:p>
            <a:r>
              <a:rPr lang="es-CO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endParaRPr lang="es-CO" dirty="0"/>
          </a:p>
          <a:p>
            <a:pPr marL="285750" indent="-285750">
              <a:buFont typeface="Arial" pitchFamily="34" charset="0"/>
              <a:buChar char="•"/>
            </a:pPr>
            <a:endParaRPr lang="es-CO" b="1" dirty="0"/>
          </a:p>
        </p:txBody>
      </p:sp>
      <p:sp>
        <p:nvSpPr>
          <p:cNvPr id="3" name="2 Rectángulo"/>
          <p:cNvSpPr/>
          <p:nvPr/>
        </p:nvSpPr>
        <p:spPr>
          <a:xfrm>
            <a:off x="3203848" y="6237892"/>
            <a:ext cx="32403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">
              <a:spcBef>
                <a:spcPts val="0"/>
              </a:spcBef>
              <a:spcAft>
                <a:spcPts val="0"/>
              </a:spcAft>
            </a:pPr>
            <a:r>
              <a:rPr lang="es-CO" sz="800" b="1" i="1" dirty="0" smtClean="0">
                <a:solidFill>
                  <a:srgbClr val="000000"/>
                </a:solidFill>
                <a:latin typeface="Arial"/>
                <a:cs typeface="+mn-cs"/>
              </a:rPr>
              <a:t>OFICINA ASESORA DE PLANEACIÓN –ICA</a:t>
            </a:r>
            <a:endParaRPr lang="es-CO" sz="800" i="1" dirty="0">
              <a:solidFill>
                <a:srgbClr val="00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75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7597</TotalTime>
  <Words>789</Words>
  <Application>Microsoft Office PowerPoint</Application>
  <PresentationFormat>Presentación en pantalla (4:3)</PresentationFormat>
  <Paragraphs>481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Manuel Ernesto Rodriguez Tenjo</cp:lastModifiedBy>
  <cp:revision>731</cp:revision>
  <cp:lastPrinted>2014-01-28T19:57:08Z</cp:lastPrinted>
  <dcterms:created xsi:type="dcterms:W3CDTF">2012-05-02T13:46:53Z</dcterms:created>
  <dcterms:modified xsi:type="dcterms:W3CDTF">2016-02-23T16:15:38Z</dcterms:modified>
</cp:coreProperties>
</file>