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187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RESUMEN!$A$4:$A$7</c:f>
              <c:strCache>
                <c:ptCount val="4"/>
                <c:pt idx="0">
                  <c:v>EXTREMO</c:v>
                </c:pt>
                <c:pt idx="1">
                  <c:v>ALTO</c:v>
                </c:pt>
                <c:pt idx="2">
                  <c:v>MODERADO</c:v>
                </c:pt>
                <c:pt idx="3">
                  <c:v>BAJO</c:v>
                </c:pt>
              </c:strCache>
            </c:strRef>
          </c:cat>
          <c:val>
            <c:numRef>
              <c:f>RESUMEN!$C$4:$C$7</c:f>
              <c:numCache>
                <c:formatCode>0%</c:formatCode>
                <c:ptCount val="4"/>
                <c:pt idx="0">
                  <c:v>0.53623188405797106</c:v>
                </c:pt>
                <c:pt idx="1">
                  <c:v>0.19565217391304349</c:v>
                </c:pt>
                <c:pt idx="2">
                  <c:v>0.19565217391304349</c:v>
                </c:pt>
                <c:pt idx="3">
                  <c:v>7.2463768115942032E-2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RESUMEN!$A$12:$A$15</c:f>
              <c:strCache>
                <c:ptCount val="4"/>
                <c:pt idx="0">
                  <c:v>EXTREMO </c:v>
                </c:pt>
                <c:pt idx="1">
                  <c:v>ALTO</c:v>
                </c:pt>
                <c:pt idx="2">
                  <c:v>MODERADO</c:v>
                </c:pt>
                <c:pt idx="3">
                  <c:v>BAJO</c:v>
                </c:pt>
              </c:strCache>
            </c:strRef>
          </c:cat>
          <c:val>
            <c:numRef>
              <c:f>RESUMEN!$C$12:$C$15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7.2463768115942032E-2</c:v>
                </c:pt>
                <c:pt idx="2">
                  <c:v>0.6811594202898551</c:v>
                </c:pt>
                <c:pt idx="3">
                  <c:v>0.24637681159420291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3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4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9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302-81C9-4252-9EB2-D859C7C8F101}" type="datetimeFigureOut">
              <a:rPr lang="es-CO" smtClean="0"/>
              <a:t>19/02/2015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1691680" y="2736502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solidFill>
                  <a:srgbClr val="000000"/>
                </a:solidFill>
                <a:latin typeface="Arial"/>
                <a:cs typeface="+mn-cs"/>
              </a:rPr>
              <a:t>ADMINISTRACIÓN DE RIESGOS </a:t>
            </a:r>
            <a:endParaRPr lang="es-CO" sz="2800" b="1" dirty="0">
              <a:solidFill>
                <a:srgbClr val="000000"/>
              </a:solidFill>
              <a:latin typeface="Arial"/>
              <a:cs typeface="+mn-cs"/>
            </a:endParaRPr>
          </a:p>
          <a:p>
            <a:pPr lvl="0"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solidFill>
                  <a:srgbClr val="000000"/>
                </a:solidFill>
                <a:latin typeface="Arial"/>
                <a:cs typeface="+mn-cs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39316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331640" y="98072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000000"/>
                </a:solidFill>
                <a:latin typeface="Arial"/>
                <a:cs typeface="+mn-cs"/>
              </a:rPr>
              <a:t>COMPORTAMIENTO DE LOS RIESGOS 2014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18337"/>
              </p:ext>
            </p:extLst>
          </p:nvPr>
        </p:nvGraphicFramePr>
        <p:xfrm>
          <a:off x="683569" y="1556793"/>
          <a:ext cx="7848872" cy="4536502"/>
        </p:xfrm>
        <a:graphic>
          <a:graphicData uri="http://schemas.openxmlformats.org/drawingml/2006/table">
            <a:tbl>
              <a:tblPr/>
              <a:tblGrid>
                <a:gridCol w="2293292"/>
                <a:gridCol w="1146646"/>
                <a:gridCol w="1146646"/>
                <a:gridCol w="1146646"/>
                <a:gridCol w="1146646"/>
                <a:gridCol w="968996"/>
              </a:tblGrid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RIESGO </a:t>
                      </a:r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INHERENTE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Extremo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 dirty="0">
                          <a:effectLst/>
                          <a:latin typeface="Arial"/>
                        </a:rPr>
                        <a:t>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9B"/>
                    </a:solidFill>
                  </a:tcPr>
                </a:tc>
              </a:tr>
              <a:tr h="361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 dirty="0">
                          <a:effectLst/>
                          <a:latin typeface="Arial"/>
                        </a:rPr>
                        <a:t>CORRUPCIÓN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CUMPLIMIENTO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OPERATIVO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TECNOLÓGICO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FINANCIERO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ESTRATÉGICO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TOTALES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 smtClean="0">
                          <a:effectLst/>
                          <a:latin typeface="Arial"/>
                        </a:rPr>
                        <a:t>RIESGO </a:t>
                      </a:r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Extremo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 dirty="0">
                          <a:effectLst/>
                          <a:latin typeface="Arial"/>
                        </a:rPr>
                        <a:t>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9B"/>
                    </a:solidFill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CORRUPCIÓN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CUMPLIMIENTO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OPERATIVO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TECNOLÓGICO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FINANCIERO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ESTRATÉGICO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TOTALES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0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331640" y="98072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000000"/>
                </a:solidFill>
                <a:latin typeface="Arial"/>
                <a:cs typeface="+mn-cs"/>
              </a:rPr>
              <a:t>COMPORTAMIENTO DE LOS RIESGOS 2011 - 2014</a:t>
            </a:r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90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46475"/>
              </p:ext>
            </p:extLst>
          </p:nvPr>
        </p:nvGraphicFramePr>
        <p:xfrm>
          <a:off x="1331640" y="1052735"/>
          <a:ext cx="6984775" cy="5025010"/>
        </p:xfrm>
        <a:graphic>
          <a:graphicData uri="http://schemas.openxmlformats.org/drawingml/2006/table">
            <a:tbl>
              <a:tblPr/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3500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000" b="1" i="0" u="none" strike="noStrike" dirty="0">
                          <a:effectLst/>
                          <a:latin typeface="Arial"/>
                        </a:rPr>
                        <a:t>RIESGO INHERENTE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2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71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RIESGO RESIDUAL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7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32676"/>
              </p:ext>
            </p:extLst>
          </p:nvPr>
        </p:nvGraphicFramePr>
        <p:xfrm>
          <a:off x="2339752" y="1412776"/>
          <a:ext cx="4464496" cy="228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75301"/>
              </p:ext>
            </p:extLst>
          </p:nvPr>
        </p:nvGraphicFramePr>
        <p:xfrm>
          <a:off x="2339752" y="3789040"/>
          <a:ext cx="4608512" cy="231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650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40887"/>
              </p:ext>
            </p:extLst>
          </p:nvPr>
        </p:nvGraphicFramePr>
        <p:xfrm>
          <a:off x="410307" y="1277812"/>
          <a:ext cx="8311662" cy="4899150"/>
        </p:xfrm>
        <a:graphic>
          <a:graphicData uri="http://schemas.openxmlformats.org/drawingml/2006/table">
            <a:tbl>
              <a:tblPr/>
              <a:tblGrid>
                <a:gridCol w="1024550"/>
                <a:gridCol w="1024550"/>
                <a:gridCol w="1024550"/>
                <a:gridCol w="1024550"/>
                <a:gridCol w="1024550"/>
                <a:gridCol w="1024550"/>
                <a:gridCol w="1139812"/>
                <a:gridCol w="1024550"/>
              </a:tblGrid>
              <a:tr h="32661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RESUMEN TRATAMIENTO RIESGOS  2011-2014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66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RIESGOS IDENTIFICADOS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CONTROLES IDENTIFICADOS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RIESGOS PARA TRATAMIENTO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 ACCIONES DE TRATAMIENTO PROGRAMADAS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ACCIONES DE TRATAMIENTO  EJECUTADAS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RESUMEN TRATAMIENTO RIESGOS  CORRUPCIÓN 2011-2014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66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RIESGOS IDENTIFICADOS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CONTROLES IDENTIFICADOS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TOTAL RIESGOS PARA TRATAMIENTO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 ACCIONES DE TRATAMIENTO PROGRAMADAS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ACCIONES DE TRATAMIENTO  EJECUTADAS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34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74077"/>
              </p:ext>
            </p:extLst>
          </p:nvPr>
        </p:nvGraphicFramePr>
        <p:xfrm>
          <a:off x="323529" y="908726"/>
          <a:ext cx="8496942" cy="5472605"/>
        </p:xfrm>
        <a:graphic>
          <a:graphicData uri="http://schemas.openxmlformats.org/drawingml/2006/table">
            <a:tbl>
              <a:tblPr/>
              <a:tblGrid>
                <a:gridCol w="968193"/>
                <a:gridCol w="591263"/>
                <a:gridCol w="896749"/>
                <a:gridCol w="1221943"/>
                <a:gridCol w="295632"/>
                <a:gridCol w="1221943"/>
                <a:gridCol w="867186"/>
                <a:gridCol w="886895"/>
                <a:gridCol w="1547138"/>
              </a:tblGrid>
              <a:tr h="209506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DE TRATAMIENTO DEL RIESGO  ICA 2014 - 32 NSECCIONALES  Y 10 DEPENDENCIAS DE OFICINAS NACIONALES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0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DEPENDENCIA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TRAT.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PLAN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Y ACOMPAÑAMIENTO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DEPENDENCIA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TRAT.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PLAN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Y ACOMPAÑAMIENTO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AMAZONAS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PUTUMAYO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ANTIOQUIA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QUINDÍO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RISARALDA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ATLÁNTICO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ANDRÉS Y PROVIDENCIA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BOLÍVAR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SANTANDER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BOYACÁ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SUCRE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CALDAS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TOLIMA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CAQUETÁ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VALLE DEL CAUCA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CASANARE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VAUPÉS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CAUCA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VICHADA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179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CESAR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O" sz="900" b="1" i="0" u="none" strike="noStrike">
                          <a:effectLst/>
                          <a:latin typeface="Arial"/>
                        </a:rPr>
                        <a:t>OFICINAS NACIONALES </a:t>
                      </a: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CHOCO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PROT. ANIMAL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4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CÓRDOBA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PROT. VEGETAL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9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CUNDINAMARCA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PROT. FRONTERIZA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270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GUAINIA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ANÁLISIS Y DIAGNÓSTICO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29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GUAJIRA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REGULACIÓN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291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GUAVIARE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 ADMINISTRATIVA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3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HUILA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JURÍDICA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MAGDALENA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COMUNICACIONES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76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TECNOLOGÍAS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202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NARIÑO</a:t>
                      </a: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PLANEACIÓN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30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 DE SANTANDER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8" marR="6188" marT="6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SITUACION EN %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6188" marR="6188" marT="6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068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408</Words>
  <Application>Microsoft Office PowerPoint</Application>
  <PresentationFormat>Presentación en pantalla (4:3)</PresentationFormat>
  <Paragraphs>381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Yelmis Dalina Sánchez</dc:creator>
  <cp:lastModifiedBy>Manuel Ernesto Rodriguez Tenjo</cp:lastModifiedBy>
  <cp:revision>7</cp:revision>
  <dcterms:created xsi:type="dcterms:W3CDTF">2014-11-21T16:34:45Z</dcterms:created>
  <dcterms:modified xsi:type="dcterms:W3CDTF">2015-02-19T20:40:12Z</dcterms:modified>
</cp:coreProperties>
</file>