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81" d="100"/>
          <a:sy n="81" d="100"/>
        </p:scale>
        <p:origin x="-1878" y="-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RESUMEN!$A$4:$A$7</c:f>
              <c:strCache>
                <c:ptCount val="4"/>
                <c:pt idx="0">
                  <c:v>EXTREMO</c:v>
                </c:pt>
                <c:pt idx="1">
                  <c:v>ALTO</c:v>
                </c:pt>
                <c:pt idx="2">
                  <c:v>MODERADO</c:v>
                </c:pt>
                <c:pt idx="3">
                  <c:v>BAJO</c:v>
                </c:pt>
              </c:strCache>
            </c:strRef>
          </c:cat>
          <c:val>
            <c:numRef>
              <c:f>RESUMEN!$C$4:$C$7</c:f>
              <c:numCache>
                <c:formatCode>0%</c:formatCode>
                <c:ptCount val="4"/>
                <c:pt idx="0">
                  <c:v>0.53623188405797106</c:v>
                </c:pt>
                <c:pt idx="1">
                  <c:v>0.19565217391304349</c:v>
                </c:pt>
                <c:pt idx="2">
                  <c:v>0.19565217391304349</c:v>
                </c:pt>
                <c:pt idx="3">
                  <c:v>7.2463768115942032E-2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RESUMEN!$A$12:$A$15</c:f>
              <c:strCache>
                <c:ptCount val="4"/>
                <c:pt idx="0">
                  <c:v>EXTREMO </c:v>
                </c:pt>
                <c:pt idx="1">
                  <c:v>ALTO</c:v>
                </c:pt>
                <c:pt idx="2">
                  <c:v>MODERADO</c:v>
                </c:pt>
                <c:pt idx="3">
                  <c:v>BAJO</c:v>
                </c:pt>
              </c:strCache>
            </c:strRef>
          </c:cat>
          <c:val>
            <c:numRef>
              <c:f>RESUMEN!$C$12:$C$15</c:f>
              <c:numCache>
                <c:formatCode>0%</c:formatCode>
                <c:ptCount val="4"/>
                <c:pt idx="0" formatCode="General">
                  <c:v>0</c:v>
                </c:pt>
                <c:pt idx="1">
                  <c:v>7.2463768115942032E-2</c:v>
                </c:pt>
                <c:pt idx="2">
                  <c:v>0.6811594202898551</c:v>
                </c:pt>
                <c:pt idx="3">
                  <c:v>0.24637681159420291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0156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298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339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777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417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794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141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09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98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399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572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9D302-81C9-4252-9EB2-D859C7C8F101}" type="datetimeFigureOut">
              <a:rPr lang="es-CO" smtClean="0"/>
              <a:t>19/02/2015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718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Rectángulo"/>
          <p:cNvSpPr/>
          <p:nvPr/>
        </p:nvSpPr>
        <p:spPr>
          <a:xfrm>
            <a:off x="1691680" y="2736502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2800" b="1" dirty="0" smtClean="0">
                <a:solidFill>
                  <a:srgbClr val="000000"/>
                </a:solidFill>
                <a:latin typeface="Arial"/>
                <a:cs typeface="+mn-cs"/>
              </a:rPr>
              <a:t>ADMINISTRACIÓN DE RIESGOS </a:t>
            </a:r>
            <a:endParaRPr lang="es-CO" sz="2800" b="1" dirty="0">
              <a:solidFill>
                <a:srgbClr val="000000"/>
              </a:solidFill>
              <a:latin typeface="Arial"/>
              <a:cs typeface="+mn-cs"/>
            </a:endParaRPr>
          </a:p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2800" b="1" dirty="0" smtClean="0">
                <a:solidFill>
                  <a:srgbClr val="000000"/>
                </a:solidFill>
                <a:latin typeface="Arial"/>
                <a:cs typeface="+mn-cs"/>
              </a:rPr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239316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Rectángulo"/>
          <p:cNvSpPr/>
          <p:nvPr/>
        </p:nvSpPr>
        <p:spPr>
          <a:xfrm>
            <a:off x="1331640" y="980728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2000" b="1" dirty="0" smtClean="0">
                <a:solidFill>
                  <a:srgbClr val="000000"/>
                </a:solidFill>
                <a:latin typeface="Arial"/>
                <a:cs typeface="+mn-cs"/>
              </a:rPr>
              <a:t>COMPORTAMIENTO DE LOS RIESGOS 2014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518337"/>
              </p:ext>
            </p:extLst>
          </p:nvPr>
        </p:nvGraphicFramePr>
        <p:xfrm>
          <a:off x="683569" y="1556793"/>
          <a:ext cx="7848872" cy="4536502"/>
        </p:xfrm>
        <a:graphic>
          <a:graphicData uri="http://schemas.openxmlformats.org/drawingml/2006/table">
            <a:tbl>
              <a:tblPr/>
              <a:tblGrid>
                <a:gridCol w="2293292"/>
                <a:gridCol w="1146646"/>
                <a:gridCol w="1146646"/>
                <a:gridCol w="1146646"/>
                <a:gridCol w="1146646"/>
                <a:gridCol w="968996"/>
              </a:tblGrid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 dirty="0" smtClean="0">
                          <a:effectLst/>
                          <a:latin typeface="Arial"/>
                        </a:rPr>
                        <a:t>RIESGO </a:t>
                      </a:r>
                      <a:r>
                        <a:rPr lang="es-CO" sz="1200" b="1" i="0" u="none" strike="noStrike" dirty="0">
                          <a:effectLst/>
                          <a:latin typeface="Arial"/>
                        </a:rPr>
                        <a:t>INHERENTE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TOTALES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Extremo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Alto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Moderado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 dirty="0">
                          <a:effectLst/>
                          <a:latin typeface="Arial"/>
                        </a:rPr>
                        <a:t>Bajo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79B"/>
                    </a:solidFill>
                  </a:tcPr>
                </a:tc>
              </a:tr>
              <a:tr h="3618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CORRUPCIÓN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CUMPLIMIENTO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OPERATIVO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TECNOLÓGICO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FINANCIERO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ESTRATÉGICO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14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TOTALES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14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 dirty="0" smtClean="0">
                          <a:effectLst/>
                          <a:latin typeface="Arial"/>
                        </a:rPr>
                        <a:t>RIESGO </a:t>
                      </a:r>
                      <a:r>
                        <a:rPr lang="es-CO" sz="1200" b="1" i="0" u="none" strike="noStrike" dirty="0">
                          <a:effectLst/>
                          <a:latin typeface="Arial"/>
                        </a:rPr>
                        <a:t>RESIDUAL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TOTALES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Extremo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Alto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>
                          <a:effectLst/>
                          <a:latin typeface="Arial"/>
                        </a:rPr>
                        <a:t>Moderado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 dirty="0">
                          <a:effectLst/>
                          <a:latin typeface="Arial"/>
                        </a:rPr>
                        <a:t>Bajo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79B"/>
                    </a:solidFill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CORRUPCIÓN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CUMPLIMIENTO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OPERATIVO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TECNOLÓGICO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FINANCIERO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ESTRATÉGICO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14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TOTALES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 dirty="0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 dirty="0">
                          <a:effectLst/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607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Rectángulo"/>
          <p:cNvSpPr/>
          <p:nvPr/>
        </p:nvSpPr>
        <p:spPr>
          <a:xfrm>
            <a:off x="1331640" y="980728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2000" b="1" dirty="0" smtClean="0">
                <a:solidFill>
                  <a:srgbClr val="000000"/>
                </a:solidFill>
                <a:latin typeface="Arial"/>
                <a:cs typeface="+mn-cs"/>
              </a:rPr>
              <a:t>COMPORTAMIENTO DE LOS RIESGOS 2011 - 2014</a:t>
            </a:r>
          </a:p>
        </p:txBody>
      </p:sp>
      <p:pic>
        <p:nvPicPr>
          <p:cNvPr id="3" name="2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99288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390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846475"/>
              </p:ext>
            </p:extLst>
          </p:nvPr>
        </p:nvGraphicFramePr>
        <p:xfrm>
          <a:off x="1331640" y="1052735"/>
          <a:ext cx="6984775" cy="5025010"/>
        </p:xfrm>
        <a:graphic>
          <a:graphicData uri="http://schemas.openxmlformats.org/drawingml/2006/table">
            <a:tbl>
              <a:tblPr/>
              <a:tblGrid>
                <a:gridCol w="1396955"/>
                <a:gridCol w="1396955"/>
                <a:gridCol w="1396955"/>
                <a:gridCol w="1396955"/>
                <a:gridCol w="1396955"/>
              </a:tblGrid>
              <a:tr h="335001"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RIESGO INHERENTE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4322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7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7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7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7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37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3710"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RIESGO RESIDUAL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5079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66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0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2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37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2232676"/>
              </p:ext>
            </p:extLst>
          </p:nvPr>
        </p:nvGraphicFramePr>
        <p:xfrm>
          <a:off x="2339752" y="1412776"/>
          <a:ext cx="4464496" cy="2285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5075301"/>
              </p:ext>
            </p:extLst>
          </p:nvPr>
        </p:nvGraphicFramePr>
        <p:xfrm>
          <a:off x="2339752" y="3789040"/>
          <a:ext cx="4608512" cy="2317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06504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40887"/>
              </p:ext>
            </p:extLst>
          </p:nvPr>
        </p:nvGraphicFramePr>
        <p:xfrm>
          <a:off x="410307" y="1277812"/>
          <a:ext cx="8311662" cy="4899150"/>
        </p:xfrm>
        <a:graphic>
          <a:graphicData uri="http://schemas.openxmlformats.org/drawingml/2006/table">
            <a:tbl>
              <a:tblPr/>
              <a:tblGrid>
                <a:gridCol w="1024550"/>
                <a:gridCol w="1024550"/>
                <a:gridCol w="1024550"/>
                <a:gridCol w="1024550"/>
                <a:gridCol w="1024550"/>
                <a:gridCol w="1024550"/>
                <a:gridCol w="1139812"/>
                <a:gridCol w="1024550"/>
              </a:tblGrid>
              <a:tr h="326610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RESUMEN TRATAMIENTO RIESGOS  2011-2014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2661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DESCRIPCION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RIESGOS IDENTIFICADOS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CONTROLES IDENTIFICADOS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441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445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RIESGOS PARA TRATAMIENTO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 ACCIONES DE TRATAMIENTO PROGRAMADAS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344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ACCIONES DE TRATAMIENTO  EJECUTADAS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402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668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RESUMEN TRATAMIENTO RIESGOS  CORRUPCIÓN 2011-2014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2661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DESCRIPCION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RIESGOS IDENTIFICADOS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CONTROLES IDENTIFICADOS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RIESGOS PARA TRATAMIENTO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 ACCIONES DE TRATAMIENTO PROGRAMADAS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ACCIONES DE TRATAMIENTO  EJECUTADAS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effectLst/>
                          <a:latin typeface="Arial"/>
                        </a:rPr>
                        <a:t>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349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074077"/>
              </p:ext>
            </p:extLst>
          </p:nvPr>
        </p:nvGraphicFramePr>
        <p:xfrm>
          <a:off x="323529" y="908726"/>
          <a:ext cx="8496942" cy="5472605"/>
        </p:xfrm>
        <a:graphic>
          <a:graphicData uri="http://schemas.openxmlformats.org/drawingml/2006/table">
            <a:tbl>
              <a:tblPr/>
              <a:tblGrid>
                <a:gridCol w="968193"/>
                <a:gridCol w="591263"/>
                <a:gridCol w="896749"/>
                <a:gridCol w="1221943"/>
                <a:gridCol w="295632"/>
                <a:gridCol w="1221943"/>
                <a:gridCol w="867186"/>
                <a:gridCol w="886895"/>
                <a:gridCol w="1547138"/>
              </a:tblGrid>
              <a:tr h="209506">
                <a:tc gridSpan="9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 DE TRATAMIENTO DEL RIESGO  ICA 2014 - 32 NSECCIONALES  Y 10 DEPENDENCIAS DE OFICINAS NACIONALES 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708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DEPENDENCIA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 TRAT.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AVANCE PLAN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CAPACITACIÓN Y ACOMPAÑAMIENTO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DEPENDENCIA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 TRAT.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AVANCE PLAN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CAPACITACIÓN Y ACOMPAÑAMIENTO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DE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AMAZONAS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PUTUMAYO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ANTIOQUIA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QUINDÍO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ARAUCA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RISARALDA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92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ATLÁNTICO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 ANDRÉS Y PROVIDENCIA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BOLÍVAR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SANTANDER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BOYACÁ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SUCRE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CALDAS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TOLIMA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CAQUETÁ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VALLE DEL CAUCA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CASANARE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VAUPÉS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CAUCA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VICHADA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1795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CESAR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CO" sz="900" b="1" i="0" u="none" strike="noStrike">
                          <a:effectLst/>
                          <a:latin typeface="Arial"/>
                        </a:rPr>
                        <a:t>OFICINAS NACIONALES </a:t>
                      </a:r>
                    </a:p>
                  </a:txBody>
                  <a:tcPr marL="6188" marR="6188" marT="6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49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CHOCO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 PROT. ANIMAL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2244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CÓRDOBA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 PROT. VEGETAL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2992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CUNDINAMARCA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 PROT. FRONTERIZA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2708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GUAINIA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 ANÁLISIS Y DIAGNÓSTICO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2992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GUAJIRA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 REGULACIÓN 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2918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GUAVIARE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 ADMINISTRATIVA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3217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HUILA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OFICINA JURÍDICA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66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MAGDALENA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OFICINA COMUNICACIONES 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2768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OFICINA TECNOLOGÍAS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2020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b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NARIÑO</a:t>
                      </a:r>
                    </a:p>
                  </a:txBody>
                  <a:tcPr marL="6188" marR="6188" marT="6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PLANEACIÓN 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</a:tr>
              <a:tr h="306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NORTE DE SANTANDER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188" marR="6188" marT="61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71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8" marR="6188" marT="61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CO" sz="600" b="0" i="0" u="none" strike="noStrike">
                        <a:effectLst/>
                        <a:latin typeface="Arial"/>
                      </a:endParaRPr>
                    </a:p>
                  </a:txBody>
                  <a:tcPr marL="6188" marR="6188" marT="61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CO" sz="600" b="0" i="0" u="none" strike="noStrike">
                        <a:effectLst/>
                        <a:latin typeface="Arial"/>
                      </a:endParaRPr>
                    </a:p>
                  </a:txBody>
                  <a:tcPr marL="6188" marR="6188" marT="61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CO" sz="600" b="0" i="0" u="none" strike="noStrike">
                        <a:effectLst/>
                        <a:latin typeface="Arial"/>
                      </a:endParaRPr>
                    </a:p>
                  </a:txBody>
                  <a:tcPr marL="6188" marR="6188" marT="61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es-CO" sz="600" b="0" i="0" u="none" strike="noStrike">
                        <a:effectLst/>
                        <a:latin typeface="Arial"/>
                      </a:endParaRPr>
                    </a:p>
                  </a:txBody>
                  <a:tcPr marL="6188" marR="6188" marT="618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SITUACION EN %</a:t>
                      </a:r>
                    </a:p>
                  </a:txBody>
                  <a:tcPr marL="6188" marR="6188" marT="61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74%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52%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6188" marR="6188" marT="61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0681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408</Words>
  <Application>Microsoft Office PowerPoint</Application>
  <PresentationFormat>Presentación en pantalla (4:3)</PresentationFormat>
  <Paragraphs>381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Yelmis Dalina Sánchez</dc:creator>
  <cp:lastModifiedBy>Manuel Ernesto Rodriguez Tenjo</cp:lastModifiedBy>
  <cp:revision>7</cp:revision>
  <dcterms:created xsi:type="dcterms:W3CDTF">2014-11-21T16:34:45Z</dcterms:created>
  <dcterms:modified xsi:type="dcterms:W3CDTF">2015-02-19T20:40:12Z</dcterms:modified>
</cp:coreProperties>
</file>