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charts/chart2.xml" ContentType="application/vnd.openxmlformats-officedocument.drawingml.chart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charts/chart3.xml" ContentType="application/vnd.openxmlformats-officedocument.drawingml.chart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charts/chart4.xml" ContentType="application/vnd.openxmlformats-officedocument.drawingml.chart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6" r:id="rId4"/>
    <p:sldId id="273" r:id="rId5"/>
    <p:sldId id="270" r:id="rId6"/>
    <p:sldId id="257" r:id="rId7"/>
    <p:sldId id="258" r:id="rId8"/>
    <p:sldId id="269" r:id="rId9"/>
    <p:sldId id="261" r:id="rId10"/>
    <p:sldId id="262" r:id="rId11"/>
    <p:sldId id="272" r:id="rId12"/>
    <p:sldId id="263" r:id="rId13"/>
    <p:sldId id="264" r:id="rId14"/>
    <p:sldId id="271" r:id="rId15"/>
    <p:sldId id="265" r:id="rId16"/>
  </p:sldIdLst>
  <p:sldSz cx="9906000" cy="6858000" type="A4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80" d="100"/>
          <a:sy n="80" d="100"/>
        </p:scale>
        <p:origin x="-2244" y="-116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is.sanchez\Desktop\RANKING%20SECCIONALES\Consolidado%20Vegetal%20Nuevo%20Seguimiento%20Resultado%20V%20Inform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is.sanchez\Desktop\RANKING%20SECCIONALES\Contribucion%20por%20seccional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is.sanchez\Desktop\RANKING%20SECCIONALES\Consolidado%20Fronteras%20Seguimiento%20%20y%20Resultado%20V%20Inform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is.sanchez\Desktop\RANKING%20SECCIONALES\Consolidado%20Laboratorios%20Seguimiento%20Resultado%20V%20Informe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luis.sanchez\AppData\Local\Microsoft\Windows\Temporary%20Internet%20Files\Content.Outlook\2PG2LPJQ\LISTADO%20SECCIONALES%20-%20Cumplimiento%20del%20plan%20de%20acci&#243;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0241394468805619"/>
                  <c:y val="0.1246584363385889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9545066374618029E-2"/>
                  <c:y val="-0.2173016659980471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24,63%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1545253821125602"/>
                  <c:y val="-2.810614776744150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16,2%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1288471135854476E-2"/>
                  <c:y val="0.1550812561973462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16,7%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rebuchet MS" panose="020B0603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'Ranking Seccionales Vegetal'!$J$148:$J$151</c:f>
              <c:strCache>
                <c:ptCount val="4"/>
                <c:pt idx="0">
                  <c:v>SUBGERENCIA ANIMAL</c:v>
                </c:pt>
                <c:pt idx="1">
                  <c:v>SUBGERENCIA VEGETAL</c:v>
                </c:pt>
                <c:pt idx="2">
                  <c:v>SUBGERENCIA FRONTERIZA</c:v>
                </c:pt>
                <c:pt idx="3">
                  <c:v>SUBGERENCIA DIAGNOSTICO</c:v>
                </c:pt>
              </c:strCache>
            </c:strRef>
          </c:cat>
          <c:val>
            <c:numRef>
              <c:f>'Ranking Seccionales Vegetal'!$N$148:$N$151</c:f>
              <c:numCache>
                <c:formatCode>General</c:formatCode>
                <c:ptCount val="4"/>
                <c:pt idx="0">
                  <c:v>27</c:v>
                </c:pt>
                <c:pt idx="1">
                  <c:v>24.63</c:v>
                </c:pt>
                <c:pt idx="2">
                  <c:v>16.2</c:v>
                </c:pt>
                <c:pt idx="3">
                  <c:v>15.08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261622405055732"/>
          <c:y val="3.1964399871237434E-2"/>
          <c:w val="0.79583068074050611"/>
          <c:h val="0.5445368854874614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Hoja2!$C$71</c:f>
              <c:strCache>
                <c:ptCount val="1"/>
                <c:pt idx="0">
                  <c:v>Resultado Promedio II Bimestre</c:v>
                </c:pt>
              </c:strCache>
            </c:strRef>
          </c:tx>
          <c:invertIfNegative val="0"/>
          <c:cat>
            <c:strRef>
              <c:f>Hoja2!$B$72:$B$103</c:f>
              <c:strCache>
                <c:ptCount val="32"/>
                <c:pt idx="0">
                  <c:v>Caqueta</c:v>
                </c:pt>
                <c:pt idx="1">
                  <c:v>Bolivar</c:v>
                </c:pt>
                <c:pt idx="2">
                  <c:v>Cundinamarca</c:v>
                </c:pt>
                <c:pt idx="3">
                  <c:v>Meta</c:v>
                </c:pt>
                <c:pt idx="4">
                  <c:v>Quindio</c:v>
                </c:pt>
                <c:pt idx="5">
                  <c:v>Putumayo</c:v>
                </c:pt>
                <c:pt idx="6">
                  <c:v>Risaralda</c:v>
                </c:pt>
                <c:pt idx="7">
                  <c:v>Valle</c:v>
                </c:pt>
                <c:pt idx="8">
                  <c:v>Guaviare</c:v>
                </c:pt>
                <c:pt idx="9">
                  <c:v>Nariño</c:v>
                </c:pt>
                <c:pt idx="10">
                  <c:v>Cauca</c:v>
                </c:pt>
                <c:pt idx="11">
                  <c:v>Huila</c:v>
                </c:pt>
                <c:pt idx="12">
                  <c:v>Vaupes</c:v>
                </c:pt>
                <c:pt idx="13">
                  <c:v>Cordoba</c:v>
                </c:pt>
                <c:pt idx="14">
                  <c:v>Atlantico</c:v>
                </c:pt>
                <c:pt idx="15">
                  <c:v>Boyaca</c:v>
                </c:pt>
                <c:pt idx="16">
                  <c:v>Antioquia</c:v>
                </c:pt>
                <c:pt idx="17">
                  <c:v>Tolima</c:v>
                </c:pt>
                <c:pt idx="18">
                  <c:v>Caldas</c:v>
                </c:pt>
                <c:pt idx="19">
                  <c:v>Magdalena</c:v>
                </c:pt>
                <c:pt idx="20">
                  <c:v>Santander</c:v>
                </c:pt>
                <c:pt idx="21">
                  <c:v>Vichada</c:v>
                </c:pt>
                <c:pt idx="22">
                  <c:v>N. Santander</c:v>
                </c:pt>
                <c:pt idx="23">
                  <c:v>Choco</c:v>
                </c:pt>
                <c:pt idx="24">
                  <c:v>Amazonas</c:v>
                </c:pt>
                <c:pt idx="25">
                  <c:v>Guainia</c:v>
                </c:pt>
                <c:pt idx="26">
                  <c:v>Cesar</c:v>
                </c:pt>
                <c:pt idx="27">
                  <c:v>Casanare</c:v>
                </c:pt>
                <c:pt idx="28">
                  <c:v>Sucre</c:v>
                </c:pt>
                <c:pt idx="29">
                  <c:v>Guajira</c:v>
                </c:pt>
                <c:pt idx="30">
                  <c:v>Arauca</c:v>
                </c:pt>
                <c:pt idx="31">
                  <c:v>San Andres</c:v>
                </c:pt>
              </c:strCache>
            </c:strRef>
          </c:cat>
          <c:val>
            <c:numRef>
              <c:f>Hoja2!$C$72:$C$103</c:f>
              <c:numCache>
                <c:formatCode>0.0</c:formatCode>
                <c:ptCount val="32"/>
                <c:pt idx="0">
                  <c:v>22.6</c:v>
                </c:pt>
                <c:pt idx="1">
                  <c:v>35</c:v>
                </c:pt>
                <c:pt idx="2">
                  <c:v>33.799999999999997</c:v>
                </c:pt>
                <c:pt idx="3">
                  <c:v>39.1</c:v>
                </c:pt>
                <c:pt idx="4">
                  <c:v>35.4</c:v>
                </c:pt>
                <c:pt idx="5">
                  <c:v>28.9</c:v>
                </c:pt>
                <c:pt idx="6">
                  <c:v>36.4</c:v>
                </c:pt>
                <c:pt idx="7">
                  <c:v>34</c:v>
                </c:pt>
                <c:pt idx="8">
                  <c:v>25.5</c:v>
                </c:pt>
                <c:pt idx="9">
                  <c:v>28.8</c:v>
                </c:pt>
                <c:pt idx="10">
                  <c:v>17</c:v>
                </c:pt>
                <c:pt idx="11">
                  <c:v>28.5</c:v>
                </c:pt>
                <c:pt idx="12">
                  <c:v>23.2</c:v>
                </c:pt>
                <c:pt idx="13">
                  <c:v>35</c:v>
                </c:pt>
                <c:pt idx="14">
                  <c:v>33.4</c:v>
                </c:pt>
                <c:pt idx="15">
                  <c:v>33.5</c:v>
                </c:pt>
                <c:pt idx="16">
                  <c:v>30.7</c:v>
                </c:pt>
                <c:pt idx="17">
                  <c:v>32.6</c:v>
                </c:pt>
                <c:pt idx="18">
                  <c:v>30.8</c:v>
                </c:pt>
                <c:pt idx="19">
                  <c:v>28.3</c:v>
                </c:pt>
                <c:pt idx="20">
                  <c:v>26.2</c:v>
                </c:pt>
                <c:pt idx="21">
                  <c:v>29.8</c:v>
                </c:pt>
                <c:pt idx="22">
                  <c:v>22.5</c:v>
                </c:pt>
                <c:pt idx="23">
                  <c:v>25.2</c:v>
                </c:pt>
                <c:pt idx="24">
                  <c:v>14.5</c:v>
                </c:pt>
                <c:pt idx="25">
                  <c:v>21.1</c:v>
                </c:pt>
                <c:pt idx="26">
                  <c:v>17.8</c:v>
                </c:pt>
                <c:pt idx="27">
                  <c:v>15.3</c:v>
                </c:pt>
                <c:pt idx="28">
                  <c:v>28.2</c:v>
                </c:pt>
                <c:pt idx="29">
                  <c:v>20.3</c:v>
                </c:pt>
                <c:pt idx="30">
                  <c:v>17.5</c:v>
                </c:pt>
                <c:pt idx="31">
                  <c:v>15</c:v>
                </c:pt>
              </c:numCache>
            </c:numRef>
          </c:val>
        </c:ser>
        <c:ser>
          <c:idx val="1"/>
          <c:order val="1"/>
          <c:tx>
            <c:strRef>
              <c:f>Hoja2!$D$71</c:f>
              <c:strCache>
                <c:ptCount val="1"/>
                <c:pt idx="0">
                  <c:v>Resulatdo Promedio III Bimestre</c:v>
                </c:pt>
              </c:strCache>
            </c:strRef>
          </c:tx>
          <c:invertIfNegative val="0"/>
          <c:cat>
            <c:strRef>
              <c:f>Hoja2!$B$72:$B$103</c:f>
              <c:strCache>
                <c:ptCount val="32"/>
                <c:pt idx="0">
                  <c:v>Caqueta</c:v>
                </c:pt>
                <c:pt idx="1">
                  <c:v>Bolivar</c:v>
                </c:pt>
                <c:pt idx="2">
                  <c:v>Cundinamarca</c:v>
                </c:pt>
                <c:pt idx="3">
                  <c:v>Meta</c:v>
                </c:pt>
                <c:pt idx="4">
                  <c:v>Quindio</c:v>
                </c:pt>
                <c:pt idx="5">
                  <c:v>Putumayo</c:v>
                </c:pt>
                <c:pt idx="6">
                  <c:v>Risaralda</c:v>
                </c:pt>
                <c:pt idx="7">
                  <c:v>Valle</c:v>
                </c:pt>
                <c:pt idx="8">
                  <c:v>Guaviare</c:v>
                </c:pt>
                <c:pt idx="9">
                  <c:v>Nariño</c:v>
                </c:pt>
                <c:pt idx="10">
                  <c:v>Cauca</c:v>
                </c:pt>
                <c:pt idx="11">
                  <c:v>Huila</c:v>
                </c:pt>
                <c:pt idx="12">
                  <c:v>Vaupes</c:v>
                </c:pt>
                <c:pt idx="13">
                  <c:v>Cordoba</c:v>
                </c:pt>
                <c:pt idx="14">
                  <c:v>Atlantico</c:v>
                </c:pt>
                <c:pt idx="15">
                  <c:v>Boyaca</c:v>
                </c:pt>
                <c:pt idx="16">
                  <c:v>Antioquia</c:v>
                </c:pt>
                <c:pt idx="17">
                  <c:v>Tolima</c:v>
                </c:pt>
                <c:pt idx="18">
                  <c:v>Caldas</c:v>
                </c:pt>
                <c:pt idx="19">
                  <c:v>Magdalena</c:v>
                </c:pt>
                <c:pt idx="20">
                  <c:v>Santander</c:v>
                </c:pt>
                <c:pt idx="21">
                  <c:v>Vichada</c:v>
                </c:pt>
                <c:pt idx="22">
                  <c:v>N. Santander</c:v>
                </c:pt>
                <c:pt idx="23">
                  <c:v>Choco</c:v>
                </c:pt>
                <c:pt idx="24">
                  <c:v>Amazonas</c:v>
                </c:pt>
                <c:pt idx="25">
                  <c:v>Guainia</c:v>
                </c:pt>
                <c:pt idx="26">
                  <c:v>Cesar</c:v>
                </c:pt>
                <c:pt idx="27">
                  <c:v>Casanare</c:v>
                </c:pt>
                <c:pt idx="28">
                  <c:v>Sucre</c:v>
                </c:pt>
                <c:pt idx="29">
                  <c:v>Guajira</c:v>
                </c:pt>
                <c:pt idx="30">
                  <c:v>Arauca</c:v>
                </c:pt>
                <c:pt idx="31">
                  <c:v>San Andres</c:v>
                </c:pt>
              </c:strCache>
            </c:strRef>
          </c:cat>
          <c:val>
            <c:numRef>
              <c:f>Hoja2!$D$72:$D$103</c:f>
              <c:numCache>
                <c:formatCode>General</c:formatCode>
                <c:ptCount val="32"/>
                <c:pt idx="0">
                  <c:v>40.299999999999997</c:v>
                </c:pt>
                <c:pt idx="1">
                  <c:v>20</c:v>
                </c:pt>
                <c:pt idx="2">
                  <c:v>20</c:v>
                </c:pt>
                <c:pt idx="3">
                  <c:v>14.9</c:v>
                </c:pt>
                <c:pt idx="4">
                  <c:v>19.100000000000001</c:v>
                </c:pt>
                <c:pt idx="5">
                  <c:v>20.2</c:v>
                </c:pt>
                <c:pt idx="6">
                  <c:v>18.7</c:v>
                </c:pt>
                <c:pt idx="7">
                  <c:v>18.5</c:v>
                </c:pt>
                <c:pt idx="8">
                  <c:v>23.6</c:v>
                </c:pt>
                <c:pt idx="9">
                  <c:v>19.3</c:v>
                </c:pt>
                <c:pt idx="10">
                  <c:v>7.4</c:v>
                </c:pt>
                <c:pt idx="11">
                  <c:v>15.1</c:v>
                </c:pt>
                <c:pt idx="12">
                  <c:v>19.600000000000001</c:v>
                </c:pt>
                <c:pt idx="13">
                  <c:v>23.3</c:v>
                </c:pt>
                <c:pt idx="14">
                  <c:v>15.5</c:v>
                </c:pt>
                <c:pt idx="15">
                  <c:v>18.899999999999999</c:v>
                </c:pt>
                <c:pt idx="16">
                  <c:v>16.7</c:v>
                </c:pt>
                <c:pt idx="17">
                  <c:v>15.8</c:v>
                </c:pt>
                <c:pt idx="18">
                  <c:v>16.600000000000001</c:v>
                </c:pt>
                <c:pt idx="19">
                  <c:v>12.5</c:v>
                </c:pt>
                <c:pt idx="20">
                  <c:v>12.9</c:v>
                </c:pt>
                <c:pt idx="21">
                  <c:v>9.6</c:v>
                </c:pt>
                <c:pt idx="22">
                  <c:v>11.7</c:v>
                </c:pt>
                <c:pt idx="23">
                  <c:v>18</c:v>
                </c:pt>
                <c:pt idx="24">
                  <c:v>17.399999999999999</c:v>
                </c:pt>
                <c:pt idx="25">
                  <c:v>19.5</c:v>
                </c:pt>
                <c:pt idx="26">
                  <c:v>17.899999999999999</c:v>
                </c:pt>
                <c:pt idx="27">
                  <c:v>19.8</c:v>
                </c:pt>
                <c:pt idx="28">
                  <c:v>16.600000000000001</c:v>
                </c:pt>
                <c:pt idx="29">
                  <c:v>11.8</c:v>
                </c:pt>
                <c:pt idx="30">
                  <c:v>13.3</c:v>
                </c:pt>
                <c:pt idx="31">
                  <c:v>14.7</c:v>
                </c:pt>
              </c:numCache>
            </c:numRef>
          </c:val>
        </c:ser>
        <c:ser>
          <c:idx val="2"/>
          <c:order val="2"/>
          <c:tx>
            <c:strRef>
              <c:f>Hoja2!$E$71</c:f>
              <c:strCache>
                <c:ptCount val="1"/>
                <c:pt idx="0">
                  <c:v>Resultado Promedio IV Bimestre</c:v>
                </c:pt>
              </c:strCache>
            </c:strRef>
          </c:tx>
          <c:invertIfNegative val="0"/>
          <c:cat>
            <c:strRef>
              <c:f>Hoja2!$B$72:$B$103</c:f>
              <c:strCache>
                <c:ptCount val="32"/>
                <c:pt idx="0">
                  <c:v>Caqueta</c:v>
                </c:pt>
                <c:pt idx="1">
                  <c:v>Bolivar</c:v>
                </c:pt>
                <c:pt idx="2">
                  <c:v>Cundinamarca</c:v>
                </c:pt>
                <c:pt idx="3">
                  <c:v>Meta</c:v>
                </c:pt>
                <c:pt idx="4">
                  <c:v>Quindio</c:v>
                </c:pt>
                <c:pt idx="5">
                  <c:v>Putumayo</c:v>
                </c:pt>
                <c:pt idx="6">
                  <c:v>Risaralda</c:v>
                </c:pt>
                <c:pt idx="7">
                  <c:v>Valle</c:v>
                </c:pt>
                <c:pt idx="8">
                  <c:v>Guaviare</c:v>
                </c:pt>
                <c:pt idx="9">
                  <c:v>Nariño</c:v>
                </c:pt>
                <c:pt idx="10">
                  <c:v>Cauca</c:v>
                </c:pt>
                <c:pt idx="11">
                  <c:v>Huila</c:v>
                </c:pt>
                <c:pt idx="12">
                  <c:v>Vaupes</c:v>
                </c:pt>
                <c:pt idx="13">
                  <c:v>Cordoba</c:v>
                </c:pt>
                <c:pt idx="14">
                  <c:v>Atlantico</c:v>
                </c:pt>
                <c:pt idx="15">
                  <c:v>Boyaca</c:v>
                </c:pt>
                <c:pt idx="16">
                  <c:v>Antioquia</c:v>
                </c:pt>
                <c:pt idx="17">
                  <c:v>Tolima</c:v>
                </c:pt>
                <c:pt idx="18">
                  <c:v>Caldas</c:v>
                </c:pt>
                <c:pt idx="19">
                  <c:v>Magdalena</c:v>
                </c:pt>
                <c:pt idx="20">
                  <c:v>Santander</c:v>
                </c:pt>
                <c:pt idx="21">
                  <c:v>Vichada</c:v>
                </c:pt>
                <c:pt idx="22">
                  <c:v>N. Santander</c:v>
                </c:pt>
                <c:pt idx="23">
                  <c:v>Choco</c:v>
                </c:pt>
                <c:pt idx="24">
                  <c:v>Amazonas</c:v>
                </c:pt>
                <c:pt idx="25">
                  <c:v>Guainia</c:v>
                </c:pt>
                <c:pt idx="26">
                  <c:v>Cesar</c:v>
                </c:pt>
                <c:pt idx="27">
                  <c:v>Casanare</c:v>
                </c:pt>
                <c:pt idx="28">
                  <c:v>Sucre</c:v>
                </c:pt>
                <c:pt idx="29">
                  <c:v>Guajira</c:v>
                </c:pt>
                <c:pt idx="30">
                  <c:v>Arauca</c:v>
                </c:pt>
                <c:pt idx="31">
                  <c:v>San Andres</c:v>
                </c:pt>
              </c:strCache>
            </c:strRef>
          </c:cat>
          <c:val>
            <c:numRef>
              <c:f>Hoja2!$E$72:$E$103</c:f>
              <c:numCache>
                <c:formatCode>0.0</c:formatCode>
                <c:ptCount val="32"/>
                <c:pt idx="0">
                  <c:v>15.8</c:v>
                </c:pt>
                <c:pt idx="1">
                  <c:v>20.8</c:v>
                </c:pt>
                <c:pt idx="2">
                  <c:v>19.100000000000001</c:v>
                </c:pt>
                <c:pt idx="3">
                  <c:v>17.3</c:v>
                </c:pt>
                <c:pt idx="4">
                  <c:v>16.2</c:v>
                </c:pt>
                <c:pt idx="5">
                  <c:v>20.7</c:v>
                </c:pt>
                <c:pt idx="6">
                  <c:v>14.6</c:v>
                </c:pt>
                <c:pt idx="7">
                  <c:v>16.8</c:v>
                </c:pt>
                <c:pt idx="8">
                  <c:v>18.399999999999999</c:v>
                </c:pt>
                <c:pt idx="9">
                  <c:v>17.5</c:v>
                </c:pt>
                <c:pt idx="10">
                  <c:v>8.6</c:v>
                </c:pt>
                <c:pt idx="11">
                  <c:v>21.2</c:v>
                </c:pt>
                <c:pt idx="12">
                  <c:v>20.8</c:v>
                </c:pt>
                <c:pt idx="13">
                  <c:v>4.4000000000000004</c:v>
                </c:pt>
                <c:pt idx="14">
                  <c:v>13.6</c:v>
                </c:pt>
                <c:pt idx="15">
                  <c:v>10</c:v>
                </c:pt>
                <c:pt idx="16">
                  <c:v>14.9</c:v>
                </c:pt>
                <c:pt idx="17">
                  <c:v>12.6</c:v>
                </c:pt>
                <c:pt idx="18">
                  <c:v>11.6</c:v>
                </c:pt>
                <c:pt idx="19">
                  <c:v>15.8</c:v>
                </c:pt>
                <c:pt idx="20">
                  <c:v>17.100000000000001</c:v>
                </c:pt>
                <c:pt idx="21">
                  <c:v>16.100000000000001</c:v>
                </c:pt>
                <c:pt idx="22">
                  <c:v>18.600000000000001</c:v>
                </c:pt>
                <c:pt idx="23">
                  <c:v>9.3000000000000007</c:v>
                </c:pt>
                <c:pt idx="24">
                  <c:v>20.5</c:v>
                </c:pt>
                <c:pt idx="25">
                  <c:v>8.9</c:v>
                </c:pt>
                <c:pt idx="26">
                  <c:v>13.6</c:v>
                </c:pt>
                <c:pt idx="27">
                  <c:v>11.1</c:v>
                </c:pt>
                <c:pt idx="28">
                  <c:v>1</c:v>
                </c:pt>
                <c:pt idx="29">
                  <c:v>10.8</c:v>
                </c:pt>
                <c:pt idx="30">
                  <c:v>11.8</c:v>
                </c:pt>
                <c:pt idx="31">
                  <c:v>9.8000000000000007</c:v>
                </c:pt>
              </c:numCache>
            </c:numRef>
          </c:val>
        </c:ser>
        <c:ser>
          <c:idx val="3"/>
          <c:order val="3"/>
          <c:tx>
            <c:strRef>
              <c:f>Hoja2!$F$71</c:f>
              <c:strCache>
                <c:ptCount val="1"/>
                <c:pt idx="0">
                  <c:v>Resultado Promedio V Bimestre</c:v>
                </c:pt>
              </c:strCache>
            </c:strRef>
          </c:tx>
          <c:invertIfNegative val="0"/>
          <c:cat>
            <c:strRef>
              <c:f>Hoja2!$B$72:$B$103</c:f>
              <c:strCache>
                <c:ptCount val="32"/>
                <c:pt idx="0">
                  <c:v>Caqueta</c:v>
                </c:pt>
                <c:pt idx="1">
                  <c:v>Bolivar</c:v>
                </c:pt>
                <c:pt idx="2">
                  <c:v>Cundinamarca</c:v>
                </c:pt>
                <c:pt idx="3">
                  <c:v>Meta</c:v>
                </c:pt>
                <c:pt idx="4">
                  <c:v>Quindio</c:v>
                </c:pt>
                <c:pt idx="5">
                  <c:v>Putumayo</c:v>
                </c:pt>
                <c:pt idx="6">
                  <c:v>Risaralda</c:v>
                </c:pt>
                <c:pt idx="7">
                  <c:v>Valle</c:v>
                </c:pt>
                <c:pt idx="8">
                  <c:v>Guaviare</c:v>
                </c:pt>
                <c:pt idx="9">
                  <c:v>Nariño</c:v>
                </c:pt>
                <c:pt idx="10">
                  <c:v>Cauca</c:v>
                </c:pt>
                <c:pt idx="11">
                  <c:v>Huila</c:v>
                </c:pt>
                <c:pt idx="12">
                  <c:v>Vaupes</c:v>
                </c:pt>
                <c:pt idx="13">
                  <c:v>Cordoba</c:v>
                </c:pt>
                <c:pt idx="14">
                  <c:v>Atlantico</c:v>
                </c:pt>
                <c:pt idx="15">
                  <c:v>Boyaca</c:v>
                </c:pt>
                <c:pt idx="16">
                  <c:v>Antioquia</c:v>
                </c:pt>
                <c:pt idx="17">
                  <c:v>Tolima</c:v>
                </c:pt>
                <c:pt idx="18">
                  <c:v>Caldas</c:v>
                </c:pt>
                <c:pt idx="19">
                  <c:v>Magdalena</c:v>
                </c:pt>
                <c:pt idx="20">
                  <c:v>Santander</c:v>
                </c:pt>
                <c:pt idx="21">
                  <c:v>Vichada</c:v>
                </c:pt>
                <c:pt idx="22">
                  <c:v>N. Santander</c:v>
                </c:pt>
                <c:pt idx="23">
                  <c:v>Choco</c:v>
                </c:pt>
                <c:pt idx="24">
                  <c:v>Amazonas</c:v>
                </c:pt>
                <c:pt idx="25">
                  <c:v>Guainia</c:v>
                </c:pt>
                <c:pt idx="26">
                  <c:v>Cesar</c:v>
                </c:pt>
                <c:pt idx="27">
                  <c:v>Casanare</c:v>
                </c:pt>
                <c:pt idx="28">
                  <c:v>Sucre</c:v>
                </c:pt>
                <c:pt idx="29">
                  <c:v>Guajira</c:v>
                </c:pt>
                <c:pt idx="30">
                  <c:v>Arauca</c:v>
                </c:pt>
                <c:pt idx="31">
                  <c:v>San Andres</c:v>
                </c:pt>
              </c:strCache>
            </c:strRef>
          </c:cat>
          <c:val>
            <c:numRef>
              <c:f>Hoja2!$F$72:$F$103</c:f>
              <c:numCache>
                <c:formatCode>General</c:formatCode>
                <c:ptCount val="32"/>
                <c:pt idx="0">
                  <c:v>0.4</c:v>
                </c:pt>
                <c:pt idx="1">
                  <c:v>0</c:v>
                </c:pt>
                <c:pt idx="2">
                  <c:v>7.6</c:v>
                </c:pt>
                <c:pt idx="3">
                  <c:v>6.1</c:v>
                </c:pt>
                <c:pt idx="4">
                  <c:v>8.9</c:v>
                </c:pt>
                <c:pt idx="5">
                  <c:v>8.9</c:v>
                </c:pt>
                <c:pt idx="6">
                  <c:v>10</c:v>
                </c:pt>
                <c:pt idx="7">
                  <c:v>10</c:v>
                </c:pt>
                <c:pt idx="8">
                  <c:v>0</c:v>
                </c:pt>
                <c:pt idx="9">
                  <c:v>11</c:v>
                </c:pt>
                <c:pt idx="10">
                  <c:v>24</c:v>
                </c:pt>
                <c:pt idx="11">
                  <c:v>7.6</c:v>
                </c:pt>
                <c:pt idx="12">
                  <c:v>19</c:v>
                </c:pt>
                <c:pt idx="13">
                  <c:v>12</c:v>
                </c:pt>
                <c:pt idx="14">
                  <c:v>9</c:v>
                </c:pt>
                <c:pt idx="15">
                  <c:v>14</c:v>
                </c:pt>
                <c:pt idx="16">
                  <c:v>2.5</c:v>
                </c:pt>
                <c:pt idx="17">
                  <c:v>10</c:v>
                </c:pt>
                <c:pt idx="18">
                  <c:v>12</c:v>
                </c:pt>
                <c:pt idx="19">
                  <c:v>20</c:v>
                </c:pt>
                <c:pt idx="20">
                  <c:v>9.5</c:v>
                </c:pt>
                <c:pt idx="21">
                  <c:v>8.1</c:v>
                </c:pt>
                <c:pt idx="22">
                  <c:v>12</c:v>
                </c:pt>
                <c:pt idx="23">
                  <c:v>17</c:v>
                </c:pt>
                <c:pt idx="24">
                  <c:v>5.7</c:v>
                </c:pt>
                <c:pt idx="25">
                  <c:v>24</c:v>
                </c:pt>
                <c:pt idx="26">
                  <c:v>15</c:v>
                </c:pt>
                <c:pt idx="27">
                  <c:v>18</c:v>
                </c:pt>
                <c:pt idx="28">
                  <c:v>12</c:v>
                </c:pt>
                <c:pt idx="29">
                  <c:v>17</c:v>
                </c:pt>
                <c:pt idx="30">
                  <c:v>13</c:v>
                </c:pt>
                <c:pt idx="31">
                  <c:v>5</c:v>
                </c:pt>
              </c:numCache>
            </c:numRef>
          </c:val>
        </c:ser>
        <c:ser>
          <c:idx val="4"/>
          <c:order val="4"/>
          <c:tx>
            <c:strRef>
              <c:f>Hoja2!$G$71</c:f>
              <c:strCache>
                <c:ptCount val="1"/>
                <c:pt idx="0">
                  <c:v>Resultado Promedio VI Bimestre</c:v>
                </c:pt>
              </c:strCache>
            </c:strRef>
          </c:tx>
          <c:invertIfNegative val="0"/>
          <c:cat>
            <c:strRef>
              <c:f>Hoja2!$B$72:$B$103</c:f>
              <c:strCache>
                <c:ptCount val="32"/>
                <c:pt idx="0">
                  <c:v>Caqueta</c:v>
                </c:pt>
                <c:pt idx="1">
                  <c:v>Bolivar</c:v>
                </c:pt>
                <c:pt idx="2">
                  <c:v>Cundinamarca</c:v>
                </c:pt>
                <c:pt idx="3">
                  <c:v>Meta</c:v>
                </c:pt>
                <c:pt idx="4">
                  <c:v>Quindio</c:v>
                </c:pt>
                <c:pt idx="5">
                  <c:v>Putumayo</c:v>
                </c:pt>
                <c:pt idx="6">
                  <c:v>Risaralda</c:v>
                </c:pt>
                <c:pt idx="7">
                  <c:v>Valle</c:v>
                </c:pt>
                <c:pt idx="8">
                  <c:v>Guaviare</c:v>
                </c:pt>
                <c:pt idx="9">
                  <c:v>Nariño</c:v>
                </c:pt>
                <c:pt idx="10">
                  <c:v>Cauca</c:v>
                </c:pt>
                <c:pt idx="11">
                  <c:v>Huila</c:v>
                </c:pt>
                <c:pt idx="12">
                  <c:v>Vaupes</c:v>
                </c:pt>
                <c:pt idx="13">
                  <c:v>Cordoba</c:v>
                </c:pt>
                <c:pt idx="14">
                  <c:v>Atlantico</c:v>
                </c:pt>
                <c:pt idx="15">
                  <c:v>Boyaca</c:v>
                </c:pt>
                <c:pt idx="16">
                  <c:v>Antioquia</c:v>
                </c:pt>
                <c:pt idx="17">
                  <c:v>Tolima</c:v>
                </c:pt>
                <c:pt idx="18">
                  <c:v>Caldas</c:v>
                </c:pt>
                <c:pt idx="19">
                  <c:v>Magdalena</c:v>
                </c:pt>
                <c:pt idx="20">
                  <c:v>Santander</c:v>
                </c:pt>
                <c:pt idx="21">
                  <c:v>Vichada</c:v>
                </c:pt>
                <c:pt idx="22">
                  <c:v>N. Santander</c:v>
                </c:pt>
                <c:pt idx="23">
                  <c:v>Choco</c:v>
                </c:pt>
                <c:pt idx="24">
                  <c:v>Amazonas</c:v>
                </c:pt>
                <c:pt idx="25">
                  <c:v>Guainia</c:v>
                </c:pt>
                <c:pt idx="26">
                  <c:v>Cesar</c:v>
                </c:pt>
                <c:pt idx="27">
                  <c:v>Casanare</c:v>
                </c:pt>
                <c:pt idx="28">
                  <c:v>Sucre</c:v>
                </c:pt>
                <c:pt idx="29">
                  <c:v>Guajira</c:v>
                </c:pt>
                <c:pt idx="30">
                  <c:v>Arauca</c:v>
                </c:pt>
                <c:pt idx="31">
                  <c:v>San Andres</c:v>
                </c:pt>
              </c:strCache>
            </c:strRef>
          </c:cat>
          <c:val>
            <c:numRef>
              <c:f>Hoja2!$G$72:$G$103</c:f>
              <c:numCache>
                <c:formatCode>General</c:formatCode>
                <c:ptCount val="32"/>
                <c:pt idx="0">
                  <c:v>6.3</c:v>
                </c:pt>
                <c:pt idx="1">
                  <c:v>17.7</c:v>
                </c:pt>
                <c:pt idx="2">
                  <c:v>16.7</c:v>
                </c:pt>
                <c:pt idx="3">
                  <c:v>15.3</c:v>
                </c:pt>
                <c:pt idx="4">
                  <c:v>16.2</c:v>
                </c:pt>
                <c:pt idx="5">
                  <c:v>9.4</c:v>
                </c:pt>
                <c:pt idx="6">
                  <c:v>6.8</c:v>
                </c:pt>
                <c:pt idx="7">
                  <c:v>13.9</c:v>
                </c:pt>
                <c:pt idx="8">
                  <c:v>26.3</c:v>
                </c:pt>
                <c:pt idx="9">
                  <c:v>14.1</c:v>
                </c:pt>
                <c:pt idx="10">
                  <c:v>25.4</c:v>
                </c:pt>
                <c:pt idx="11">
                  <c:v>10.199999999999999</c:v>
                </c:pt>
                <c:pt idx="12">
                  <c:v>12.9</c:v>
                </c:pt>
                <c:pt idx="13">
                  <c:v>13.6</c:v>
                </c:pt>
                <c:pt idx="14">
                  <c:v>10.7</c:v>
                </c:pt>
                <c:pt idx="15">
                  <c:v>10.7</c:v>
                </c:pt>
                <c:pt idx="16">
                  <c:v>22.9</c:v>
                </c:pt>
                <c:pt idx="17">
                  <c:v>14.1</c:v>
                </c:pt>
                <c:pt idx="18">
                  <c:v>16.399999999999999</c:v>
                </c:pt>
                <c:pt idx="19">
                  <c:v>2.1</c:v>
                </c:pt>
                <c:pt idx="20">
                  <c:v>19.100000000000001</c:v>
                </c:pt>
                <c:pt idx="21">
                  <c:v>19.8</c:v>
                </c:pt>
                <c:pt idx="22">
                  <c:v>12.7</c:v>
                </c:pt>
                <c:pt idx="23">
                  <c:v>19.100000000000001</c:v>
                </c:pt>
                <c:pt idx="24">
                  <c:v>16.3</c:v>
                </c:pt>
                <c:pt idx="25">
                  <c:v>17.5</c:v>
                </c:pt>
                <c:pt idx="26">
                  <c:v>20.6</c:v>
                </c:pt>
                <c:pt idx="27">
                  <c:v>12.3</c:v>
                </c:pt>
                <c:pt idx="28">
                  <c:v>21.7</c:v>
                </c:pt>
                <c:pt idx="29">
                  <c:v>11.4</c:v>
                </c:pt>
                <c:pt idx="30">
                  <c:v>32.9</c:v>
                </c:pt>
                <c:pt idx="31">
                  <c:v>11.2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box"/>
        <c:axId val="77556352"/>
        <c:axId val="80052608"/>
        <c:axId val="0"/>
      </c:bar3DChart>
      <c:catAx>
        <c:axId val="77556352"/>
        <c:scaling>
          <c:orientation val="minMax"/>
        </c:scaling>
        <c:delete val="0"/>
        <c:axPos val="b"/>
        <c:majorTickMark val="none"/>
        <c:minorTickMark val="none"/>
        <c:tickLblPos val="nextTo"/>
        <c:crossAx val="80052608"/>
        <c:crosses val="autoZero"/>
        <c:auto val="1"/>
        <c:lblAlgn val="ctr"/>
        <c:lblOffset val="100"/>
        <c:noMultiLvlLbl val="0"/>
      </c:catAx>
      <c:valAx>
        <c:axId val="80052608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crossAx val="7755635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Hoja1!$C$59</c:f>
              <c:strCache>
                <c:ptCount val="1"/>
                <c:pt idx="0">
                  <c:v>I Bimestre</c:v>
                </c:pt>
              </c:strCache>
            </c:strRef>
          </c:tx>
          <c:invertIfNegative val="0"/>
          <c:cat>
            <c:strRef>
              <c:f>Hoja1!$B$60:$B$75</c:f>
              <c:strCache>
                <c:ptCount val="16"/>
                <c:pt idx="0">
                  <c:v>Bolivar</c:v>
                </c:pt>
                <c:pt idx="1">
                  <c:v>Quindio</c:v>
                </c:pt>
                <c:pt idx="2">
                  <c:v>Antioquia</c:v>
                </c:pt>
                <c:pt idx="3">
                  <c:v>Valle de cauca</c:v>
                </c:pt>
                <c:pt idx="4">
                  <c:v>Cundinamarca</c:v>
                </c:pt>
                <c:pt idx="5">
                  <c:v>Nariño</c:v>
                </c:pt>
                <c:pt idx="6">
                  <c:v>Atlantico</c:v>
                </c:pt>
                <c:pt idx="7">
                  <c:v>Putumayo</c:v>
                </c:pt>
                <c:pt idx="8">
                  <c:v>Risaralda</c:v>
                </c:pt>
                <c:pt idx="9">
                  <c:v>Santander</c:v>
                </c:pt>
                <c:pt idx="10">
                  <c:v>Magdalena</c:v>
                </c:pt>
                <c:pt idx="11">
                  <c:v>Amazonas</c:v>
                </c:pt>
                <c:pt idx="12">
                  <c:v>San Andres</c:v>
                </c:pt>
                <c:pt idx="13">
                  <c:v>N. Santander</c:v>
                </c:pt>
                <c:pt idx="14">
                  <c:v>Guajira</c:v>
                </c:pt>
                <c:pt idx="15">
                  <c:v>Arauca</c:v>
                </c:pt>
              </c:strCache>
            </c:strRef>
          </c:cat>
          <c:val>
            <c:numRef>
              <c:f>Hoja1!$C$60:$C$75</c:f>
              <c:numCache>
                <c:formatCode>General</c:formatCode>
                <c:ptCount val="16"/>
                <c:pt idx="0">
                  <c:v>20.7</c:v>
                </c:pt>
                <c:pt idx="1">
                  <c:v>23</c:v>
                </c:pt>
                <c:pt idx="2">
                  <c:v>19</c:v>
                </c:pt>
                <c:pt idx="3">
                  <c:v>18</c:v>
                </c:pt>
                <c:pt idx="4">
                  <c:v>16</c:v>
                </c:pt>
                <c:pt idx="5">
                  <c:v>15</c:v>
                </c:pt>
                <c:pt idx="6">
                  <c:v>14</c:v>
                </c:pt>
                <c:pt idx="7">
                  <c:v>10</c:v>
                </c:pt>
                <c:pt idx="8">
                  <c:v>19</c:v>
                </c:pt>
                <c:pt idx="9">
                  <c:v>12</c:v>
                </c:pt>
                <c:pt idx="10">
                  <c:v>15</c:v>
                </c:pt>
                <c:pt idx="11">
                  <c:v>10</c:v>
                </c:pt>
                <c:pt idx="12">
                  <c:v>16</c:v>
                </c:pt>
                <c:pt idx="13">
                  <c:v>8</c:v>
                </c:pt>
                <c:pt idx="14">
                  <c:v>1</c:v>
                </c:pt>
                <c:pt idx="15">
                  <c:v>0</c:v>
                </c:pt>
              </c:numCache>
            </c:numRef>
          </c:val>
        </c:ser>
        <c:ser>
          <c:idx val="1"/>
          <c:order val="1"/>
          <c:tx>
            <c:strRef>
              <c:f>Hoja1!$D$59</c:f>
              <c:strCache>
                <c:ptCount val="1"/>
                <c:pt idx="0">
                  <c:v>II Bimestre</c:v>
                </c:pt>
              </c:strCache>
            </c:strRef>
          </c:tx>
          <c:invertIfNegative val="0"/>
          <c:cat>
            <c:strRef>
              <c:f>Hoja1!$B$60:$B$75</c:f>
              <c:strCache>
                <c:ptCount val="16"/>
                <c:pt idx="0">
                  <c:v>Bolivar</c:v>
                </c:pt>
                <c:pt idx="1">
                  <c:v>Quindio</c:v>
                </c:pt>
                <c:pt idx="2">
                  <c:v>Antioquia</c:v>
                </c:pt>
                <c:pt idx="3">
                  <c:v>Valle de cauca</c:v>
                </c:pt>
                <c:pt idx="4">
                  <c:v>Cundinamarca</c:v>
                </c:pt>
                <c:pt idx="5">
                  <c:v>Nariño</c:v>
                </c:pt>
                <c:pt idx="6">
                  <c:v>Atlantico</c:v>
                </c:pt>
                <c:pt idx="7">
                  <c:v>Putumayo</c:v>
                </c:pt>
                <c:pt idx="8">
                  <c:v>Risaralda</c:v>
                </c:pt>
                <c:pt idx="9">
                  <c:v>Santander</c:v>
                </c:pt>
                <c:pt idx="10">
                  <c:v>Magdalena</c:v>
                </c:pt>
                <c:pt idx="11">
                  <c:v>Amazonas</c:v>
                </c:pt>
                <c:pt idx="12">
                  <c:v>San Andres</c:v>
                </c:pt>
                <c:pt idx="13">
                  <c:v>N. Santander</c:v>
                </c:pt>
                <c:pt idx="14">
                  <c:v>Guajira</c:v>
                </c:pt>
                <c:pt idx="15">
                  <c:v>Arauca</c:v>
                </c:pt>
              </c:strCache>
            </c:strRef>
          </c:cat>
          <c:val>
            <c:numRef>
              <c:f>Hoja1!$D$60:$D$75</c:f>
              <c:numCache>
                <c:formatCode>General</c:formatCode>
                <c:ptCount val="16"/>
                <c:pt idx="0">
                  <c:v>22.3</c:v>
                </c:pt>
                <c:pt idx="1">
                  <c:v>16</c:v>
                </c:pt>
                <c:pt idx="2">
                  <c:v>18</c:v>
                </c:pt>
                <c:pt idx="3">
                  <c:v>18</c:v>
                </c:pt>
                <c:pt idx="4">
                  <c:v>18</c:v>
                </c:pt>
                <c:pt idx="5">
                  <c:v>15</c:v>
                </c:pt>
                <c:pt idx="6">
                  <c:v>15</c:v>
                </c:pt>
                <c:pt idx="7">
                  <c:v>14</c:v>
                </c:pt>
                <c:pt idx="8">
                  <c:v>16</c:v>
                </c:pt>
                <c:pt idx="9">
                  <c:v>15</c:v>
                </c:pt>
                <c:pt idx="10">
                  <c:v>15</c:v>
                </c:pt>
                <c:pt idx="11">
                  <c:v>15</c:v>
                </c:pt>
                <c:pt idx="12">
                  <c:v>0</c:v>
                </c:pt>
                <c:pt idx="13">
                  <c:v>7</c:v>
                </c:pt>
                <c:pt idx="14">
                  <c:v>13</c:v>
                </c:pt>
                <c:pt idx="15">
                  <c:v>0</c:v>
                </c:pt>
              </c:numCache>
            </c:numRef>
          </c:val>
        </c:ser>
        <c:ser>
          <c:idx val="2"/>
          <c:order val="2"/>
          <c:tx>
            <c:strRef>
              <c:f>Hoja1!$E$59</c:f>
              <c:strCache>
                <c:ptCount val="1"/>
                <c:pt idx="0">
                  <c:v>III Bimestre</c:v>
                </c:pt>
              </c:strCache>
            </c:strRef>
          </c:tx>
          <c:invertIfNegative val="0"/>
          <c:cat>
            <c:strRef>
              <c:f>Hoja1!$B$60:$B$75</c:f>
              <c:strCache>
                <c:ptCount val="16"/>
                <c:pt idx="0">
                  <c:v>Bolivar</c:v>
                </c:pt>
                <c:pt idx="1">
                  <c:v>Quindio</c:v>
                </c:pt>
                <c:pt idx="2">
                  <c:v>Antioquia</c:v>
                </c:pt>
                <c:pt idx="3">
                  <c:v>Valle de cauca</c:v>
                </c:pt>
                <c:pt idx="4">
                  <c:v>Cundinamarca</c:v>
                </c:pt>
                <c:pt idx="5">
                  <c:v>Nariño</c:v>
                </c:pt>
                <c:pt idx="6">
                  <c:v>Atlantico</c:v>
                </c:pt>
                <c:pt idx="7">
                  <c:v>Putumayo</c:v>
                </c:pt>
                <c:pt idx="8">
                  <c:v>Risaralda</c:v>
                </c:pt>
                <c:pt idx="9">
                  <c:v>Santander</c:v>
                </c:pt>
                <c:pt idx="10">
                  <c:v>Magdalena</c:v>
                </c:pt>
                <c:pt idx="11">
                  <c:v>Amazonas</c:v>
                </c:pt>
                <c:pt idx="12">
                  <c:v>San Andres</c:v>
                </c:pt>
                <c:pt idx="13">
                  <c:v>N. Santander</c:v>
                </c:pt>
                <c:pt idx="14">
                  <c:v>Guajira</c:v>
                </c:pt>
                <c:pt idx="15">
                  <c:v>Arauca</c:v>
                </c:pt>
              </c:strCache>
            </c:strRef>
          </c:cat>
          <c:val>
            <c:numRef>
              <c:f>Hoja1!$E$60:$E$75</c:f>
              <c:numCache>
                <c:formatCode>General</c:formatCode>
                <c:ptCount val="16"/>
                <c:pt idx="0">
                  <c:v>26.5</c:v>
                </c:pt>
                <c:pt idx="1">
                  <c:v>19.5</c:v>
                </c:pt>
                <c:pt idx="2">
                  <c:v>13.1</c:v>
                </c:pt>
                <c:pt idx="3">
                  <c:v>16</c:v>
                </c:pt>
                <c:pt idx="4">
                  <c:v>16.3</c:v>
                </c:pt>
                <c:pt idx="5">
                  <c:v>15.3</c:v>
                </c:pt>
                <c:pt idx="6">
                  <c:v>13.3</c:v>
                </c:pt>
                <c:pt idx="7">
                  <c:v>16.3</c:v>
                </c:pt>
                <c:pt idx="8">
                  <c:v>17</c:v>
                </c:pt>
                <c:pt idx="9">
                  <c:v>10.6</c:v>
                </c:pt>
                <c:pt idx="10">
                  <c:v>11.4</c:v>
                </c:pt>
                <c:pt idx="11">
                  <c:v>4.4000000000000004</c:v>
                </c:pt>
                <c:pt idx="12">
                  <c:v>8</c:v>
                </c:pt>
                <c:pt idx="13">
                  <c:v>7</c:v>
                </c:pt>
                <c:pt idx="14">
                  <c:v>1</c:v>
                </c:pt>
                <c:pt idx="15">
                  <c:v>0</c:v>
                </c:pt>
              </c:numCache>
            </c:numRef>
          </c:val>
        </c:ser>
        <c:ser>
          <c:idx val="3"/>
          <c:order val="3"/>
          <c:tx>
            <c:strRef>
              <c:f>Hoja1!$F$59</c:f>
              <c:strCache>
                <c:ptCount val="1"/>
                <c:pt idx="0">
                  <c:v>IV Bimestre</c:v>
                </c:pt>
              </c:strCache>
            </c:strRef>
          </c:tx>
          <c:invertIfNegative val="0"/>
          <c:cat>
            <c:strRef>
              <c:f>Hoja1!$B$60:$B$75</c:f>
              <c:strCache>
                <c:ptCount val="16"/>
                <c:pt idx="0">
                  <c:v>Bolivar</c:v>
                </c:pt>
                <c:pt idx="1">
                  <c:v>Quindio</c:v>
                </c:pt>
                <c:pt idx="2">
                  <c:v>Antioquia</c:v>
                </c:pt>
                <c:pt idx="3">
                  <c:v>Valle de cauca</c:v>
                </c:pt>
                <c:pt idx="4">
                  <c:v>Cundinamarca</c:v>
                </c:pt>
                <c:pt idx="5">
                  <c:v>Nariño</c:v>
                </c:pt>
                <c:pt idx="6">
                  <c:v>Atlantico</c:v>
                </c:pt>
                <c:pt idx="7">
                  <c:v>Putumayo</c:v>
                </c:pt>
                <c:pt idx="8">
                  <c:v>Risaralda</c:v>
                </c:pt>
                <c:pt idx="9">
                  <c:v>Santander</c:v>
                </c:pt>
                <c:pt idx="10">
                  <c:v>Magdalena</c:v>
                </c:pt>
                <c:pt idx="11">
                  <c:v>Amazonas</c:v>
                </c:pt>
                <c:pt idx="12">
                  <c:v>San Andres</c:v>
                </c:pt>
                <c:pt idx="13">
                  <c:v>N. Santander</c:v>
                </c:pt>
                <c:pt idx="14">
                  <c:v>Guajira</c:v>
                </c:pt>
                <c:pt idx="15">
                  <c:v>Arauca</c:v>
                </c:pt>
              </c:strCache>
            </c:strRef>
          </c:cat>
          <c:val>
            <c:numRef>
              <c:f>Hoja1!$F$60:$F$75</c:f>
              <c:numCache>
                <c:formatCode>General</c:formatCode>
                <c:ptCount val="16"/>
                <c:pt idx="0">
                  <c:v>8.6</c:v>
                </c:pt>
                <c:pt idx="1">
                  <c:v>23.1</c:v>
                </c:pt>
                <c:pt idx="2">
                  <c:v>18</c:v>
                </c:pt>
                <c:pt idx="3">
                  <c:v>18.3</c:v>
                </c:pt>
                <c:pt idx="4">
                  <c:v>17.399999999999999</c:v>
                </c:pt>
                <c:pt idx="5">
                  <c:v>18.100000000000001</c:v>
                </c:pt>
                <c:pt idx="6">
                  <c:v>17.5</c:v>
                </c:pt>
                <c:pt idx="7">
                  <c:v>20.100000000000001</c:v>
                </c:pt>
                <c:pt idx="8">
                  <c:v>15</c:v>
                </c:pt>
                <c:pt idx="9">
                  <c:v>15.1</c:v>
                </c:pt>
                <c:pt idx="10">
                  <c:v>13.4</c:v>
                </c:pt>
                <c:pt idx="11">
                  <c:v>11.7</c:v>
                </c:pt>
                <c:pt idx="12">
                  <c:v>8.6</c:v>
                </c:pt>
                <c:pt idx="13">
                  <c:v>8</c:v>
                </c:pt>
                <c:pt idx="14">
                  <c:v>5.7</c:v>
                </c:pt>
                <c:pt idx="15">
                  <c:v>0</c:v>
                </c:pt>
              </c:numCache>
            </c:numRef>
          </c:val>
        </c:ser>
        <c:ser>
          <c:idx val="4"/>
          <c:order val="4"/>
          <c:tx>
            <c:strRef>
              <c:f>Hoja1!$G$59</c:f>
              <c:strCache>
                <c:ptCount val="1"/>
                <c:pt idx="0">
                  <c:v>V Bimestre</c:v>
                </c:pt>
              </c:strCache>
            </c:strRef>
          </c:tx>
          <c:invertIfNegative val="0"/>
          <c:cat>
            <c:strRef>
              <c:f>Hoja1!$B$60:$B$75</c:f>
              <c:strCache>
                <c:ptCount val="16"/>
                <c:pt idx="0">
                  <c:v>Bolivar</c:v>
                </c:pt>
                <c:pt idx="1">
                  <c:v>Quindio</c:v>
                </c:pt>
                <c:pt idx="2">
                  <c:v>Antioquia</c:v>
                </c:pt>
                <c:pt idx="3">
                  <c:v>Valle de cauca</c:v>
                </c:pt>
                <c:pt idx="4">
                  <c:v>Cundinamarca</c:v>
                </c:pt>
                <c:pt idx="5">
                  <c:v>Nariño</c:v>
                </c:pt>
                <c:pt idx="6">
                  <c:v>Atlantico</c:v>
                </c:pt>
                <c:pt idx="7">
                  <c:v>Putumayo</c:v>
                </c:pt>
                <c:pt idx="8">
                  <c:v>Risaralda</c:v>
                </c:pt>
                <c:pt idx="9">
                  <c:v>Santander</c:v>
                </c:pt>
                <c:pt idx="10">
                  <c:v>Magdalena</c:v>
                </c:pt>
                <c:pt idx="11">
                  <c:v>Amazonas</c:v>
                </c:pt>
                <c:pt idx="12">
                  <c:v>San Andres</c:v>
                </c:pt>
                <c:pt idx="13">
                  <c:v>N. Santander</c:v>
                </c:pt>
                <c:pt idx="14">
                  <c:v>Guajira</c:v>
                </c:pt>
                <c:pt idx="15">
                  <c:v>Arauca</c:v>
                </c:pt>
              </c:strCache>
            </c:strRef>
          </c:cat>
          <c:val>
            <c:numRef>
              <c:f>Hoja1!$G$60:$G$75</c:f>
              <c:numCache>
                <c:formatCode>General</c:formatCode>
                <c:ptCount val="16"/>
                <c:pt idx="0">
                  <c:v>14.4</c:v>
                </c:pt>
                <c:pt idx="1">
                  <c:v>10.8</c:v>
                </c:pt>
                <c:pt idx="2">
                  <c:v>20</c:v>
                </c:pt>
                <c:pt idx="3">
                  <c:v>17.100000000000001</c:v>
                </c:pt>
                <c:pt idx="4">
                  <c:v>17.2</c:v>
                </c:pt>
                <c:pt idx="5">
                  <c:v>18.8</c:v>
                </c:pt>
                <c:pt idx="6">
                  <c:v>15.9</c:v>
                </c:pt>
                <c:pt idx="7">
                  <c:v>11.7</c:v>
                </c:pt>
                <c:pt idx="8">
                  <c:v>5</c:v>
                </c:pt>
                <c:pt idx="9">
                  <c:v>18.899999999999999</c:v>
                </c:pt>
                <c:pt idx="10">
                  <c:v>15.3</c:v>
                </c:pt>
                <c:pt idx="11">
                  <c:v>8.4</c:v>
                </c:pt>
                <c:pt idx="12">
                  <c:v>9</c:v>
                </c:pt>
                <c:pt idx="13">
                  <c:v>10</c:v>
                </c:pt>
                <c:pt idx="14">
                  <c:v>15.3</c:v>
                </c:pt>
                <c:pt idx="15">
                  <c:v>0</c:v>
                </c:pt>
              </c:numCache>
            </c:numRef>
          </c:val>
        </c:ser>
        <c:ser>
          <c:idx val="5"/>
          <c:order val="5"/>
          <c:tx>
            <c:strRef>
              <c:f>Hoja1!$H$59</c:f>
              <c:strCache>
                <c:ptCount val="1"/>
                <c:pt idx="0">
                  <c:v>VI Bimestre</c:v>
                </c:pt>
              </c:strCache>
            </c:strRef>
          </c:tx>
          <c:invertIfNegative val="0"/>
          <c:cat>
            <c:strRef>
              <c:f>Hoja1!$B$60:$B$75</c:f>
              <c:strCache>
                <c:ptCount val="16"/>
                <c:pt idx="0">
                  <c:v>Bolivar</c:v>
                </c:pt>
                <c:pt idx="1">
                  <c:v>Quindio</c:v>
                </c:pt>
                <c:pt idx="2">
                  <c:v>Antioquia</c:v>
                </c:pt>
                <c:pt idx="3">
                  <c:v>Valle de cauca</c:v>
                </c:pt>
                <c:pt idx="4">
                  <c:v>Cundinamarca</c:v>
                </c:pt>
                <c:pt idx="5">
                  <c:v>Nariño</c:v>
                </c:pt>
                <c:pt idx="6">
                  <c:v>Atlantico</c:v>
                </c:pt>
                <c:pt idx="7">
                  <c:v>Putumayo</c:v>
                </c:pt>
                <c:pt idx="8">
                  <c:v>Risaralda</c:v>
                </c:pt>
                <c:pt idx="9">
                  <c:v>Santander</c:v>
                </c:pt>
                <c:pt idx="10">
                  <c:v>Magdalena</c:v>
                </c:pt>
                <c:pt idx="11">
                  <c:v>Amazonas</c:v>
                </c:pt>
                <c:pt idx="12">
                  <c:v>San Andres</c:v>
                </c:pt>
                <c:pt idx="13">
                  <c:v>N. Santander</c:v>
                </c:pt>
                <c:pt idx="14">
                  <c:v>Guajira</c:v>
                </c:pt>
                <c:pt idx="15">
                  <c:v>Arauca</c:v>
                </c:pt>
              </c:strCache>
            </c:strRef>
          </c:cat>
          <c:val>
            <c:numRef>
              <c:f>Hoja1!$H$60:$H$75</c:f>
              <c:numCache>
                <c:formatCode>General</c:formatCode>
                <c:ptCount val="16"/>
                <c:pt idx="0">
                  <c:v>7.3</c:v>
                </c:pt>
                <c:pt idx="1">
                  <c:v>7.2</c:v>
                </c:pt>
                <c:pt idx="2">
                  <c:v>9.1</c:v>
                </c:pt>
                <c:pt idx="3">
                  <c:v>6.3</c:v>
                </c:pt>
                <c:pt idx="4">
                  <c:v>12.3</c:v>
                </c:pt>
                <c:pt idx="5">
                  <c:v>13.7</c:v>
                </c:pt>
                <c:pt idx="6">
                  <c:v>11.1</c:v>
                </c:pt>
                <c:pt idx="7">
                  <c:v>21.4</c:v>
                </c:pt>
                <c:pt idx="8">
                  <c:v>3</c:v>
                </c:pt>
                <c:pt idx="9">
                  <c:v>7.5</c:v>
                </c:pt>
                <c:pt idx="10">
                  <c:v>15.6</c:v>
                </c:pt>
                <c:pt idx="11">
                  <c:v>6.9</c:v>
                </c:pt>
                <c:pt idx="12">
                  <c:v>9.4</c:v>
                </c:pt>
                <c:pt idx="13">
                  <c:v>22</c:v>
                </c:pt>
                <c:pt idx="14">
                  <c:v>9</c:v>
                </c:pt>
                <c:pt idx="1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box"/>
        <c:axId val="101249024"/>
        <c:axId val="101250560"/>
        <c:axId val="0"/>
      </c:bar3DChart>
      <c:catAx>
        <c:axId val="101249024"/>
        <c:scaling>
          <c:orientation val="minMax"/>
        </c:scaling>
        <c:delete val="0"/>
        <c:axPos val="b"/>
        <c:majorTickMark val="none"/>
        <c:minorTickMark val="none"/>
        <c:tickLblPos val="nextTo"/>
        <c:crossAx val="101250560"/>
        <c:crosses val="autoZero"/>
        <c:auto val="1"/>
        <c:lblAlgn val="ctr"/>
        <c:lblOffset val="100"/>
        <c:noMultiLvlLbl val="0"/>
      </c:catAx>
      <c:valAx>
        <c:axId val="101250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0124902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chemeClr val="bg2"/>
    </a:solidFill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  <c:spPr>
        <a:solidFill>
          <a:schemeClr val="accent6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  <a:bevelB w="165100" prst="coolSlant"/>
        </a:sp3d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Hoja2!$C$25</c:f>
              <c:strCache>
                <c:ptCount val="1"/>
                <c:pt idx="0">
                  <c:v>II Bimestre</c:v>
                </c:pt>
              </c:strCache>
            </c:strRef>
          </c:tx>
          <c:invertIfNegative val="0"/>
          <c:cat>
            <c:strRef>
              <c:f>Hoja2!$B$26:$B$45</c:f>
              <c:strCache>
                <c:ptCount val="20"/>
                <c:pt idx="0">
                  <c:v>Quindio</c:v>
                </c:pt>
                <c:pt idx="1">
                  <c:v>Bolivar</c:v>
                </c:pt>
                <c:pt idx="2">
                  <c:v>Valle</c:v>
                </c:pt>
                <c:pt idx="3">
                  <c:v>Meta</c:v>
                </c:pt>
                <c:pt idx="4">
                  <c:v>Nariño</c:v>
                </c:pt>
                <c:pt idx="5">
                  <c:v>Cesar</c:v>
                </c:pt>
                <c:pt idx="6">
                  <c:v>Cordoba</c:v>
                </c:pt>
                <c:pt idx="7">
                  <c:v>Santander</c:v>
                </c:pt>
                <c:pt idx="8">
                  <c:v>Boyaca</c:v>
                </c:pt>
                <c:pt idx="9">
                  <c:v>Cauca</c:v>
                </c:pt>
                <c:pt idx="10">
                  <c:v>Tolima</c:v>
                </c:pt>
                <c:pt idx="11">
                  <c:v>Arauca</c:v>
                </c:pt>
                <c:pt idx="12">
                  <c:v>Caqueta</c:v>
                </c:pt>
                <c:pt idx="13">
                  <c:v>Caldas</c:v>
                </c:pt>
                <c:pt idx="14">
                  <c:v>Antioquia</c:v>
                </c:pt>
                <c:pt idx="15">
                  <c:v>N. santander</c:v>
                </c:pt>
                <c:pt idx="16">
                  <c:v>Sucre</c:v>
                </c:pt>
                <c:pt idx="17">
                  <c:v>Atlantico</c:v>
                </c:pt>
                <c:pt idx="18">
                  <c:v>Magdalena</c:v>
                </c:pt>
                <c:pt idx="19">
                  <c:v>Huila</c:v>
                </c:pt>
              </c:strCache>
            </c:strRef>
          </c:cat>
          <c:val>
            <c:numRef>
              <c:f>Hoja2!$C$26:$C$45</c:f>
              <c:numCache>
                <c:formatCode>General</c:formatCode>
                <c:ptCount val="20"/>
                <c:pt idx="0">
                  <c:v>41</c:v>
                </c:pt>
                <c:pt idx="1">
                  <c:v>36</c:v>
                </c:pt>
                <c:pt idx="2">
                  <c:v>41</c:v>
                </c:pt>
                <c:pt idx="3">
                  <c:v>53</c:v>
                </c:pt>
                <c:pt idx="4">
                  <c:v>25</c:v>
                </c:pt>
                <c:pt idx="5">
                  <c:v>10</c:v>
                </c:pt>
                <c:pt idx="6">
                  <c:v>49</c:v>
                </c:pt>
                <c:pt idx="7">
                  <c:v>20</c:v>
                </c:pt>
                <c:pt idx="8">
                  <c:v>53</c:v>
                </c:pt>
                <c:pt idx="9">
                  <c:v>44</c:v>
                </c:pt>
                <c:pt idx="10">
                  <c:v>39</c:v>
                </c:pt>
                <c:pt idx="11">
                  <c:v>26</c:v>
                </c:pt>
                <c:pt idx="12">
                  <c:v>58</c:v>
                </c:pt>
                <c:pt idx="13">
                  <c:v>25</c:v>
                </c:pt>
                <c:pt idx="14">
                  <c:v>13</c:v>
                </c:pt>
                <c:pt idx="15">
                  <c:v>12</c:v>
                </c:pt>
                <c:pt idx="16">
                  <c:v>25</c:v>
                </c:pt>
                <c:pt idx="17">
                  <c:v>36</c:v>
                </c:pt>
                <c:pt idx="18">
                  <c:v>31</c:v>
                </c:pt>
                <c:pt idx="19">
                  <c:v>25</c:v>
                </c:pt>
              </c:numCache>
            </c:numRef>
          </c:val>
        </c:ser>
        <c:ser>
          <c:idx val="1"/>
          <c:order val="1"/>
          <c:tx>
            <c:strRef>
              <c:f>Hoja2!$D$25</c:f>
              <c:strCache>
                <c:ptCount val="1"/>
                <c:pt idx="0">
                  <c:v>III Bimestre</c:v>
                </c:pt>
              </c:strCache>
            </c:strRef>
          </c:tx>
          <c:invertIfNegative val="0"/>
          <c:cat>
            <c:strRef>
              <c:f>Hoja2!$B$26:$B$45</c:f>
              <c:strCache>
                <c:ptCount val="20"/>
                <c:pt idx="0">
                  <c:v>Quindio</c:v>
                </c:pt>
                <c:pt idx="1">
                  <c:v>Bolivar</c:v>
                </c:pt>
                <c:pt idx="2">
                  <c:v>Valle</c:v>
                </c:pt>
                <c:pt idx="3">
                  <c:v>Meta</c:v>
                </c:pt>
                <c:pt idx="4">
                  <c:v>Nariño</c:v>
                </c:pt>
                <c:pt idx="5">
                  <c:v>Cesar</c:v>
                </c:pt>
                <c:pt idx="6">
                  <c:v>Cordoba</c:v>
                </c:pt>
                <c:pt idx="7">
                  <c:v>Santander</c:v>
                </c:pt>
                <c:pt idx="8">
                  <c:v>Boyaca</c:v>
                </c:pt>
                <c:pt idx="9">
                  <c:v>Cauca</c:v>
                </c:pt>
                <c:pt idx="10">
                  <c:v>Tolima</c:v>
                </c:pt>
                <c:pt idx="11">
                  <c:v>Arauca</c:v>
                </c:pt>
                <c:pt idx="12">
                  <c:v>Caqueta</c:v>
                </c:pt>
                <c:pt idx="13">
                  <c:v>Caldas</c:v>
                </c:pt>
                <c:pt idx="14">
                  <c:v>Antioquia</c:v>
                </c:pt>
                <c:pt idx="15">
                  <c:v>N. santander</c:v>
                </c:pt>
                <c:pt idx="16">
                  <c:v>Sucre</c:v>
                </c:pt>
                <c:pt idx="17">
                  <c:v>Atlantico</c:v>
                </c:pt>
                <c:pt idx="18">
                  <c:v>Magdalena</c:v>
                </c:pt>
                <c:pt idx="19">
                  <c:v>Huila</c:v>
                </c:pt>
              </c:strCache>
            </c:strRef>
          </c:cat>
          <c:val>
            <c:numRef>
              <c:f>Hoja2!$D$26:$D$45</c:f>
              <c:numCache>
                <c:formatCode>General</c:formatCode>
                <c:ptCount val="20"/>
                <c:pt idx="0">
                  <c:v>17</c:v>
                </c:pt>
                <c:pt idx="1">
                  <c:v>34</c:v>
                </c:pt>
                <c:pt idx="2">
                  <c:v>21</c:v>
                </c:pt>
                <c:pt idx="3">
                  <c:v>2</c:v>
                </c:pt>
                <c:pt idx="4">
                  <c:v>15</c:v>
                </c:pt>
                <c:pt idx="5">
                  <c:v>26</c:v>
                </c:pt>
                <c:pt idx="6">
                  <c:v>8</c:v>
                </c:pt>
                <c:pt idx="7">
                  <c:v>1</c:v>
                </c:pt>
                <c:pt idx="8">
                  <c:v>17</c:v>
                </c:pt>
                <c:pt idx="9">
                  <c:v>7</c:v>
                </c:pt>
                <c:pt idx="10">
                  <c:v>5</c:v>
                </c:pt>
                <c:pt idx="11">
                  <c:v>6</c:v>
                </c:pt>
                <c:pt idx="12">
                  <c:v>2</c:v>
                </c:pt>
                <c:pt idx="13">
                  <c:v>13</c:v>
                </c:pt>
                <c:pt idx="14">
                  <c:v>17</c:v>
                </c:pt>
                <c:pt idx="15">
                  <c:v>39</c:v>
                </c:pt>
                <c:pt idx="16">
                  <c:v>5</c:v>
                </c:pt>
                <c:pt idx="17">
                  <c:v>8</c:v>
                </c:pt>
                <c:pt idx="18">
                  <c:v>3</c:v>
                </c:pt>
                <c:pt idx="19">
                  <c:v>6</c:v>
                </c:pt>
              </c:numCache>
            </c:numRef>
          </c:val>
        </c:ser>
        <c:ser>
          <c:idx val="2"/>
          <c:order val="2"/>
          <c:tx>
            <c:strRef>
              <c:f>Hoja2!$E$25</c:f>
              <c:strCache>
                <c:ptCount val="1"/>
                <c:pt idx="0">
                  <c:v>IV Bimestre</c:v>
                </c:pt>
              </c:strCache>
            </c:strRef>
          </c:tx>
          <c:invertIfNegative val="0"/>
          <c:cat>
            <c:strRef>
              <c:f>Hoja2!$B$26:$B$45</c:f>
              <c:strCache>
                <c:ptCount val="20"/>
                <c:pt idx="0">
                  <c:v>Quindio</c:v>
                </c:pt>
                <c:pt idx="1">
                  <c:v>Bolivar</c:v>
                </c:pt>
                <c:pt idx="2">
                  <c:v>Valle</c:v>
                </c:pt>
                <c:pt idx="3">
                  <c:v>Meta</c:v>
                </c:pt>
                <c:pt idx="4">
                  <c:v>Nariño</c:v>
                </c:pt>
                <c:pt idx="5">
                  <c:v>Cesar</c:v>
                </c:pt>
                <c:pt idx="6">
                  <c:v>Cordoba</c:v>
                </c:pt>
                <c:pt idx="7">
                  <c:v>Santander</c:v>
                </c:pt>
                <c:pt idx="8">
                  <c:v>Boyaca</c:v>
                </c:pt>
                <c:pt idx="9">
                  <c:v>Cauca</c:v>
                </c:pt>
                <c:pt idx="10">
                  <c:v>Tolima</c:v>
                </c:pt>
                <c:pt idx="11">
                  <c:v>Arauca</c:v>
                </c:pt>
                <c:pt idx="12">
                  <c:v>Caqueta</c:v>
                </c:pt>
                <c:pt idx="13">
                  <c:v>Caldas</c:v>
                </c:pt>
                <c:pt idx="14">
                  <c:v>Antioquia</c:v>
                </c:pt>
                <c:pt idx="15">
                  <c:v>N. santander</c:v>
                </c:pt>
                <c:pt idx="16">
                  <c:v>Sucre</c:v>
                </c:pt>
                <c:pt idx="17">
                  <c:v>Atlantico</c:v>
                </c:pt>
                <c:pt idx="18">
                  <c:v>Magdalena</c:v>
                </c:pt>
                <c:pt idx="19">
                  <c:v>Huila</c:v>
                </c:pt>
              </c:strCache>
            </c:strRef>
          </c:cat>
          <c:val>
            <c:numRef>
              <c:f>Hoja2!$E$26:$E$45</c:f>
              <c:numCache>
                <c:formatCode>General</c:formatCode>
                <c:ptCount val="20"/>
                <c:pt idx="0">
                  <c:v>11</c:v>
                </c:pt>
                <c:pt idx="1">
                  <c:v>1</c:v>
                </c:pt>
                <c:pt idx="2">
                  <c:v>12</c:v>
                </c:pt>
                <c:pt idx="3">
                  <c:v>12</c:v>
                </c:pt>
                <c:pt idx="4">
                  <c:v>31</c:v>
                </c:pt>
                <c:pt idx="5">
                  <c:v>7</c:v>
                </c:pt>
                <c:pt idx="6">
                  <c:v>3</c:v>
                </c:pt>
                <c:pt idx="7">
                  <c:v>20</c:v>
                </c:pt>
                <c:pt idx="8">
                  <c:v>1</c:v>
                </c:pt>
                <c:pt idx="9">
                  <c:v>10</c:v>
                </c:pt>
                <c:pt idx="10">
                  <c:v>2</c:v>
                </c:pt>
                <c:pt idx="11">
                  <c:v>12</c:v>
                </c:pt>
                <c:pt idx="12">
                  <c:v>4</c:v>
                </c:pt>
                <c:pt idx="13">
                  <c:v>5</c:v>
                </c:pt>
                <c:pt idx="14">
                  <c:v>6</c:v>
                </c:pt>
                <c:pt idx="15">
                  <c:v>6</c:v>
                </c:pt>
                <c:pt idx="16">
                  <c:v>7</c:v>
                </c:pt>
                <c:pt idx="17">
                  <c:v>2</c:v>
                </c:pt>
                <c:pt idx="18">
                  <c:v>4</c:v>
                </c:pt>
                <c:pt idx="19">
                  <c:v>3</c:v>
                </c:pt>
              </c:numCache>
            </c:numRef>
          </c:val>
        </c:ser>
        <c:ser>
          <c:idx val="3"/>
          <c:order val="3"/>
          <c:tx>
            <c:strRef>
              <c:f>Hoja2!$F$25</c:f>
              <c:strCache>
                <c:ptCount val="1"/>
                <c:pt idx="0">
                  <c:v>V Bimestre</c:v>
                </c:pt>
              </c:strCache>
            </c:strRef>
          </c:tx>
          <c:invertIfNegative val="0"/>
          <c:cat>
            <c:strRef>
              <c:f>Hoja2!$B$26:$B$45</c:f>
              <c:strCache>
                <c:ptCount val="20"/>
                <c:pt idx="0">
                  <c:v>Quindio</c:v>
                </c:pt>
                <c:pt idx="1">
                  <c:v>Bolivar</c:v>
                </c:pt>
                <c:pt idx="2">
                  <c:v>Valle</c:v>
                </c:pt>
                <c:pt idx="3">
                  <c:v>Meta</c:v>
                </c:pt>
                <c:pt idx="4">
                  <c:v>Nariño</c:v>
                </c:pt>
                <c:pt idx="5">
                  <c:v>Cesar</c:v>
                </c:pt>
                <c:pt idx="6">
                  <c:v>Cordoba</c:v>
                </c:pt>
                <c:pt idx="7">
                  <c:v>Santander</c:v>
                </c:pt>
                <c:pt idx="8">
                  <c:v>Boyaca</c:v>
                </c:pt>
                <c:pt idx="9">
                  <c:v>Cauca</c:v>
                </c:pt>
                <c:pt idx="10">
                  <c:v>Tolima</c:v>
                </c:pt>
                <c:pt idx="11">
                  <c:v>Arauca</c:v>
                </c:pt>
                <c:pt idx="12">
                  <c:v>Caqueta</c:v>
                </c:pt>
                <c:pt idx="13">
                  <c:v>Caldas</c:v>
                </c:pt>
                <c:pt idx="14">
                  <c:v>Antioquia</c:v>
                </c:pt>
                <c:pt idx="15">
                  <c:v>N. santander</c:v>
                </c:pt>
                <c:pt idx="16">
                  <c:v>Sucre</c:v>
                </c:pt>
                <c:pt idx="17">
                  <c:v>Atlantico</c:v>
                </c:pt>
                <c:pt idx="18">
                  <c:v>Magdalena</c:v>
                </c:pt>
                <c:pt idx="19">
                  <c:v>Huila</c:v>
                </c:pt>
              </c:strCache>
            </c:strRef>
          </c:cat>
          <c:val>
            <c:numRef>
              <c:f>Hoja2!$F$26:$F$45</c:f>
              <c:numCache>
                <c:formatCode>General</c:formatCode>
                <c:ptCount val="20"/>
                <c:pt idx="0">
                  <c:v>27</c:v>
                </c:pt>
                <c:pt idx="1">
                  <c:v>21</c:v>
                </c:pt>
                <c:pt idx="2">
                  <c:v>13</c:v>
                </c:pt>
                <c:pt idx="3">
                  <c:v>19</c:v>
                </c:pt>
                <c:pt idx="4">
                  <c:v>7</c:v>
                </c:pt>
                <c:pt idx="5">
                  <c:v>31</c:v>
                </c:pt>
                <c:pt idx="6">
                  <c:v>14</c:v>
                </c:pt>
                <c:pt idx="7">
                  <c:v>33</c:v>
                </c:pt>
                <c:pt idx="8">
                  <c:v>1</c:v>
                </c:pt>
                <c:pt idx="9">
                  <c:v>10</c:v>
                </c:pt>
                <c:pt idx="10">
                  <c:v>20</c:v>
                </c:pt>
                <c:pt idx="11">
                  <c:v>22</c:v>
                </c:pt>
                <c:pt idx="12">
                  <c:v>2</c:v>
                </c:pt>
                <c:pt idx="13">
                  <c:v>21</c:v>
                </c:pt>
                <c:pt idx="14">
                  <c:v>26</c:v>
                </c:pt>
                <c:pt idx="15">
                  <c:v>4</c:v>
                </c:pt>
                <c:pt idx="16">
                  <c:v>22</c:v>
                </c:pt>
                <c:pt idx="17">
                  <c:v>4</c:v>
                </c:pt>
                <c:pt idx="18">
                  <c:v>10</c:v>
                </c:pt>
                <c:pt idx="19">
                  <c:v>8</c:v>
                </c:pt>
              </c:numCache>
            </c:numRef>
          </c:val>
        </c:ser>
        <c:ser>
          <c:idx val="4"/>
          <c:order val="4"/>
          <c:tx>
            <c:strRef>
              <c:f>Hoja2!$G$25</c:f>
              <c:strCache>
                <c:ptCount val="1"/>
                <c:pt idx="0">
                  <c:v>VI Bimestre</c:v>
                </c:pt>
              </c:strCache>
            </c:strRef>
          </c:tx>
          <c:invertIfNegative val="0"/>
          <c:cat>
            <c:strRef>
              <c:f>Hoja2!$B$26:$B$45</c:f>
              <c:strCache>
                <c:ptCount val="20"/>
                <c:pt idx="0">
                  <c:v>Quindio</c:v>
                </c:pt>
                <c:pt idx="1">
                  <c:v>Bolivar</c:v>
                </c:pt>
                <c:pt idx="2">
                  <c:v>Valle</c:v>
                </c:pt>
                <c:pt idx="3">
                  <c:v>Meta</c:v>
                </c:pt>
                <c:pt idx="4">
                  <c:v>Nariño</c:v>
                </c:pt>
                <c:pt idx="5">
                  <c:v>Cesar</c:v>
                </c:pt>
                <c:pt idx="6">
                  <c:v>Cordoba</c:v>
                </c:pt>
                <c:pt idx="7">
                  <c:v>Santander</c:v>
                </c:pt>
                <c:pt idx="8">
                  <c:v>Boyaca</c:v>
                </c:pt>
                <c:pt idx="9">
                  <c:v>Cauca</c:v>
                </c:pt>
                <c:pt idx="10">
                  <c:v>Tolima</c:v>
                </c:pt>
                <c:pt idx="11">
                  <c:v>Arauca</c:v>
                </c:pt>
                <c:pt idx="12">
                  <c:v>Caqueta</c:v>
                </c:pt>
                <c:pt idx="13">
                  <c:v>Caldas</c:v>
                </c:pt>
                <c:pt idx="14">
                  <c:v>Antioquia</c:v>
                </c:pt>
                <c:pt idx="15">
                  <c:v>N. santander</c:v>
                </c:pt>
                <c:pt idx="16">
                  <c:v>Sucre</c:v>
                </c:pt>
                <c:pt idx="17">
                  <c:v>Atlantico</c:v>
                </c:pt>
                <c:pt idx="18">
                  <c:v>Magdalena</c:v>
                </c:pt>
                <c:pt idx="19">
                  <c:v>Huila</c:v>
                </c:pt>
              </c:strCache>
            </c:strRef>
          </c:cat>
          <c:val>
            <c:numRef>
              <c:f>Hoja2!$G$26:$G$45</c:f>
              <c:numCache>
                <c:formatCode>General</c:formatCode>
                <c:ptCount val="20"/>
                <c:pt idx="0">
                  <c:v>1</c:v>
                </c:pt>
                <c:pt idx="1">
                  <c:v>3</c:v>
                </c:pt>
                <c:pt idx="2">
                  <c:v>8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  <c:pt idx="6">
                  <c:v>6</c:v>
                </c:pt>
                <c:pt idx="7">
                  <c:v>5</c:v>
                </c:pt>
                <c:pt idx="8">
                  <c:v>0</c:v>
                </c:pt>
                <c:pt idx="9">
                  <c:v>7.4</c:v>
                </c:pt>
                <c:pt idx="10">
                  <c:v>8</c:v>
                </c:pt>
                <c:pt idx="11">
                  <c:v>14</c:v>
                </c:pt>
                <c:pt idx="12">
                  <c:v>12.3</c:v>
                </c:pt>
                <c:pt idx="13">
                  <c:v>23</c:v>
                </c:pt>
                <c:pt idx="14">
                  <c:v>6.5</c:v>
                </c:pt>
                <c:pt idx="15">
                  <c:v>5</c:v>
                </c:pt>
                <c:pt idx="16">
                  <c:v>4.2</c:v>
                </c:pt>
                <c:pt idx="17">
                  <c:v>1</c:v>
                </c:pt>
                <c:pt idx="18">
                  <c:v>3</c:v>
                </c:pt>
                <c:pt idx="19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box"/>
        <c:axId val="108390272"/>
        <c:axId val="108510208"/>
        <c:axId val="0"/>
      </c:bar3DChart>
      <c:catAx>
        <c:axId val="108390272"/>
        <c:scaling>
          <c:orientation val="minMax"/>
        </c:scaling>
        <c:delete val="0"/>
        <c:axPos val="b"/>
        <c:majorTickMark val="none"/>
        <c:minorTickMark val="none"/>
        <c:tickLblPos val="nextTo"/>
        <c:crossAx val="108510208"/>
        <c:crosses val="autoZero"/>
        <c:auto val="1"/>
        <c:lblAlgn val="ctr"/>
        <c:lblOffset val="100"/>
        <c:noMultiLvlLbl val="0"/>
      </c:catAx>
      <c:valAx>
        <c:axId val="108510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0839027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B prst="convex"/>
    </a:sp3d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v>BIMESTRE II</c:v>
          </c:tx>
          <c:invertIfNegative val="0"/>
          <c:cat>
            <c:strRef>
              <c:f>'Gráfica IV BIMESTRE'!$C$4:$C$35</c:f>
              <c:strCache>
                <c:ptCount val="32"/>
                <c:pt idx="0">
                  <c:v>AMAZONAS</c:v>
                </c:pt>
                <c:pt idx="1">
                  <c:v>ANTIOQUIA</c:v>
                </c:pt>
                <c:pt idx="2">
                  <c:v>ARAUCA</c:v>
                </c:pt>
                <c:pt idx="3">
                  <c:v>ATLANTICO</c:v>
                </c:pt>
                <c:pt idx="4">
                  <c:v>BOLIVAR</c:v>
                </c:pt>
                <c:pt idx="5">
                  <c:v>BOYACA</c:v>
                </c:pt>
                <c:pt idx="6">
                  <c:v>CALDAS</c:v>
                </c:pt>
                <c:pt idx="7">
                  <c:v>CAQUETA</c:v>
                </c:pt>
                <c:pt idx="8">
                  <c:v>CASANARE</c:v>
                </c:pt>
                <c:pt idx="9">
                  <c:v>CAUCA </c:v>
                </c:pt>
                <c:pt idx="10">
                  <c:v>CESAR </c:v>
                </c:pt>
                <c:pt idx="11">
                  <c:v>CHOCO</c:v>
                </c:pt>
                <c:pt idx="12">
                  <c:v>CORDOBA</c:v>
                </c:pt>
                <c:pt idx="13">
                  <c:v>CUNDINAMARCA</c:v>
                </c:pt>
                <c:pt idx="14">
                  <c:v>GUAVIARE</c:v>
                </c:pt>
                <c:pt idx="15">
                  <c:v>GUAINIA</c:v>
                </c:pt>
                <c:pt idx="16">
                  <c:v>LA GUAJIRA</c:v>
                </c:pt>
                <c:pt idx="17">
                  <c:v>HUILA</c:v>
                </c:pt>
                <c:pt idx="18">
                  <c:v>MAGDALENA</c:v>
                </c:pt>
                <c:pt idx="19">
                  <c:v>META</c:v>
                </c:pt>
                <c:pt idx="20">
                  <c:v>NARIÑO</c:v>
                </c:pt>
                <c:pt idx="21">
                  <c:v>NORTE SAN/DER</c:v>
                </c:pt>
                <c:pt idx="22">
                  <c:v>PUTUMAYO</c:v>
                </c:pt>
                <c:pt idx="23">
                  <c:v>QUINDIO </c:v>
                </c:pt>
                <c:pt idx="24">
                  <c:v>RISARALDA</c:v>
                </c:pt>
                <c:pt idx="25">
                  <c:v>SAN ANDRES </c:v>
                </c:pt>
                <c:pt idx="26">
                  <c:v>SANTANDER </c:v>
                </c:pt>
                <c:pt idx="27">
                  <c:v>SUCRE</c:v>
                </c:pt>
                <c:pt idx="28">
                  <c:v>TOLIMA</c:v>
                </c:pt>
                <c:pt idx="29">
                  <c:v>VAUPES</c:v>
                </c:pt>
                <c:pt idx="30">
                  <c:v>VALLE DEL CAUCA</c:v>
                </c:pt>
                <c:pt idx="31">
                  <c:v>VICHADA</c:v>
                </c:pt>
              </c:strCache>
            </c:strRef>
          </c:cat>
          <c:val>
            <c:numRef>
              <c:f>'Gráfica IV BIMESTRE'!$L$4:$L$35</c:f>
              <c:numCache>
                <c:formatCode>0%</c:formatCode>
                <c:ptCount val="32"/>
                <c:pt idx="0">
                  <c:v>9.5238095238095247E-3</c:v>
                </c:pt>
                <c:pt idx="1">
                  <c:v>0.19095000000000001</c:v>
                </c:pt>
                <c:pt idx="2">
                  <c:v>0.14000000000000001</c:v>
                </c:pt>
                <c:pt idx="3">
                  <c:v>0</c:v>
                </c:pt>
                <c:pt idx="4">
                  <c:v>0.187</c:v>
                </c:pt>
                <c:pt idx="5">
                  <c:v>0.13200000000000001</c:v>
                </c:pt>
                <c:pt idx="6">
                  <c:v>0.13700000000000001</c:v>
                </c:pt>
                <c:pt idx="7">
                  <c:v>9.5500000000000002E-2</c:v>
                </c:pt>
                <c:pt idx="8">
                  <c:v>7.5999999999999998E-2</c:v>
                </c:pt>
                <c:pt idx="9">
                  <c:v>0.15310000000000001</c:v>
                </c:pt>
                <c:pt idx="10">
                  <c:v>0</c:v>
                </c:pt>
                <c:pt idx="11">
                  <c:v>0.17899999999999999</c:v>
                </c:pt>
                <c:pt idx="12">
                  <c:v>0.17699999999999999</c:v>
                </c:pt>
                <c:pt idx="13">
                  <c:v>0.23400000000000001</c:v>
                </c:pt>
                <c:pt idx="14">
                  <c:v>0.106</c:v>
                </c:pt>
                <c:pt idx="15">
                  <c:v>0.106</c:v>
                </c:pt>
                <c:pt idx="16">
                  <c:v>0</c:v>
                </c:pt>
                <c:pt idx="17">
                  <c:v>0.13700000000000001</c:v>
                </c:pt>
                <c:pt idx="18">
                  <c:v>0</c:v>
                </c:pt>
                <c:pt idx="19">
                  <c:v>0.17799999999999999</c:v>
                </c:pt>
                <c:pt idx="20">
                  <c:v>0.113</c:v>
                </c:pt>
                <c:pt idx="21">
                  <c:v>0.108</c:v>
                </c:pt>
                <c:pt idx="22">
                  <c:v>0.20200000000000001</c:v>
                </c:pt>
                <c:pt idx="23">
                  <c:v>0.223</c:v>
                </c:pt>
                <c:pt idx="24">
                  <c:v>0.34699999999999998</c:v>
                </c:pt>
                <c:pt idx="25">
                  <c:v>7.85E-2</c:v>
                </c:pt>
                <c:pt idx="26">
                  <c:v>0.16800000000000001</c:v>
                </c:pt>
                <c:pt idx="27">
                  <c:v>0.20100000000000001</c:v>
                </c:pt>
                <c:pt idx="28">
                  <c:v>0.15</c:v>
                </c:pt>
                <c:pt idx="29">
                  <c:v>0.23599999999999999</c:v>
                </c:pt>
                <c:pt idx="30">
                  <c:v>0.17799999999999999</c:v>
                </c:pt>
                <c:pt idx="31">
                  <c:v>2.4E-2</c:v>
                </c:pt>
              </c:numCache>
            </c:numRef>
          </c:val>
        </c:ser>
        <c:ser>
          <c:idx val="1"/>
          <c:order val="1"/>
          <c:tx>
            <c:v>BIMESTRE II</c:v>
          </c:tx>
          <c:invertIfNegative val="0"/>
          <c:cat>
            <c:strRef>
              <c:f>'Gráfica IV BIMESTRE'!$C$4:$C$35</c:f>
              <c:strCache>
                <c:ptCount val="32"/>
                <c:pt idx="0">
                  <c:v>AMAZONAS</c:v>
                </c:pt>
                <c:pt idx="1">
                  <c:v>ANTIOQUIA</c:v>
                </c:pt>
                <c:pt idx="2">
                  <c:v>ARAUCA</c:v>
                </c:pt>
                <c:pt idx="3">
                  <c:v>ATLANTICO</c:v>
                </c:pt>
                <c:pt idx="4">
                  <c:v>BOLIVAR</c:v>
                </c:pt>
                <c:pt idx="5">
                  <c:v>BOYACA</c:v>
                </c:pt>
                <c:pt idx="6">
                  <c:v>CALDAS</c:v>
                </c:pt>
                <c:pt idx="7">
                  <c:v>CAQUETA</c:v>
                </c:pt>
                <c:pt idx="8">
                  <c:v>CASANARE</c:v>
                </c:pt>
                <c:pt idx="9">
                  <c:v>CAUCA </c:v>
                </c:pt>
                <c:pt idx="10">
                  <c:v>CESAR </c:v>
                </c:pt>
                <c:pt idx="11">
                  <c:v>CHOCO</c:v>
                </c:pt>
                <c:pt idx="12">
                  <c:v>CORDOBA</c:v>
                </c:pt>
                <c:pt idx="13">
                  <c:v>CUNDINAMARCA</c:v>
                </c:pt>
                <c:pt idx="14">
                  <c:v>GUAVIARE</c:v>
                </c:pt>
                <c:pt idx="15">
                  <c:v>GUAINIA</c:v>
                </c:pt>
                <c:pt idx="16">
                  <c:v>LA GUAJIRA</c:v>
                </c:pt>
                <c:pt idx="17">
                  <c:v>HUILA</c:v>
                </c:pt>
                <c:pt idx="18">
                  <c:v>MAGDALENA</c:v>
                </c:pt>
                <c:pt idx="19">
                  <c:v>META</c:v>
                </c:pt>
                <c:pt idx="20">
                  <c:v>NARIÑO</c:v>
                </c:pt>
                <c:pt idx="21">
                  <c:v>NORTE SAN/DER</c:v>
                </c:pt>
                <c:pt idx="22">
                  <c:v>PUTUMAYO</c:v>
                </c:pt>
                <c:pt idx="23">
                  <c:v>QUINDIO </c:v>
                </c:pt>
                <c:pt idx="24">
                  <c:v>RISARALDA</c:v>
                </c:pt>
                <c:pt idx="25">
                  <c:v>SAN ANDRES </c:v>
                </c:pt>
                <c:pt idx="26">
                  <c:v>SANTANDER </c:v>
                </c:pt>
                <c:pt idx="27">
                  <c:v>SUCRE</c:v>
                </c:pt>
                <c:pt idx="28">
                  <c:v>TOLIMA</c:v>
                </c:pt>
                <c:pt idx="29">
                  <c:v>VAUPES</c:v>
                </c:pt>
                <c:pt idx="30">
                  <c:v>VALLE DEL CAUCA</c:v>
                </c:pt>
                <c:pt idx="31">
                  <c:v>VICHADA</c:v>
                </c:pt>
              </c:strCache>
            </c:strRef>
          </c:cat>
          <c:val>
            <c:numRef>
              <c:f>'Gráfica IV BIMESTRE'!$M$4:$M$35</c:f>
              <c:numCache>
                <c:formatCode>0%</c:formatCode>
                <c:ptCount val="32"/>
                <c:pt idx="0">
                  <c:v>4.7676190476190476E-2</c:v>
                </c:pt>
                <c:pt idx="1">
                  <c:v>0.24804999999999999</c:v>
                </c:pt>
                <c:pt idx="2">
                  <c:v>0.15699999999999997</c:v>
                </c:pt>
                <c:pt idx="3">
                  <c:v>0.23699999999999999</c:v>
                </c:pt>
                <c:pt idx="4">
                  <c:v>0</c:v>
                </c:pt>
                <c:pt idx="5">
                  <c:v>7.9999999999999988E-2</c:v>
                </c:pt>
                <c:pt idx="6">
                  <c:v>0.23699999999999999</c:v>
                </c:pt>
                <c:pt idx="7">
                  <c:v>0.18050000000000002</c:v>
                </c:pt>
                <c:pt idx="8">
                  <c:v>0.12000000000000001</c:v>
                </c:pt>
                <c:pt idx="9">
                  <c:v>0.12989999999999996</c:v>
                </c:pt>
                <c:pt idx="10">
                  <c:v>0</c:v>
                </c:pt>
                <c:pt idx="11">
                  <c:v>0</c:v>
                </c:pt>
                <c:pt idx="12">
                  <c:v>0.16400000000000003</c:v>
                </c:pt>
                <c:pt idx="13">
                  <c:v>0.19999999999999998</c:v>
                </c:pt>
                <c:pt idx="14">
                  <c:v>0.11</c:v>
                </c:pt>
                <c:pt idx="15">
                  <c:v>7.0000000000000062E-3</c:v>
                </c:pt>
                <c:pt idx="16">
                  <c:v>0.17199999999999999</c:v>
                </c:pt>
                <c:pt idx="17">
                  <c:v>0.2</c:v>
                </c:pt>
                <c:pt idx="18">
                  <c:v>0.32700000000000001</c:v>
                </c:pt>
                <c:pt idx="19">
                  <c:v>0.11099999999999999</c:v>
                </c:pt>
                <c:pt idx="20">
                  <c:v>0.17099999999999999</c:v>
                </c:pt>
                <c:pt idx="21">
                  <c:v>0.34</c:v>
                </c:pt>
                <c:pt idx="22">
                  <c:v>0.24</c:v>
                </c:pt>
                <c:pt idx="23">
                  <c:v>8.0999999999999989E-2</c:v>
                </c:pt>
                <c:pt idx="24">
                  <c:v>9.4000000000000028E-2</c:v>
                </c:pt>
                <c:pt idx="25">
                  <c:v>1.5000000000000013E-3</c:v>
                </c:pt>
                <c:pt idx="26">
                  <c:v>0.14699999999999999</c:v>
                </c:pt>
                <c:pt idx="27">
                  <c:v>0.252</c:v>
                </c:pt>
                <c:pt idx="28">
                  <c:v>0.13999999999999999</c:v>
                </c:pt>
                <c:pt idx="29">
                  <c:v>6.8000000000000005E-2</c:v>
                </c:pt>
                <c:pt idx="30">
                  <c:v>0.14500000000000002</c:v>
                </c:pt>
                <c:pt idx="31">
                  <c:v>0.33499999999999996</c:v>
                </c:pt>
              </c:numCache>
            </c:numRef>
          </c:val>
        </c:ser>
        <c:ser>
          <c:idx val="2"/>
          <c:order val="2"/>
          <c:tx>
            <c:v>BIMESTRE III</c:v>
          </c:tx>
          <c:invertIfNegative val="0"/>
          <c:cat>
            <c:strRef>
              <c:f>'Gráfica IV BIMESTRE'!$C$4:$C$35</c:f>
              <c:strCache>
                <c:ptCount val="32"/>
                <c:pt idx="0">
                  <c:v>AMAZONAS</c:v>
                </c:pt>
                <c:pt idx="1">
                  <c:v>ANTIOQUIA</c:v>
                </c:pt>
                <c:pt idx="2">
                  <c:v>ARAUCA</c:v>
                </c:pt>
                <c:pt idx="3">
                  <c:v>ATLANTICO</c:v>
                </c:pt>
                <c:pt idx="4">
                  <c:v>BOLIVAR</c:v>
                </c:pt>
                <c:pt idx="5">
                  <c:v>BOYACA</c:v>
                </c:pt>
                <c:pt idx="6">
                  <c:v>CALDAS</c:v>
                </c:pt>
                <c:pt idx="7">
                  <c:v>CAQUETA</c:v>
                </c:pt>
                <c:pt idx="8">
                  <c:v>CASANARE</c:v>
                </c:pt>
                <c:pt idx="9">
                  <c:v>CAUCA </c:v>
                </c:pt>
                <c:pt idx="10">
                  <c:v>CESAR </c:v>
                </c:pt>
                <c:pt idx="11">
                  <c:v>CHOCO</c:v>
                </c:pt>
                <c:pt idx="12">
                  <c:v>CORDOBA</c:v>
                </c:pt>
                <c:pt idx="13">
                  <c:v>CUNDINAMARCA</c:v>
                </c:pt>
                <c:pt idx="14">
                  <c:v>GUAVIARE</c:v>
                </c:pt>
                <c:pt idx="15">
                  <c:v>GUAINIA</c:v>
                </c:pt>
                <c:pt idx="16">
                  <c:v>LA GUAJIRA</c:v>
                </c:pt>
                <c:pt idx="17">
                  <c:v>HUILA</c:v>
                </c:pt>
                <c:pt idx="18">
                  <c:v>MAGDALENA</c:v>
                </c:pt>
                <c:pt idx="19">
                  <c:v>META</c:v>
                </c:pt>
                <c:pt idx="20">
                  <c:v>NARIÑO</c:v>
                </c:pt>
                <c:pt idx="21">
                  <c:v>NORTE SAN/DER</c:v>
                </c:pt>
                <c:pt idx="22">
                  <c:v>PUTUMAYO</c:v>
                </c:pt>
                <c:pt idx="23">
                  <c:v>QUINDIO </c:v>
                </c:pt>
                <c:pt idx="24">
                  <c:v>RISARALDA</c:v>
                </c:pt>
                <c:pt idx="25">
                  <c:v>SAN ANDRES </c:v>
                </c:pt>
                <c:pt idx="26">
                  <c:v>SANTANDER </c:v>
                </c:pt>
                <c:pt idx="27">
                  <c:v>SUCRE</c:v>
                </c:pt>
                <c:pt idx="28">
                  <c:v>TOLIMA</c:v>
                </c:pt>
                <c:pt idx="29">
                  <c:v>VAUPES</c:v>
                </c:pt>
                <c:pt idx="30">
                  <c:v>VALLE DEL CAUCA</c:v>
                </c:pt>
                <c:pt idx="31">
                  <c:v>VICHADA</c:v>
                </c:pt>
              </c:strCache>
            </c:strRef>
          </c:cat>
          <c:val>
            <c:numRef>
              <c:f>'Gráfica IV BIMESTRE'!$N$4:$N$35</c:f>
              <c:numCache>
                <c:formatCode>0%</c:formatCode>
                <c:ptCount val="32"/>
                <c:pt idx="0">
                  <c:v>0.12279999999999999</c:v>
                </c:pt>
                <c:pt idx="1">
                  <c:v>0.12100000000000005</c:v>
                </c:pt>
                <c:pt idx="2">
                  <c:v>0.23300000000000004</c:v>
                </c:pt>
                <c:pt idx="3">
                  <c:v>0.30300000000000005</c:v>
                </c:pt>
                <c:pt idx="4">
                  <c:v>0.33300000000000002</c:v>
                </c:pt>
                <c:pt idx="5">
                  <c:v>0.13799999999999998</c:v>
                </c:pt>
                <c:pt idx="6">
                  <c:v>0.28600000000000003</c:v>
                </c:pt>
                <c:pt idx="7">
                  <c:v>0.17399999999999999</c:v>
                </c:pt>
                <c:pt idx="8">
                  <c:v>0.254</c:v>
                </c:pt>
                <c:pt idx="9">
                  <c:v>0.23700000000000004</c:v>
                </c:pt>
                <c:pt idx="10">
                  <c:v>0.36</c:v>
                </c:pt>
                <c:pt idx="11">
                  <c:v>0.311</c:v>
                </c:pt>
                <c:pt idx="12">
                  <c:v>0.25899999999999995</c:v>
                </c:pt>
                <c:pt idx="13">
                  <c:v>0.186</c:v>
                </c:pt>
                <c:pt idx="14">
                  <c:v>0.18400000000000002</c:v>
                </c:pt>
                <c:pt idx="15">
                  <c:v>0.26700000000000002</c:v>
                </c:pt>
                <c:pt idx="16">
                  <c:v>0.15800000000000003</c:v>
                </c:pt>
                <c:pt idx="17">
                  <c:v>0.21300000000000002</c:v>
                </c:pt>
                <c:pt idx="18">
                  <c:v>9.2999999999999972E-2</c:v>
                </c:pt>
                <c:pt idx="19">
                  <c:v>0.32100000000000001</c:v>
                </c:pt>
                <c:pt idx="20">
                  <c:v>0.23600000000000004</c:v>
                </c:pt>
                <c:pt idx="21">
                  <c:v>2.0000000000000018E-3</c:v>
                </c:pt>
                <c:pt idx="22">
                  <c:v>0.22800000000000004</c:v>
                </c:pt>
                <c:pt idx="23">
                  <c:v>0.21600000000000003</c:v>
                </c:pt>
                <c:pt idx="24">
                  <c:v>0.22900000000000004</c:v>
                </c:pt>
                <c:pt idx="25">
                  <c:v>0.21999999999999997</c:v>
                </c:pt>
                <c:pt idx="26">
                  <c:v>0.23500000000000004</c:v>
                </c:pt>
                <c:pt idx="27">
                  <c:v>8.7000000000000022E-2</c:v>
                </c:pt>
                <c:pt idx="28">
                  <c:v>0.28999999999999998</c:v>
                </c:pt>
                <c:pt idx="29">
                  <c:v>6.6000000000000003E-2</c:v>
                </c:pt>
                <c:pt idx="30">
                  <c:v>0.187</c:v>
                </c:pt>
                <c:pt idx="31">
                  <c:v>9.1000000000000025E-2</c:v>
                </c:pt>
              </c:numCache>
            </c:numRef>
          </c:val>
        </c:ser>
        <c:ser>
          <c:idx val="3"/>
          <c:order val="3"/>
          <c:tx>
            <c:v>BIMESTRE IV</c:v>
          </c:tx>
          <c:invertIfNegative val="0"/>
          <c:cat>
            <c:strRef>
              <c:f>'Gráfica IV BIMESTRE'!$C$4:$C$35</c:f>
              <c:strCache>
                <c:ptCount val="32"/>
                <c:pt idx="0">
                  <c:v>AMAZONAS</c:v>
                </c:pt>
                <c:pt idx="1">
                  <c:v>ANTIOQUIA</c:v>
                </c:pt>
                <c:pt idx="2">
                  <c:v>ARAUCA</c:v>
                </c:pt>
                <c:pt idx="3">
                  <c:v>ATLANTICO</c:v>
                </c:pt>
                <c:pt idx="4">
                  <c:v>BOLIVAR</c:v>
                </c:pt>
                <c:pt idx="5">
                  <c:v>BOYACA</c:v>
                </c:pt>
                <c:pt idx="6">
                  <c:v>CALDAS</c:v>
                </c:pt>
                <c:pt idx="7">
                  <c:v>CAQUETA</c:v>
                </c:pt>
                <c:pt idx="8">
                  <c:v>CASANARE</c:v>
                </c:pt>
                <c:pt idx="9">
                  <c:v>CAUCA </c:v>
                </c:pt>
                <c:pt idx="10">
                  <c:v>CESAR </c:v>
                </c:pt>
                <c:pt idx="11">
                  <c:v>CHOCO</c:v>
                </c:pt>
                <c:pt idx="12">
                  <c:v>CORDOBA</c:v>
                </c:pt>
                <c:pt idx="13">
                  <c:v>CUNDINAMARCA</c:v>
                </c:pt>
                <c:pt idx="14">
                  <c:v>GUAVIARE</c:v>
                </c:pt>
                <c:pt idx="15">
                  <c:v>GUAINIA</c:v>
                </c:pt>
                <c:pt idx="16">
                  <c:v>LA GUAJIRA</c:v>
                </c:pt>
                <c:pt idx="17">
                  <c:v>HUILA</c:v>
                </c:pt>
                <c:pt idx="18">
                  <c:v>MAGDALENA</c:v>
                </c:pt>
                <c:pt idx="19">
                  <c:v>META</c:v>
                </c:pt>
                <c:pt idx="20">
                  <c:v>NARIÑO</c:v>
                </c:pt>
                <c:pt idx="21">
                  <c:v>NORTE SAN/DER</c:v>
                </c:pt>
                <c:pt idx="22">
                  <c:v>PUTUMAYO</c:v>
                </c:pt>
                <c:pt idx="23">
                  <c:v>QUINDIO </c:v>
                </c:pt>
                <c:pt idx="24">
                  <c:v>RISARALDA</c:v>
                </c:pt>
                <c:pt idx="25">
                  <c:v>SAN ANDRES </c:v>
                </c:pt>
                <c:pt idx="26">
                  <c:v>SANTANDER </c:v>
                </c:pt>
                <c:pt idx="27">
                  <c:v>SUCRE</c:v>
                </c:pt>
                <c:pt idx="28">
                  <c:v>TOLIMA</c:v>
                </c:pt>
                <c:pt idx="29">
                  <c:v>VAUPES</c:v>
                </c:pt>
                <c:pt idx="30">
                  <c:v>VALLE DEL CAUCA</c:v>
                </c:pt>
                <c:pt idx="31">
                  <c:v>VICHADA</c:v>
                </c:pt>
              </c:strCache>
            </c:strRef>
          </c:cat>
          <c:val>
            <c:numRef>
              <c:f>'Gráfica IV BIMESTRE'!$O$4:$O$35</c:f>
              <c:numCache>
                <c:formatCode>0%</c:formatCode>
                <c:ptCount val="32"/>
                <c:pt idx="0">
                  <c:v>0.28999999999999998</c:v>
                </c:pt>
                <c:pt idx="1">
                  <c:v>0.16999999999999993</c:v>
                </c:pt>
                <c:pt idx="2">
                  <c:v>0.22999999999999998</c:v>
                </c:pt>
                <c:pt idx="3">
                  <c:v>0.22999999999999998</c:v>
                </c:pt>
                <c:pt idx="4">
                  <c:v>0.30999999999999994</c:v>
                </c:pt>
                <c:pt idx="5">
                  <c:v>0.19000000000000006</c:v>
                </c:pt>
                <c:pt idx="6">
                  <c:v>0.18999999999999995</c:v>
                </c:pt>
                <c:pt idx="7">
                  <c:v>0.33</c:v>
                </c:pt>
                <c:pt idx="8">
                  <c:v>0.36999999999999994</c:v>
                </c:pt>
                <c:pt idx="9">
                  <c:v>0.17999999999999994</c:v>
                </c:pt>
                <c:pt idx="10">
                  <c:v>0.14000000000000001</c:v>
                </c:pt>
                <c:pt idx="11">
                  <c:v>0.14000000000000001</c:v>
                </c:pt>
                <c:pt idx="12">
                  <c:v>1.0000000000000009E-2</c:v>
                </c:pt>
                <c:pt idx="13">
                  <c:v>0.25</c:v>
                </c:pt>
                <c:pt idx="14">
                  <c:v>0.20999999999999996</c:v>
                </c:pt>
                <c:pt idx="15">
                  <c:v>0.15000000000000002</c:v>
                </c:pt>
                <c:pt idx="16">
                  <c:v>0.13</c:v>
                </c:pt>
                <c:pt idx="17">
                  <c:v>0.36</c:v>
                </c:pt>
                <c:pt idx="18">
                  <c:v>0.15999999999999998</c:v>
                </c:pt>
                <c:pt idx="19">
                  <c:v>0.25</c:v>
                </c:pt>
                <c:pt idx="20">
                  <c:v>0.26</c:v>
                </c:pt>
                <c:pt idx="21">
                  <c:v>0.27999999999999997</c:v>
                </c:pt>
                <c:pt idx="22">
                  <c:v>0.32999999999999996</c:v>
                </c:pt>
                <c:pt idx="23">
                  <c:v>0.28000000000000003</c:v>
                </c:pt>
                <c:pt idx="24">
                  <c:v>0.19999999999999996</c:v>
                </c:pt>
                <c:pt idx="25">
                  <c:v>4.9999999999999989E-2</c:v>
                </c:pt>
                <c:pt idx="26">
                  <c:v>0.18999999999999995</c:v>
                </c:pt>
                <c:pt idx="27">
                  <c:v>0.18999999999999995</c:v>
                </c:pt>
                <c:pt idx="28">
                  <c:v>0.21000000000000008</c:v>
                </c:pt>
                <c:pt idx="29">
                  <c:v>0.18000000000000005</c:v>
                </c:pt>
                <c:pt idx="30">
                  <c:v>0.18999999999999995</c:v>
                </c:pt>
                <c:pt idx="31">
                  <c:v>0.23000000000000004</c:v>
                </c:pt>
              </c:numCache>
            </c:numRef>
          </c:val>
        </c:ser>
        <c:ser>
          <c:idx val="4"/>
          <c:order val="4"/>
          <c:tx>
            <c:v>BIMESTRE V </c:v>
          </c:tx>
          <c:invertIfNegative val="0"/>
          <c:cat>
            <c:strRef>
              <c:f>'Gráfica IV BIMESTRE'!$C$4:$C$35</c:f>
              <c:strCache>
                <c:ptCount val="32"/>
                <c:pt idx="0">
                  <c:v>AMAZONAS</c:v>
                </c:pt>
                <c:pt idx="1">
                  <c:v>ANTIOQUIA</c:v>
                </c:pt>
                <c:pt idx="2">
                  <c:v>ARAUCA</c:v>
                </c:pt>
                <c:pt idx="3">
                  <c:v>ATLANTICO</c:v>
                </c:pt>
                <c:pt idx="4">
                  <c:v>BOLIVAR</c:v>
                </c:pt>
                <c:pt idx="5">
                  <c:v>BOYACA</c:v>
                </c:pt>
                <c:pt idx="6">
                  <c:v>CALDAS</c:v>
                </c:pt>
                <c:pt idx="7">
                  <c:v>CAQUETA</c:v>
                </c:pt>
                <c:pt idx="8">
                  <c:v>CASANARE</c:v>
                </c:pt>
                <c:pt idx="9">
                  <c:v>CAUCA </c:v>
                </c:pt>
                <c:pt idx="10">
                  <c:v>CESAR </c:v>
                </c:pt>
                <c:pt idx="11">
                  <c:v>CHOCO</c:v>
                </c:pt>
                <c:pt idx="12">
                  <c:v>CORDOBA</c:v>
                </c:pt>
                <c:pt idx="13">
                  <c:v>CUNDINAMARCA</c:v>
                </c:pt>
                <c:pt idx="14">
                  <c:v>GUAVIARE</c:v>
                </c:pt>
                <c:pt idx="15">
                  <c:v>GUAINIA</c:v>
                </c:pt>
                <c:pt idx="16">
                  <c:v>LA GUAJIRA</c:v>
                </c:pt>
                <c:pt idx="17">
                  <c:v>HUILA</c:v>
                </c:pt>
                <c:pt idx="18">
                  <c:v>MAGDALENA</c:v>
                </c:pt>
                <c:pt idx="19">
                  <c:v>META</c:v>
                </c:pt>
                <c:pt idx="20">
                  <c:v>NARIÑO</c:v>
                </c:pt>
                <c:pt idx="21">
                  <c:v>NORTE SAN/DER</c:v>
                </c:pt>
                <c:pt idx="22">
                  <c:v>PUTUMAYO</c:v>
                </c:pt>
                <c:pt idx="23">
                  <c:v>QUINDIO </c:v>
                </c:pt>
                <c:pt idx="24">
                  <c:v>RISARALDA</c:v>
                </c:pt>
                <c:pt idx="25">
                  <c:v>SAN ANDRES </c:v>
                </c:pt>
                <c:pt idx="26">
                  <c:v>SANTANDER </c:v>
                </c:pt>
                <c:pt idx="27">
                  <c:v>SUCRE</c:v>
                </c:pt>
                <c:pt idx="28">
                  <c:v>TOLIMA</c:v>
                </c:pt>
                <c:pt idx="29">
                  <c:v>VAUPES</c:v>
                </c:pt>
                <c:pt idx="30">
                  <c:v>VALLE DEL CAUCA</c:v>
                </c:pt>
                <c:pt idx="31">
                  <c:v>VICHADA</c:v>
                </c:pt>
              </c:strCache>
            </c:strRef>
          </c:cat>
          <c:val>
            <c:numRef>
              <c:f>'Gráfica IV BIMESTRE'!$P$4:$P$35</c:f>
              <c:numCache>
                <c:formatCode>0%</c:formatCode>
                <c:ptCount val="32"/>
                <c:pt idx="0">
                  <c:v>7.0000000000000062E-2</c:v>
                </c:pt>
                <c:pt idx="1">
                  <c:v>9.9999999999999978E-2</c:v>
                </c:pt>
                <c:pt idx="2">
                  <c:v>0.24</c:v>
                </c:pt>
                <c:pt idx="3">
                  <c:v>0.17999999999999994</c:v>
                </c:pt>
                <c:pt idx="4">
                  <c:v>0</c:v>
                </c:pt>
                <c:pt idx="5">
                  <c:v>0.30999999999999994</c:v>
                </c:pt>
                <c:pt idx="6">
                  <c:v>0.15000000000000002</c:v>
                </c:pt>
                <c:pt idx="7">
                  <c:v>0.17999999999999994</c:v>
                </c:pt>
                <c:pt idx="8">
                  <c:v>9.000000000000008E-2</c:v>
                </c:pt>
                <c:pt idx="9">
                  <c:v>0.29000000000000004</c:v>
                </c:pt>
                <c:pt idx="10">
                  <c:v>0.12</c:v>
                </c:pt>
                <c:pt idx="11">
                  <c:v>0.15000000000000002</c:v>
                </c:pt>
                <c:pt idx="12">
                  <c:v>0.30000000000000004</c:v>
                </c:pt>
                <c:pt idx="13">
                  <c:v>9.9999999999999978E-2</c:v>
                </c:pt>
                <c:pt idx="14">
                  <c:v>1.0000000000000009E-2</c:v>
                </c:pt>
                <c:pt idx="15">
                  <c:v>0.32999999999999996</c:v>
                </c:pt>
                <c:pt idx="16">
                  <c:v>0.18</c:v>
                </c:pt>
                <c:pt idx="17">
                  <c:v>8.9999999999999969E-2</c:v>
                </c:pt>
                <c:pt idx="18">
                  <c:v>0.26</c:v>
                </c:pt>
                <c:pt idx="19">
                  <c:v>7.0000000000000062E-2</c:v>
                </c:pt>
                <c:pt idx="20">
                  <c:v>5.9999999999999942E-2</c:v>
                </c:pt>
                <c:pt idx="21">
                  <c:v>0.27</c:v>
                </c:pt>
                <c:pt idx="22">
                  <c:v>0</c:v>
                </c:pt>
                <c:pt idx="23">
                  <c:v>0.10999999999999999</c:v>
                </c:pt>
                <c:pt idx="24">
                  <c:v>2.0000000000000018E-2</c:v>
                </c:pt>
                <c:pt idx="25">
                  <c:v>0.19000000000000006</c:v>
                </c:pt>
                <c:pt idx="26">
                  <c:v>7.999999999999996E-2</c:v>
                </c:pt>
                <c:pt idx="27">
                  <c:v>0.12</c:v>
                </c:pt>
                <c:pt idx="28">
                  <c:v>0.16999999999999993</c:v>
                </c:pt>
                <c:pt idx="29">
                  <c:v>4.9999999999999933E-2</c:v>
                </c:pt>
                <c:pt idx="30">
                  <c:v>9.000000000000008E-2</c:v>
                </c:pt>
                <c:pt idx="31">
                  <c:v>0.15999999999999992</c:v>
                </c:pt>
              </c:numCache>
            </c:numRef>
          </c:val>
        </c:ser>
        <c:ser>
          <c:idx val="5"/>
          <c:order val="5"/>
          <c:tx>
            <c:v>BIMESTRE VI</c:v>
          </c:tx>
          <c:invertIfNegative val="0"/>
          <c:cat>
            <c:strRef>
              <c:f>'Gráfica IV BIMESTRE'!$C$4:$C$35</c:f>
              <c:strCache>
                <c:ptCount val="32"/>
                <c:pt idx="0">
                  <c:v>AMAZONAS</c:v>
                </c:pt>
                <c:pt idx="1">
                  <c:v>ANTIOQUIA</c:v>
                </c:pt>
                <c:pt idx="2">
                  <c:v>ARAUCA</c:v>
                </c:pt>
                <c:pt idx="3">
                  <c:v>ATLANTICO</c:v>
                </c:pt>
                <c:pt idx="4">
                  <c:v>BOLIVAR</c:v>
                </c:pt>
                <c:pt idx="5">
                  <c:v>BOYACA</c:v>
                </c:pt>
                <c:pt idx="6">
                  <c:v>CALDAS</c:v>
                </c:pt>
                <c:pt idx="7">
                  <c:v>CAQUETA</c:v>
                </c:pt>
                <c:pt idx="8">
                  <c:v>CASANARE</c:v>
                </c:pt>
                <c:pt idx="9">
                  <c:v>CAUCA </c:v>
                </c:pt>
                <c:pt idx="10">
                  <c:v>CESAR </c:v>
                </c:pt>
                <c:pt idx="11">
                  <c:v>CHOCO</c:v>
                </c:pt>
                <c:pt idx="12">
                  <c:v>CORDOBA</c:v>
                </c:pt>
                <c:pt idx="13">
                  <c:v>CUNDINAMARCA</c:v>
                </c:pt>
                <c:pt idx="14">
                  <c:v>GUAVIARE</c:v>
                </c:pt>
                <c:pt idx="15">
                  <c:v>GUAINIA</c:v>
                </c:pt>
                <c:pt idx="16">
                  <c:v>LA GUAJIRA</c:v>
                </c:pt>
                <c:pt idx="17">
                  <c:v>HUILA</c:v>
                </c:pt>
                <c:pt idx="18">
                  <c:v>MAGDALENA</c:v>
                </c:pt>
                <c:pt idx="19">
                  <c:v>META</c:v>
                </c:pt>
                <c:pt idx="20">
                  <c:v>NARIÑO</c:v>
                </c:pt>
                <c:pt idx="21">
                  <c:v>NORTE SAN/DER</c:v>
                </c:pt>
                <c:pt idx="22">
                  <c:v>PUTUMAYO</c:v>
                </c:pt>
                <c:pt idx="23">
                  <c:v>QUINDIO </c:v>
                </c:pt>
                <c:pt idx="24">
                  <c:v>RISARALDA</c:v>
                </c:pt>
                <c:pt idx="25">
                  <c:v>SAN ANDRES </c:v>
                </c:pt>
                <c:pt idx="26">
                  <c:v>SANTANDER </c:v>
                </c:pt>
                <c:pt idx="27">
                  <c:v>SUCRE</c:v>
                </c:pt>
                <c:pt idx="28">
                  <c:v>TOLIMA</c:v>
                </c:pt>
                <c:pt idx="29">
                  <c:v>VAUPES</c:v>
                </c:pt>
                <c:pt idx="30">
                  <c:v>VALLE DEL CAUCA</c:v>
                </c:pt>
                <c:pt idx="31">
                  <c:v>VICHADA</c:v>
                </c:pt>
              </c:strCache>
            </c:strRef>
          </c:cat>
          <c:val>
            <c:numRef>
              <c:f>'Gráfica IV BIMESTRE'!$Q$4:$Q$35</c:f>
              <c:numCache>
                <c:formatCode>0%</c:formatCode>
                <c:ptCount val="32"/>
                <c:pt idx="0">
                  <c:v>0.19999999999999996</c:v>
                </c:pt>
                <c:pt idx="1">
                  <c:v>7.0000000000000062E-2</c:v>
                </c:pt>
                <c:pt idx="2">
                  <c:v>0</c:v>
                </c:pt>
                <c:pt idx="3">
                  <c:v>1.0000000000000009E-2</c:v>
                </c:pt>
                <c:pt idx="4">
                  <c:v>0</c:v>
                </c:pt>
                <c:pt idx="5">
                  <c:v>6.0000000000000053E-2</c:v>
                </c:pt>
                <c:pt idx="6">
                  <c:v>0</c:v>
                </c:pt>
                <c:pt idx="7">
                  <c:v>4.0000000000000036E-2</c:v>
                </c:pt>
                <c:pt idx="8">
                  <c:v>5.9999999999999942E-2</c:v>
                </c:pt>
                <c:pt idx="9">
                  <c:v>1.0000000000000009E-2</c:v>
                </c:pt>
                <c:pt idx="10">
                  <c:v>0.12</c:v>
                </c:pt>
                <c:pt idx="11">
                  <c:v>2.0000000000000018E-2</c:v>
                </c:pt>
                <c:pt idx="12">
                  <c:v>6.9999999999999951E-2</c:v>
                </c:pt>
                <c:pt idx="13">
                  <c:v>0</c:v>
                </c:pt>
                <c:pt idx="14">
                  <c:v>0.27</c:v>
                </c:pt>
                <c:pt idx="15">
                  <c:v>8.9999999999999969E-2</c:v>
                </c:pt>
                <c:pt idx="16">
                  <c:v>0.17000000000000004</c:v>
                </c:pt>
                <c:pt idx="17">
                  <c:v>0</c:v>
                </c:pt>
                <c:pt idx="18">
                  <c:v>0</c:v>
                </c:pt>
                <c:pt idx="19">
                  <c:v>4.9999999999999933E-2</c:v>
                </c:pt>
                <c:pt idx="20">
                  <c:v>9.000000000000008E-2</c:v>
                </c:pt>
                <c:pt idx="21">
                  <c:v>0</c:v>
                </c:pt>
                <c:pt idx="22">
                  <c:v>0</c:v>
                </c:pt>
                <c:pt idx="23">
                  <c:v>3.9999999999999925E-2</c:v>
                </c:pt>
                <c:pt idx="24">
                  <c:v>5.9999999999999942E-2</c:v>
                </c:pt>
                <c:pt idx="25">
                  <c:v>2.9999999999999916E-2</c:v>
                </c:pt>
                <c:pt idx="26">
                  <c:v>3.0000000000000027E-2</c:v>
                </c:pt>
                <c:pt idx="27">
                  <c:v>2.0000000000000018E-2</c:v>
                </c:pt>
                <c:pt idx="28">
                  <c:v>0</c:v>
                </c:pt>
                <c:pt idx="29">
                  <c:v>0.32000000000000006</c:v>
                </c:pt>
                <c:pt idx="30">
                  <c:v>0.10999999999999999</c:v>
                </c:pt>
                <c:pt idx="3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13534848"/>
        <c:axId val="113837184"/>
      </c:barChart>
      <c:catAx>
        <c:axId val="113534848"/>
        <c:scaling>
          <c:orientation val="minMax"/>
        </c:scaling>
        <c:delete val="0"/>
        <c:axPos val="b"/>
        <c:majorTickMark val="none"/>
        <c:minorTickMark val="none"/>
        <c:tickLblPos val="nextTo"/>
        <c:crossAx val="113837184"/>
        <c:crosses val="autoZero"/>
        <c:auto val="1"/>
        <c:lblAlgn val="ctr"/>
        <c:lblOffset val="100"/>
        <c:noMultiLvlLbl val="0"/>
      </c:catAx>
      <c:valAx>
        <c:axId val="11383718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crossAx val="113534848"/>
        <c:crosses val="autoZero"/>
        <c:crossBetween val="between"/>
      </c:valAx>
      <c:spPr>
        <a:solidFill>
          <a:schemeClr val="bg2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c:spPr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0.16872</cdr:x>
      <cdr:y>0.01862</cdr:y>
    </cdr:from>
    <cdr:to>
      <cdr:x>0.78738</cdr:x>
      <cdr:y>0.11648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1065069" y="51090"/>
          <a:ext cx="3905250" cy="2684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CO" sz="1400" b="1" dirty="0"/>
            <a:t>CUMPLIMIENTO</a:t>
          </a:r>
          <a:r>
            <a:rPr lang="es-CO" sz="1400" b="1" baseline="0" dirty="0"/>
            <a:t> PLAN DE ACCIÓN ANIMAL 2016</a:t>
          </a:r>
          <a:endParaRPr lang="es-CO" sz="14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D302-81C9-4252-9EB2-D859C7C8F101}" type="datetimeFigureOut">
              <a:rPr lang="es-CO" smtClean="0"/>
              <a:t>02/03/2017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FCF8-9BB9-4E33-AFEF-FC06A77E45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0156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D302-81C9-4252-9EB2-D859C7C8F101}" type="datetimeFigureOut">
              <a:rPr lang="es-CO" smtClean="0"/>
              <a:t>02/03/2017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FCF8-9BB9-4E33-AFEF-FC06A77E45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2989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D302-81C9-4252-9EB2-D859C7C8F101}" type="datetimeFigureOut">
              <a:rPr lang="es-CO" smtClean="0"/>
              <a:t>02/03/2017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FCF8-9BB9-4E33-AFEF-FC06A77E45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73390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D302-81C9-4252-9EB2-D859C7C8F101}" type="datetimeFigureOut">
              <a:rPr lang="es-CO" smtClean="0"/>
              <a:t>02/03/2017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FCF8-9BB9-4E33-AFEF-FC06A77E45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07773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D302-81C9-4252-9EB2-D859C7C8F101}" type="datetimeFigureOut">
              <a:rPr lang="es-CO" smtClean="0"/>
              <a:t>02/03/2017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FCF8-9BB9-4E33-AFEF-FC06A77E45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4178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D302-81C9-4252-9EB2-D859C7C8F101}" type="datetimeFigureOut">
              <a:rPr lang="es-CO" smtClean="0"/>
              <a:t>02/03/2017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FCF8-9BB9-4E33-AFEF-FC06A77E45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7949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D302-81C9-4252-9EB2-D859C7C8F101}" type="datetimeFigureOut">
              <a:rPr lang="es-CO" smtClean="0"/>
              <a:t>02/03/2017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FCF8-9BB9-4E33-AFEF-FC06A77E45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1418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D302-81C9-4252-9EB2-D859C7C8F101}" type="datetimeFigureOut">
              <a:rPr lang="es-CO" smtClean="0"/>
              <a:t>02/03/2017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FCF8-9BB9-4E33-AFEF-FC06A77E45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409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D302-81C9-4252-9EB2-D859C7C8F101}" type="datetimeFigureOut">
              <a:rPr lang="es-CO" smtClean="0"/>
              <a:t>02/03/2017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FCF8-9BB9-4E33-AFEF-FC06A77E45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7982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D302-81C9-4252-9EB2-D859C7C8F101}" type="datetimeFigureOut">
              <a:rPr lang="es-CO" smtClean="0"/>
              <a:t>02/03/2017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FCF8-9BB9-4E33-AFEF-FC06A77E45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73996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D302-81C9-4252-9EB2-D859C7C8F101}" type="datetimeFigureOut">
              <a:rPr lang="es-CO" smtClean="0"/>
              <a:t>02/03/2017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FCF8-9BB9-4E33-AFEF-FC06A77E45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15729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9D302-81C9-4252-9EB2-D859C7C8F101}" type="datetimeFigureOut">
              <a:rPr lang="es-CO" smtClean="0"/>
              <a:t>02/03/2017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5FCF8-9BB9-4E33-AFEF-FC06A77E45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7187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38201" y="1137139"/>
            <a:ext cx="8191499" cy="4923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Seguimiento Plan de Acción VI Bimestre 2016</a:t>
            </a:r>
            <a:endParaRPr lang="es-CO" sz="16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92100" y="1805355"/>
            <a:ext cx="93853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/>
              <a:t>Este documento presenta la información de seguimiento a la gestión del </a:t>
            </a:r>
            <a:r>
              <a:rPr lang="es-CO" sz="2000" dirty="0" smtClean="0"/>
              <a:t>Instituto Colombiano Agropecuario a Diciembre de 2016, </a:t>
            </a:r>
            <a:r>
              <a:rPr lang="es-CO" sz="2000" dirty="0"/>
              <a:t>registrada por cada una de las </a:t>
            </a:r>
            <a:r>
              <a:rPr lang="es-CO" sz="2000" dirty="0" smtClean="0"/>
              <a:t>Gerencias Seccionales en </a:t>
            </a:r>
            <a:r>
              <a:rPr lang="es-CO" sz="2000" dirty="0"/>
              <a:t>el modulo </a:t>
            </a:r>
            <a:r>
              <a:rPr lang="es-CO" sz="2000" i="1" dirty="0"/>
              <a:t>Plan de Acción del Sistema de </a:t>
            </a:r>
            <a:r>
              <a:rPr lang="es-CO" sz="2000" i="1" dirty="0" smtClean="0"/>
              <a:t>programación y Seguimiento y en la matriz para </a:t>
            </a:r>
            <a:r>
              <a:rPr lang="es-CO" sz="2000" i="1" dirty="0"/>
              <a:t>la formulación y seguimiento a la Planeación </a:t>
            </a:r>
            <a:r>
              <a:rPr lang="es-CO" sz="2000" i="1" dirty="0" smtClean="0"/>
              <a:t>Institucional</a:t>
            </a:r>
            <a:r>
              <a:rPr lang="es-CO" sz="2000" dirty="0" smtClean="0"/>
              <a:t>, </a:t>
            </a:r>
            <a:r>
              <a:rPr lang="es-CO" sz="2000" dirty="0"/>
              <a:t>y el análisis que realiza </a:t>
            </a:r>
            <a:r>
              <a:rPr lang="es-CO" sz="2000" dirty="0" smtClean="0"/>
              <a:t>la Oficina Asesora de Planeación </a:t>
            </a:r>
            <a:r>
              <a:rPr lang="es-CO" sz="2000" dirty="0"/>
              <a:t>del </a:t>
            </a:r>
            <a:r>
              <a:rPr lang="es-CO" sz="2000" dirty="0" smtClean="0"/>
              <a:t>ICA.</a:t>
            </a:r>
          </a:p>
          <a:p>
            <a:pPr algn="just"/>
            <a:r>
              <a:rPr lang="es-CO" sz="2000" dirty="0" smtClean="0"/>
              <a:t> </a:t>
            </a:r>
            <a:endParaRPr lang="es-CO" sz="2000" dirty="0"/>
          </a:p>
          <a:p>
            <a:pPr algn="just"/>
            <a:r>
              <a:rPr lang="es-CO" sz="2000" dirty="0"/>
              <a:t>En ese orden, por un lado se presenta el cálculo de los indicadores de </a:t>
            </a:r>
            <a:r>
              <a:rPr lang="es-CO" sz="2000" dirty="0" smtClean="0"/>
              <a:t>eficacia </a:t>
            </a:r>
            <a:r>
              <a:rPr lang="es-CO" sz="2000" dirty="0"/>
              <a:t>y </a:t>
            </a:r>
            <a:r>
              <a:rPr lang="es-CO" sz="2000" dirty="0" smtClean="0"/>
              <a:t>el resultado </a:t>
            </a:r>
            <a:r>
              <a:rPr lang="es-CO" sz="2000" dirty="0"/>
              <a:t>del </a:t>
            </a:r>
            <a:r>
              <a:rPr lang="es-CO" sz="2000" dirty="0" smtClean="0"/>
              <a:t>ICA </a:t>
            </a:r>
            <a:r>
              <a:rPr lang="es-CO" sz="2000" dirty="0"/>
              <a:t>por </a:t>
            </a:r>
            <a:r>
              <a:rPr lang="es-CO" sz="2000" dirty="0" smtClean="0"/>
              <a:t>Acciones Estratégicas , para </a:t>
            </a:r>
            <a:r>
              <a:rPr lang="es-CO" sz="2000" dirty="0"/>
              <a:t>finalmente presentar el cumplimiento de los planes de acción de cada una de las </a:t>
            </a:r>
            <a:r>
              <a:rPr lang="es-CO" sz="2000" dirty="0" smtClean="0"/>
              <a:t>32 Gerencias </a:t>
            </a:r>
            <a:r>
              <a:rPr lang="es-CO" sz="2000" dirty="0"/>
              <a:t>S</a:t>
            </a:r>
            <a:r>
              <a:rPr lang="es-CO" sz="2000" dirty="0" smtClean="0"/>
              <a:t>eccionales, del Instituto, estableciendo un Rankin de evaluación  de la mejor gestión hasta la mas débil por cada uno de los servicios de protección que tiene el ICA a </a:t>
            </a:r>
            <a:r>
              <a:rPr lang="es-CO" sz="2000" dirty="0"/>
              <a:t>partir de </a:t>
            </a:r>
            <a:r>
              <a:rPr lang="es-CO" sz="2000" dirty="0" smtClean="0"/>
              <a:t>los resultados </a:t>
            </a:r>
            <a:r>
              <a:rPr lang="es-CO" sz="2000" dirty="0"/>
              <a:t>institucionales. </a:t>
            </a:r>
          </a:p>
        </p:txBody>
      </p:sp>
    </p:spTree>
    <p:extLst>
      <p:ext uri="{BB962C8B-B14F-4D97-AF65-F5344CB8AC3E}">
        <p14:creationId xmlns:p14="http://schemas.microsoft.com/office/powerpoint/2010/main" val="348914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721923" y="878774"/>
            <a:ext cx="6899564" cy="5700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Semaforización ejecución  Seccionales – Subgerencia Análisis y Diagnostico</a:t>
            </a:r>
          </a:p>
          <a:p>
            <a:pPr algn="ctr"/>
            <a:r>
              <a:rPr lang="es-CO" sz="14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VI Bimestre 2016</a:t>
            </a:r>
            <a:endParaRPr lang="es-CO" sz="14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794644"/>
              </p:ext>
            </p:extLst>
          </p:nvPr>
        </p:nvGraphicFramePr>
        <p:xfrm>
          <a:off x="6020800" y="2410690"/>
          <a:ext cx="2755076" cy="2624449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341901"/>
                <a:gridCol w="1413175"/>
              </a:tblGrid>
              <a:tr h="64801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effectLst/>
                          <a:latin typeface="Trebuchet MS" panose="020B0603020202020204" pitchFamily="34" charset="0"/>
                        </a:rPr>
                        <a:t>LOGRO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effectLst/>
                          <a:latin typeface="Trebuchet MS" panose="020B0603020202020204" pitchFamily="34" charset="0"/>
                        </a:rPr>
                        <a:t>CALIFICACION 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1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&gt; </a:t>
                      </a:r>
                      <a:r>
                        <a:rPr lang="es-CO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90</a:t>
                      </a:r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Alto</a:t>
                      </a:r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64801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  <a:latin typeface="Trebuchet MS" panose="020B0603020202020204" pitchFamily="34" charset="0"/>
                        </a:rPr>
                        <a:t>Entre </a:t>
                      </a:r>
                      <a:r>
                        <a:rPr lang="es-CO" sz="1100" u="none" strike="noStrike" dirty="0" smtClean="0">
                          <a:effectLst/>
                          <a:latin typeface="Trebuchet MS" panose="020B0603020202020204" pitchFamily="34" charset="0"/>
                        </a:rPr>
                        <a:t>80% </a:t>
                      </a:r>
                      <a:r>
                        <a:rPr lang="es-CO" sz="1100" u="none" strike="noStrike" dirty="0">
                          <a:effectLst/>
                          <a:latin typeface="Trebuchet MS" panose="020B0603020202020204" pitchFamily="34" charset="0"/>
                        </a:rPr>
                        <a:t>y </a:t>
                      </a:r>
                      <a:r>
                        <a:rPr lang="es-CO" sz="1100" u="none" strike="noStrike" dirty="0" smtClean="0">
                          <a:effectLst/>
                          <a:latin typeface="Trebuchet MS" panose="020B0603020202020204" pitchFamily="34" charset="0"/>
                        </a:rPr>
                        <a:t>89,9% 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</a:rPr>
                        <a:t>Medio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8041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  <a:latin typeface="Trebuchet MS" panose="020B0603020202020204" pitchFamily="34" charset="0"/>
                        </a:rPr>
                        <a:t>Menor a </a:t>
                      </a:r>
                      <a:r>
                        <a:rPr lang="es-CO" sz="1100" u="none" strike="noStrike" dirty="0" smtClean="0">
                          <a:effectLst/>
                          <a:latin typeface="Trebuchet MS" panose="020B0603020202020204" pitchFamily="34" charset="0"/>
                        </a:rPr>
                        <a:t>79,9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</a:rPr>
                        <a:t>Bajo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770004"/>
              </p:ext>
            </p:extLst>
          </p:nvPr>
        </p:nvGraphicFramePr>
        <p:xfrm>
          <a:off x="951663" y="1776625"/>
          <a:ext cx="4416622" cy="4351342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012206"/>
                <a:gridCol w="2404416"/>
              </a:tblGrid>
              <a:tr h="57052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>
                          <a:effectLst/>
                        </a:rPr>
                        <a:t>RANKING SUBGERENCIA ANALISIS Y DIAGNOSTICO  - SECCIONALES VI Bimestre</a:t>
                      </a:r>
                      <a:br>
                        <a:rPr lang="es-CO" sz="1100" u="none" strike="noStrike" dirty="0">
                          <a:effectLst/>
                        </a:rPr>
                      </a:b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8515" marR="8515" marT="8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8733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  <a:latin typeface="Trebuchet MS" panose="020B0603020202020204" pitchFamily="34" charset="0"/>
                        </a:rPr>
                        <a:t>Seccionales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515" marR="8515" marT="8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Trebuchet MS" panose="020B0603020202020204" pitchFamily="34" charset="0"/>
                        </a:rPr>
                        <a:t>Ranking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515" marR="8515" marT="8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3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Meta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515" marR="8515" marT="8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98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515" marR="8515" marT="8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703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Quindio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515" marR="8515" marT="8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97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515" marR="8515" marT="8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703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Bolivar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515" marR="8515" marT="8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95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515" marR="8515" marT="8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703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Valle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515" marR="8515" marT="8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95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515" marR="8515" marT="8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703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Cordoba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515" marR="8515" marT="8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94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515" marR="8515" marT="8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703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Cesar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515" marR="8515" marT="8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93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515" marR="8515" marT="8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703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Antioquia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515" marR="8515" marT="8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Trebuchet MS" panose="020B0603020202020204" pitchFamily="34" charset="0"/>
                        </a:rPr>
                        <a:t>92,4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515" marR="8515" marT="8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703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Caldas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515" marR="8515" marT="8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87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515" marR="8515" marT="8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03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Tolima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515" marR="8515" marT="8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83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515" marR="8515" marT="8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03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Caqueta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515" marR="8515" marT="8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82,5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515" marR="8515" marT="8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03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Nariño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515" marR="8515" marT="8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82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515" marR="8515" marT="8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03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Cauca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515" marR="8515" marT="8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82,3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515" marR="8515" marT="8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03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Casanare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515" marR="8515" marT="8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80,7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515" marR="8515" marT="8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03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Arauca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515" marR="8515" marT="8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Trebuchet MS" panose="020B0603020202020204" pitchFamily="34" charset="0"/>
                        </a:rPr>
                        <a:t>80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515" marR="8515" marT="8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03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Santander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515" marR="8515" marT="8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79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515" marR="8515" marT="8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03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Sucre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515" marR="8515" marT="8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79,0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515" marR="8515" marT="8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03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Huila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515" marR="8515" marT="8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77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515" marR="8515" marT="8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03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Atlantico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515" marR="8515" marT="8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72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515" marR="8515" marT="8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03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Boyaca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515" marR="8515" marT="8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72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515" marR="8515" marT="8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882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N. santander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515" marR="8515" marT="8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66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515" marR="8515" marT="8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882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Magdalena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515" marR="8515" marT="8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Trebuchet MS" panose="020B0603020202020204" pitchFamily="34" charset="0"/>
                        </a:rPr>
                        <a:t>54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515" marR="8515" marT="8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2091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866900" y="990521"/>
            <a:ext cx="6122225" cy="4923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Ejecución Seccionales – Subgerencia Análisis y Diagnostico</a:t>
            </a:r>
          </a:p>
          <a:p>
            <a:pPr algn="ctr"/>
            <a:r>
              <a:rPr lang="es-CO" sz="16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VI Bimestre 2016</a:t>
            </a:r>
            <a:endParaRPr lang="es-CO" sz="16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6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5167153"/>
              </p:ext>
            </p:extLst>
          </p:nvPr>
        </p:nvGraphicFramePr>
        <p:xfrm>
          <a:off x="106878" y="1626919"/>
          <a:ext cx="9702140" cy="4405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6208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333500" y="1066801"/>
            <a:ext cx="8013701" cy="4923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5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Análisis Subgerencia de  Análisis y Diagnostico VI Bimestre 2016</a:t>
            </a:r>
            <a:endParaRPr lang="es-CO" sz="15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44500" y="1922586"/>
            <a:ext cx="88772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dirty="0" smtClean="0">
                <a:latin typeface="Trebuchet MS" panose="020B0603020202020204" pitchFamily="34" charset="0"/>
              </a:rPr>
              <a:t>La mejor ejecución corresponde a la Gerencia Seccional de Quindio quien alcanzo 97% de cumplimiento.</a:t>
            </a:r>
          </a:p>
          <a:p>
            <a:pPr algn="just"/>
            <a:r>
              <a:rPr lang="es-CO" sz="1600" dirty="0" smtClean="0">
                <a:latin typeface="Trebuchet MS" panose="020B0603020202020204" pitchFamily="34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dirty="0" smtClean="0">
                <a:latin typeface="Trebuchet MS" panose="020B0603020202020204" pitchFamily="34" charset="0"/>
              </a:rPr>
              <a:t>Las ejecuciones </a:t>
            </a:r>
            <a:r>
              <a:rPr lang="es-CO" sz="1600" dirty="0">
                <a:latin typeface="Trebuchet MS" panose="020B0603020202020204" pitchFamily="34" charset="0"/>
              </a:rPr>
              <a:t>más baja </a:t>
            </a:r>
            <a:r>
              <a:rPr lang="es-CO" sz="1600" dirty="0" smtClean="0">
                <a:latin typeface="Trebuchet MS" panose="020B0603020202020204" pitchFamily="34" charset="0"/>
              </a:rPr>
              <a:t>corresponde a las Gerencias Seccionales de Casanare (46,5%) , Atlántico  (51%), Magdalena (51%) y Sucre (63,2%).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>
              <a:latin typeface="Trebuchet MS" panose="020B0603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dirty="0" smtClean="0">
                <a:latin typeface="Trebuchet MS" panose="020B0603020202020204" pitchFamily="34" charset="0"/>
              </a:rPr>
              <a:t>En un margen promedio bajo, entre el 79,9% y el 75% se encuentran Las Gerencias de Santander, Cauca, Caquetá, y Cesar.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 smtClean="0">
              <a:latin typeface="Trebuchet MS" panose="020B0603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dirty="0" smtClean="0">
                <a:latin typeface="Trebuchet MS" panose="020B0603020202020204" pitchFamily="34" charset="0"/>
              </a:rPr>
              <a:t>Las Gerencias </a:t>
            </a:r>
            <a:r>
              <a:rPr lang="es-CO" sz="1600" dirty="0">
                <a:latin typeface="Trebuchet MS" panose="020B0603020202020204" pitchFamily="34" charset="0"/>
              </a:rPr>
              <a:t>Seccionales que </a:t>
            </a:r>
            <a:r>
              <a:rPr lang="es-CO" sz="1600" dirty="0" smtClean="0">
                <a:latin typeface="Trebuchet MS" panose="020B0603020202020204" pitchFamily="34" charset="0"/>
              </a:rPr>
              <a:t>tienen las tres Acciones Estratégicas (Diagnostico Veterinario y Fortalecimiento en la red oficial </a:t>
            </a:r>
            <a:r>
              <a:rPr lang="es-CO" sz="1600" dirty="0">
                <a:latin typeface="Trebuchet MS" panose="020B0603020202020204" pitchFamily="34" charset="0"/>
              </a:rPr>
              <a:t>de brucelosis; </a:t>
            </a:r>
            <a:r>
              <a:rPr lang="es-CO" sz="1600" dirty="0" smtClean="0">
                <a:latin typeface="Trebuchet MS" panose="020B0603020202020204" pitchFamily="34" charset="0"/>
              </a:rPr>
              <a:t>Consolidación del servicio en la red oficial de diagnostico fitosanitario </a:t>
            </a:r>
            <a:r>
              <a:rPr lang="es-CO" sz="1600" dirty="0">
                <a:latin typeface="Trebuchet MS" panose="020B0603020202020204" pitchFamily="34" charset="0"/>
              </a:rPr>
              <a:t>y </a:t>
            </a:r>
            <a:r>
              <a:rPr lang="es-CO" sz="1600" dirty="0" smtClean="0">
                <a:latin typeface="Trebuchet MS" panose="020B0603020202020204" pitchFamily="34" charset="0"/>
              </a:rPr>
              <a:t>Fortalecimiento de la red oficial de semillas) son: Valle, Meta, Tolima y Santander de las cuales; las que tuvieron mejor ejecución fueron Valle (95%), Meta (89%).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635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721923" y="878774"/>
            <a:ext cx="6899564" cy="5700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Semaforización ejecución  Seccionales – Subgerencia Protección Animal</a:t>
            </a:r>
          </a:p>
          <a:p>
            <a:pPr algn="ctr"/>
            <a:r>
              <a:rPr lang="es-CO" sz="14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VI Bimestre 2016</a:t>
            </a:r>
            <a:endParaRPr lang="es-CO" sz="14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845570"/>
              </p:ext>
            </p:extLst>
          </p:nvPr>
        </p:nvGraphicFramePr>
        <p:xfrm>
          <a:off x="6982701" y="2351314"/>
          <a:ext cx="2755076" cy="2624449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341901"/>
                <a:gridCol w="1413175"/>
              </a:tblGrid>
              <a:tr h="64801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effectLst/>
                          <a:latin typeface="Trebuchet MS" panose="020B0603020202020204" pitchFamily="34" charset="0"/>
                        </a:rPr>
                        <a:t>LOGRO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effectLst/>
                          <a:latin typeface="Trebuchet MS" panose="020B0603020202020204" pitchFamily="34" charset="0"/>
                        </a:rPr>
                        <a:t>CALIFICACION 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1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&gt; </a:t>
                      </a:r>
                      <a:r>
                        <a:rPr lang="es-CO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90</a:t>
                      </a:r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Alto</a:t>
                      </a:r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64801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  <a:latin typeface="Trebuchet MS" panose="020B0603020202020204" pitchFamily="34" charset="0"/>
                        </a:rPr>
                        <a:t>Entre </a:t>
                      </a:r>
                      <a:r>
                        <a:rPr lang="es-CO" sz="1100" u="none" strike="noStrike" dirty="0" smtClean="0">
                          <a:effectLst/>
                          <a:latin typeface="Trebuchet MS" panose="020B0603020202020204" pitchFamily="34" charset="0"/>
                        </a:rPr>
                        <a:t>80% </a:t>
                      </a:r>
                      <a:r>
                        <a:rPr lang="es-CO" sz="1100" u="none" strike="noStrike" dirty="0">
                          <a:effectLst/>
                          <a:latin typeface="Trebuchet MS" panose="020B0603020202020204" pitchFamily="34" charset="0"/>
                        </a:rPr>
                        <a:t>y </a:t>
                      </a:r>
                      <a:r>
                        <a:rPr lang="es-CO" sz="1100" u="none" strike="noStrike" dirty="0" smtClean="0">
                          <a:effectLst/>
                          <a:latin typeface="Trebuchet MS" panose="020B0603020202020204" pitchFamily="34" charset="0"/>
                        </a:rPr>
                        <a:t>89,9% 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</a:rPr>
                        <a:t>Medio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8041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  <a:latin typeface="Trebuchet MS" panose="020B0603020202020204" pitchFamily="34" charset="0"/>
                        </a:rPr>
                        <a:t>Menor a </a:t>
                      </a:r>
                      <a:r>
                        <a:rPr lang="es-CO" sz="1100" u="none" strike="noStrike" dirty="0" smtClean="0">
                          <a:effectLst/>
                          <a:latin typeface="Trebuchet MS" panose="020B0603020202020204" pitchFamily="34" charset="0"/>
                        </a:rPr>
                        <a:t>79,9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</a:rPr>
                        <a:t>Bajo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600243"/>
              </p:ext>
            </p:extLst>
          </p:nvPr>
        </p:nvGraphicFramePr>
        <p:xfrm>
          <a:off x="681038" y="1825625"/>
          <a:ext cx="2715305" cy="75786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397144"/>
                <a:gridCol w="1318161"/>
              </a:tblGrid>
              <a:tr h="57052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>
                          <a:effectLst/>
                        </a:rPr>
                        <a:t>RANKING SUBGERENCIA </a:t>
                      </a:r>
                      <a:r>
                        <a:rPr lang="es-CO" sz="1100" u="none" strike="noStrike" dirty="0" smtClean="0">
                          <a:effectLst/>
                        </a:rPr>
                        <a:t>Protección Animal  </a:t>
                      </a:r>
                      <a:r>
                        <a:rPr lang="es-CO" sz="1100" u="none" strike="noStrike" dirty="0">
                          <a:effectLst/>
                        </a:rPr>
                        <a:t>- SECCIONALES VI Bimestre</a:t>
                      </a:r>
                      <a:br>
                        <a:rPr lang="es-CO" sz="1100" u="none" strike="noStrike" dirty="0">
                          <a:effectLst/>
                        </a:rPr>
                      </a:b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8515" marR="8515" marT="8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8733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  <a:latin typeface="Trebuchet MS" panose="020B0603020202020204" pitchFamily="34" charset="0"/>
                        </a:rPr>
                        <a:t>Seccionales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515" marR="8515" marT="8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Trebuchet MS" panose="020B0603020202020204" pitchFamily="34" charset="0"/>
                        </a:rPr>
                        <a:t>Ranking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515" marR="8515" marT="8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514666"/>
              </p:ext>
            </p:extLst>
          </p:nvPr>
        </p:nvGraphicFramePr>
        <p:xfrm>
          <a:off x="688769" y="2619625"/>
          <a:ext cx="2707574" cy="3238500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1377537"/>
                <a:gridCol w="1330037"/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CALDAS</a:t>
                      </a:r>
                      <a:endParaRPr lang="es-CO" sz="11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100%</a:t>
                      </a:r>
                      <a:endParaRPr lang="es-CO" sz="11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u="none" strike="noStrike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CAQUETA</a:t>
                      </a:r>
                      <a:endParaRPr lang="es-CO" sz="1100" b="1" i="0" u="none" strike="noStrike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100%</a:t>
                      </a:r>
                      <a:endParaRPr lang="es-CO" sz="11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u="none" strike="noStrike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CAUCA </a:t>
                      </a:r>
                      <a:endParaRPr lang="es-CO" sz="1100" b="1" i="0" u="none" strike="noStrike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100%</a:t>
                      </a:r>
                      <a:endParaRPr lang="es-CO" sz="11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u="none" strike="noStrike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HUILA</a:t>
                      </a:r>
                      <a:endParaRPr lang="es-CO" sz="1100" b="1" i="0" u="none" strike="noStrike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100%</a:t>
                      </a:r>
                      <a:endParaRPr lang="es-CO" sz="11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u="none" strike="noStrike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PUTUMAYO</a:t>
                      </a:r>
                      <a:endParaRPr lang="es-CO" sz="1100" b="1" i="0" u="none" strike="noStrike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100%</a:t>
                      </a:r>
                      <a:endParaRPr lang="es-CO" sz="11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u="none" strike="noStrike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CORDOBA</a:t>
                      </a:r>
                      <a:endParaRPr lang="es-CO" sz="1100" b="1" i="0" u="none" strike="noStrike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98%</a:t>
                      </a:r>
                      <a:endParaRPr lang="es-CO" sz="11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u="none" strike="noStrike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META</a:t>
                      </a:r>
                      <a:endParaRPr lang="es-CO" sz="1100" b="1" i="0" u="none" strike="noStrike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98%</a:t>
                      </a:r>
                      <a:endParaRPr lang="es-CO" sz="11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u="none" strike="noStrike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NORTE SAN/DER</a:t>
                      </a:r>
                      <a:endParaRPr lang="es-CO" sz="1100" b="1" i="0" u="none" strike="noStrike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98%</a:t>
                      </a:r>
                      <a:endParaRPr lang="es-CO" sz="11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u="none" strike="noStrike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CASANARE</a:t>
                      </a:r>
                      <a:endParaRPr lang="es-CO" sz="1100" b="1" i="0" u="none" strike="noStrike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97%</a:t>
                      </a:r>
                      <a:endParaRPr lang="es-CO" sz="11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u="none" strike="noStrike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CUNDINAMARCA</a:t>
                      </a:r>
                      <a:endParaRPr lang="es-CO" sz="1100" b="1" i="0" u="none" strike="noStrike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97%</a:t>
                      </a:r>
                      <a:endParaRPr lang="es-CO" sz="11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u="none" strike="noStrike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ATLANTICO</a:t>
                      </a:r>
                      <a:endParaRPr lang="es-CO" sz="1100" b="1" i="0" u="none" strike="noStrike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96%</a:t>
                      </a:r>
                      <a:endParaRPr lang="es-CO" sz="11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u="none" strike="noStrike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TOLIMA</a:t>
                      </a:r>
                      <a:endParaRPr lang="es-CO" sz="1100" b="1" i="0" u="none" strike="noStrike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96%</a:t>
                      </a:r>
                      <a:endParaRPr lang="es-CO" sz="11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u="none" strike="noStrike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GUAINIA</a:t>
                      </a:r>
                      <a:endParaRPr lang="es-CO" sz="1100" b="1" i="0" u="none" strike="noStrike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95%</a:t>
                      </a:r>
                      <a:endParaRPr lang="es-CO" sz="11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u="none" strike="noStrike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QUINDIO </a:t>
                      </a:r>
                      <a:endParaRPr lang="es-CO" sz="1100" b="1" i="0" u="none" strike="noStrike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95%</a:t>
                      </a:r>
                      <a:endParaRPr lang="es-CO" sz="11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u="none" strike="noStrike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RISARALDA</a:t>
                      </a:r>
                      <a:endParaRPr lang="es-CO" sz="1100" b="1" i="0" u="none" strike="noStrike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95%</a:t>
                      </a:r>
                      <a:endParaRPr lang="es-CO" sz="11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u="none" strike="noStrike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ARAUCA</a:t>
                      </a:r>
                      <a:endParaRPr lang="es-CO" sz="1100" b="1" i="0" u="none" strike="noStrike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93%</a:t>
                      </a:r>
                      <a:endParaRPr lang="es-CO" sz="11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983017"/>
              </p:ext>
            </p:extLst>
          </p:nvPr>
        </p:nvGraphicFramePr>
        <p:xfrm>
          <a:off x="3647703" y="1872900"/>
          <a:ext cx="2622468" cy="3990975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1311234"/>
                <a:gridCol w="1311234"/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NARIÑO</a:t>
                      </a:r>
                      <a:endParaRPr lang="es-CO" sz="11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93%</a:t>
                      </a:r>
                      <a:endParaRPr lang="es-CO" sz="11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u="none" strike="noStrike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VAUPES</a:t>
                      </a:r>
                      <a:endParaRPr lang="es-CO" sz="1100" b="1" i="0" u="none" strike="noStrike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92%</a:t>
                      </a:r>
                      <a:endParaRPr lang="es-CO" sz="11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u="none" strike="noStrike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BOYACA</a:t>
                      </a:r>
                      <a:endParaRPr lang="es-CO" sz="1100" b="1" i="0" u="none" strike="noStrike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91%</a:t>
                      </a:r>
                      <a:endParaRPr lang="es-CO" sz="11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u="none" strike="noStrike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ANTIOQUIA</a:t>
                      </a:r>
                      <a:endParaRPr lang="es-CO" sz="1100" b="1" i="0" u="none" strike="noStrike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90%</a:t>
                      </a:r>
                      <a:endParaRPr lang="es-CO" sz="11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u="none" strike="noStrike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VALLE DEL CAUCA</a:t>
                      </a:r>
                      <a:endParaRPr lang="es-CO" sz="1100" b="1" i="0" u="none" strike="noStrike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90%</a:t>
                      </a:r>
                      <a:endParaRPr lang="es-CO" sz="11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u="none" strike="noStrike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GUAVIARE</a:t>
                      </a:r>
                      <a:endParaRPr lang="es-CO" sz="1100" b="1" i="0" u="none" strike="noStrike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89%</a:t>
                      </a:r>
                      <a:endParaRPr lang="es-CO" sz="11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u="none" strike="noStrike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SUCRE</a:t>
                      </a:r>
                      <a:endParaRPr lang="es-CO" sz="1100" b="1" i="0" u="none" strike="noStrike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87%</a:t>
                      </a:r>
                      <a:endParaRPr lang="es-CO" sz="11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u="none" strike="noStrike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SANTANDER </a:t>
                      </a:r>
                      <a:endParaRPr lang="es-CO" sz="1100" b="1" i="0" u="none" strike="noStrike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85%</a:t>
                      </a:r>
                      <a:endParaRPr lang="es-CO" sz="11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u="none" strike="noStrike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VICHADA</a:t>
                      </a:r>
                      <a:endParaRPr lang="es-CO" sz="1100" b="1" i="0" u="none" strike="noStrike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84%</a:t>
                      </a:r>
                      <a:endParaRPr lang="es-CO" sz="11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u="none" strike="noStrike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LA GUAJIRA</a:t>
                      </a:r>
                      <a:endParaRPr lang="es-CO" sz="1100" b="1" i="0" u="none" strike="noStrike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81%</a:t>
                      </a:r>
                      <a:endParaRPr lang="es-CO" sz="11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u="none" strike="noStrike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CHOCO</a:t>
                      </a:r>
                      <a:endParaRPr lang="es-CO" sz="1100" b="1" i="0" u="none" strike="noStrike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80%</a:t>
                      </a:r>
                      <a:endParaRPr lang="es-CO" sz="11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u="none" strike="noStrike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BOLIVAR</a:t>
                      </a:r>
                      <a:endParaRPr lang="es-CO" sz="1100" b="1" i="0" u="none" strike="noStrike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75%</a:t>
                      </a:r>
                      <a:endParaRPr lang="es-CO" sz="11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u="none" strike="noStrike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MAGDALENA</a:t>
                      </a:r>
                      <a:endParaRPr lang="es-CO" sz="1100" b="1" i="0" u="none" strike="noStrike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75%</a:t>
                      </a:r>
                      <a:endParaRPr lang="es-CO" sz="11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u="none" strike="noStrike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AMAZONAS</a:t>
                      </a:r>
                      <a:endParaRPr lang="es-CO" sz="1100" b="1" i="0" u="none" strike="noStrike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74%</a:t>
                      </a:r>
                      <a:endParaRPr lang="es-CO" sz="11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u="none" strike="noStrike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CESAR </a:t>
                      </a:r>
                      <a:endParaRPr lang="es-CO" sz="1100" b="1" i="0" u="none" strike="noStrike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74%</a:t>
                      </a:r>
                      <a:endParaRPr lang="es-CO" sz="11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u="none" strike="noStrike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SAN ANDRES </a:t>
                      </a:r>
                      <a:endParaRPr lang="es-CO" sz="1100" b="1" i="0" u="none" strike="noStrike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57%</a:t>
                      </a:r>
                      <a:endParaRPr lang="es-CO" sz="11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202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866900" y="990521"/>
            <a:ext cx="6122225" cy="4923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Ejecución Seccionales – Subgerencia Protección Animal</a:t>
            </a:r>
          </a:p>
          <a:p>
            <a:pPr algn="ctr"/>
            <a:r>
              <a:rPr lang="es-CO" sz="16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VI Bimestre 2016</a:t>
            </a:r>
            <a:endParaRPr lang="es-CO" sz="16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3" name="1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6943326"/>
              </p:ext>
            </p:extLst>
          </p:nvPr>
        </p:nvGraphicFramePr>
        <p:xfrm>
          <a:off x="83128" y="1482890"/>
          <a:ext cx="9702140" cy="5107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0292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333500" y="1066801"/>
            <a:ext cx="8013701" cy="4923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5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Análisis Subgerencia de Protección Animal  VI Bimestre 2016</a:t>
            </a:r>
            <a:endParaRPr lang="es-CO" sz="15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44500" y="1922586"/>
            <a:ext cx="887729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dirty="0">
                <a:latin typeface="Trebuchet MS" panose="020B0603020202020204" pitchFamily="34" charset="0"/>
              </a:rPr>
              <a:t>De acuerdo con la información suministrada en </a:t>
            </a:r>
            <a:r>
              <a:rPr lang="es-CO" sz="1600" dirty="0" smtClean="0">
                <a:latin typeface="Trebuchet MS" panose="020B0603020202020204" pitchFamily="34" charset="0"/>
              </a:rPr>
              <a:t>el </a:t>
            </a:r>
            <a:r>
              <a:rPr lang="es-CO" sz="1600" dirty="0">
                <a:latin typeface="Trebuchet MS" panose="020B0603020202020204" pitchFamily="34" charset="0"/>
              </a:rPr>
              <a:t>plan de acción de la </a:t>
            </a:r>
            <a:r>
              <a:rPr lang="es-CO" sz="1600" dirty="0" smtClean="0">
                <a:latin typeface="Trebuchet MS" panose="020B0603020202020204" pitchFamily="34" charset="0"/>
              </a:rPr>
              <a:t>Subgerencia </a:t>
            </a:r>
            <a:r>
              <a:rPr lang="es-CO" sz="1600" dirty="0">
                <a:latin typeface="Trebuchet MS" panose="020B0603020202020204" pitchFamily="34" charset="0"/>
              </a:rPr>
              <a:t>de </a:t>
            </a:r>
            <a:r>
              <a:rPr lang="es-CO" sz="1600" dirty="0" smtClean="0">
                <a:latin typeface="Trebuchet MS" panose="020B0603020202020204" pitchFamily="34" charset="0"/>
              </a:rPr>
              <a:t>Protección Animal</a:t>
            </a:r>
            <a:r>
              <a:rPr lang="es-CO" sz="1600" dirty="0">
                <a:latin typeface="Trebuchet MS" panose="020B0603020202020204" pitchFamily="34" charset="0"/>
              </a:rPr>
              <a:t>, es evidente el cumplimiento de las actividades por parte de las seccionales, destacando  a Caldas, </a:t>
            </a:r>
            <a:r>
              <a:rPr lang="es-CO" sz="1600" dirty="0" smtClean="0">
                <a:latin typeface="Trebuchet MS" panose="020B0603020202020204" pitchFamily="34" charset="0"/>
              </a:rPr>
              <a:t>Caquetá, </a:t>
            </a:r>
            <a:r>
              <a:rPr lang="es-CO" sz="1600" dirty="0">
                <a:latin typeface="Trebuchet MS" panose="020B0603020202020204" pitchFamily="34" charset="0"/>
              </a:rPr>
              <a:t>Cauca, Huila, Putumayo, Cordoba, Meta, Norte de Santander, </a:t>
            </a:r>
            <a:r>
              <a:rPr lang="es-CO" sz="1600" dirty="0" smtClean="0">
                <a:latin typeface="Trebuchet MS" panose="020B0603020202020204" pitchFamily="34" charset="0"/>
              </a:rPr>
              <a:t>Casanare, </a:t>
            </a:r>
            <a:r>
              <a:rPr lang="es-CO" sz="1600" dirty="0">
                <a:latin typeface="Trebuchet MS" panose="020B0603020202020204" pitchFamily="34" charset="0"/>
              </a:rPr>
              <a:t>Cundinamarca, Atlantico, Tolima, Guainia, Quindio, Risaralda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endParaRPr lang="es-CO" sz="1600" dirty="0" smtClean="0">
              <a:latin typeface="Trebuchet MS" panose="020B0603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dirty="0">
                <a:latin typeface="Trebuchet MS" panose="020B0603020202020204" pitchFamily="34" charset="0"/>
              </a:rPr>
              <a:t>Por otra parte las seccionales las cuales no cumplieron con el 100% de sus acciones </a:t>
            </a:r>
            <a:r>
              <a:rPr lang="es-CO" sz="1600" dirty="0" smtClean="0">
                <a:latin typeface="Trebuchet MS" panose="020B0603020202020204" pitchFamily="34" charset="0"/>
              </a:rPr>
              <a:t>estratégicas  </a:t>
            </a:r>
            <a:r>
              <a:rPr lang="es-CO" sz="1600" dirty="0">
                <a:latin typeface="Trebuchet MS" panose="020B0603020202020204" pitchFamily="34" charset="0"/>
              </a:rPr>
              <a:t>fueron  </a:t>
            </a:r>
            <a:r>
              <a:rPr lang="es-CO" sz="1600" dirty="0" smtClean="0">
                <a:latin typeface="Trebuchet MS" panose="020B0603020202020204" pitchFamily="34" charset="0"/>
              </a:rPr>
              <a:t>Amazonas(74%), </a:t>
            </a:r>
            <a:r>
              <a:rPr lang="es-CO" sz="1600" dirty="0">
                <a:latin typeface="Trebuchet MS" panose="020B0603020202020204" pitchFamily="34" charset="0"/>
              </a:rPr>
              <a:t>Cesar (74%)y San Andres(57%). 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endParaRPr lang="es-CO" sz="1600" dirty="0" smtClean="0">
              <a:latin typeface="Trebuchet MS" panose="020B0603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dirty="0">
                <a:latin typeface="Trebuchet MS" panose="020B0603020202020204" pitchFamily="34" charset="0"/>
              </a:rPr>
              <a:t>Es importante resaltar que las seccionales </a:t>
            </a:r>
            <a:r>
              <a:rPr lang="es-CO" sz="1600" dirty="0" smtClean="0">
                <a:latin typeface="Trebuchet MS" panose="020B0603020202020204" pitchFamily="34" charset="0"/>
              </a:rPr>
              <a:t>Vaupes, Guaviare </a:t>
            </a:r>
            <a:r>
              <a:rPr lang="es-CO" sz="1600" dirty="0">
                <a:latin typeface="Trebuchet MS" panose="020B0603020202020204" pitchFamily="34" charset="0"/>
              </a:rPr>
              <a:t>y </a:t>
            </a:r>
            <a:r>
              <a:rPr lang="es-CO" sz="1600" dirty="0" smtClean="0">
                <a:latin typeface="Trebuchet MS" panose="020B0603020202020204" pitchFamily="34" charset="0"/>
              </a:rPr>
              <a:t>Amazonas </a:t>
            </a:r>
            <a:r>
              <a:rPr lang="es-CO" sz="1600" dirty="0">
                <a:latin typeface="Trebuchet MS" panose="020B0603020202020204" pitchFamily="34" charset="0"/>
              </a:rPr>
              <a:t>tuvieron un incremento de  </a:t>
            </a:r>
            <a:r>
              <a:rPr lang="es-CO" sz="1600" dirty="0" smtClean="0">
                <a:latin typeface="Trebuchet MS" panose="020B0603020202020204" pitchFamily="34" charset="0"/>
              </a:rPr>
              <a:t>32%, 27% </a:t>
            </a:r>
            <a:r>
              <a:rPr lang="es-CO" sz="1600" dirty="0">
                <a:latin typeface="Trebuchet MS" panose="020B0603020202020204" pitchFamily="34" charset="0"/>
              </a:rPr>
              <a:t>y </a:t>
            </a:r>
            <a:r>
              <a:rPr lang="es-CO" sz="1600" dirty="0" smtClean="0">
                <a:latin typeface="Trebuchet MS" panose="020B0603020202020204" pitchFamily="34" charset="0"/>
              </a:rPr>
              <a:t>20% en el VI Bimestre de la vigencia 2016.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>
              <a:latin typeface="Trebuchet MS" panose="020B0603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dirty="0">
                <a:latin typeface="Trebuchet MS" panose="020B0603020202020204" pitchFamily="34" charset="0"/>
              </a:rPr>
              <a:t>Las Gerencias seccionales que tuvieron un bajo incremento en el VI Bimestre son:  </a:t>
            </a:r>
            <a:r>
              <a:rPr lang="es-CO" sz="1600" dirty="0" smtClean="0">
                <a:latin typeface="Trebuchet MS" panose="020B0603020202020204" pitchFamily="34" charset="0"/>
              </a:rPr>
              <a:t>Atlántico con 1%</a:t>
            </a:r>
            <a:r>
              <a:rPr lang="es-CO" sz="1600" b="1" dirty="0" smtClean="0">
                <a:latin typeface="Trebuchet MS" panose="020B0603020202020204" pitchFamily="34" charset="0"/>
              </a:rPr>
              <a:t> </a:t>
            </a:r>
            <a:r>
              <a:rPr lang="es-CO" sz="1600" b="1" u="sng" dirty="0" smtClean="0">
                <a:latin typeface="Trebuchet MS" panose="020B0603020202020204" pitchFamily="34" charset="0"/>
              </a:rPr>
              <a:t> </a:t>
            </a:r>
            <a:r>
              <a:rPr lang="es-CO" sz="1600" b="1" u="sng" dirty="0">
                <a:latin typeface="Trebuchet MS" panose="020B0603020202020204" pitchFamily="34" charset="0"/>
              </a:rPr>
              <a:t>Cauca </a:t>
            </a:r>
            <a:r>
              <a:rPr lang="es-CO" sz="1600" dirty="0">
                <a:latin typeface="Trebuchet MS" panose="020B0603020202020204" pitchFamily="34" charset="0"/>
              </a:rPr>
              <a:t>con </a:t>
            </a:r>
            <a:r>
              <a:rPr lang="es-CO" sz="1600" dirty="0" smtClean="0">
                <a:latin typeface="Trebuchet MS" panose="020B0603020202020204" pitchFamily="34" charset="0"/>
              </a:rPr>
              <a:t>1%, </a:t>
            </a:r>
            <a:r>
              <a:rPr lang="es-CO" sz="1600" dirty="0">
                <a:latin typeface="Trebuchet MS" panose="020B0603020202020204" pitchFamily="34" charset="0"/>
              </a:rPr>
              <a:t>y </a:t>
            </a:r>
            <a:r>
              <a:rPr lang="es-CO" sz="1600" u="sng" dirty="0" smtClean="0">
                <a:latin typeface="Trebuchet MS" panose="020B0603020202020204" pitchFamily="34" charset="0"/>
              </a:rPr>
              <a:t>Sucre</a:t>
            </a:r>
            <a:r>
              <a:rPr lang="es-CO" sz="1600" dirty="0" smtClean="0">
                <a:latin typeface="Trebuchet MS" panose="020B0603020202020204" pitchFamily="34" charset="0"/>
              </a:rPr>
              <a:t> 2% y Choco </a:t>
            </a:r>
            <a:r>
              <a:rPr lang="es-CO" sz="1600" dirty="0">
                <a:latin typeface="Trebuchet MS" panose="020B0603020202020204" pitchFamily="34" charset="0"/>
              </a:rPr>
              <a:t>con </a:t>
            </a:r>
            <a:r>
              <a:rPr lang="es-CO" sz="1600" dirty="0" smtClean="0">
                <a:latin typeface="Trebuchet MS" panose="020B0603020202020204" pitchFamily="34" charset="0"/>
              </a:rPr>
              <a:t>2</a:t>
            </a:r>
            <a:r>
              <a:rPr lang="es-CO" sz="1600" dirty="0">
                <a:latin typeface="Trebuchet MS" panose="020B0603020202020204" pitchFamily="34" charset="0"/>
              </a:rPr>
              <a:t>%.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 smtClean="0">
              <a:latin typeface="Trebuchet MS" panose="020B0603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>
              <a:latin typeface="Trebuchet MS" panose="020B0603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>
              <a:latin typeface="Trebuchet MS" panose="020B0603020202020204" pitchFamily="34" charset="0"/>
            </a:endParaRPr>
          </a:p>
          <a:p>
            <a:pPr lvl="0" algn="just"/>
            <a:endParaRPr lang="es-CO" sz="1600" dirty="0">
              <a:latin typeface="Trebuchet MS" panose="020B0603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 smtClean="0">
              <a:latin typeface="Trebuchet MS" panose="020B0603020202020204" pitchFamily="34" charset="0"/>
            </a:endParaRPr>
          </a:p>
          <a:p>
            <a:pPr algn="just"/>
            <a:r>
              <a:rPr lang="es-CO" sz="1600" dirty="0" smtClean="0">
                <a:latin typeface="Trebuchet MS" panose="020B0603020202020204" pitchFamily="34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 smtClean="0">
              <a:latin typeface="Trebuchet MS" panose="020B0603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051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42861" y="1172308"/>
            <a:ext cx="7995138" cy="4923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5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RESULTADOS PLAN DE ACCION INSTITUTO COLOMBIANO AGROPECUARIO ICA</a:t>
            </a:r>
          </a:p>
          <a:p>
            <a:pPr algn="ctr"/>
            <a:r>
              <a:rPr lang="es-CO" sz="15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A Diciembre 31/2016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561606"/>
              </p:ext>
            </p:extLst>
          </p:nvPr>
        </p:nvGraphicFramePr>
        <p:xfrm>
          <a:off x="415637" y="1944100"/>
          <a:ext cx="9096497" cy="218122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341911"/>
                <a:gridCol w="1197599"/>
                <a:gridCol w="1324368"/>
                <a:gridCol w="1105915"/>
                <a:gridCol w="2167276"/>
                <a:gridCol w="1959428"/>
              </a:tblGrid>
              <a:tr h="7334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  <a:latin typeface="Trebuchet MS" panose="020B0603020202020204" pitchFamily="34" charset="0"/>
                        </a:rPr>
                        <a:t>SUBGERENCIAS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  <a:latin typeface="Trebuchet MS" panose="020B0603020202020204" pitchFamily="34" charset="0"/>
                        </a:rPr>
                        <a:t>PONDERACION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  <a:latin typeface="Trebuchet MS" panose="020B0603020202020204" pitchFamily="34" charset="0"/>
                        </a:rPr>
                        <a:t>META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  <a:latin typeface="Trebuchet MS" panose="020B0603020202020204" pitchFamily="34" charset="0"/>
                        </a:rPr>
                        <a:t>RESULTADO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  <a:latin typeface="Trebuchet MS" panose="020B0603020202020204" pitchFamily="34" charset="0"/>
                        </a:rPr>
                        <a:t>Formula (</a:t>
                      </a:r>
                      <a:r>
                        <a:rPr lang="es-CO" sz="1200" b="1" u="none" strike="noStrike" dirty="0" smtClean="0">
                          <a:effectLst/>
                          <a:latin typeface="Trebuchet MS" panose="020B0603020202020204" pitchFamily="34" charset="0"/>
                        </a:rPr>
                        <a:t>Resultado*Ponderación/Meta</a:t>
                      </a:r>
                      <a:r>
                        <a:rPr lang="es-CO" sz="1200" b="1" u="none" strike="noStrike" dirty="0">
                          <a:effectLst/>
                          <a:latin typeface="Trebuchet MS" panose="020B0603020202020204" pitchFamily="34" charset="0"/>
                        </a:rPr>
                        <a:t>)</a:t>
                      </a:r>
                      <a:br>
                        <a:rPr lang="es-CO" sz="1200" b="1" u="none" strike="noStrike" dirty="0">
                          <a:effectLst/>
                          <a:latin typeface="Trebuchet MS" panose="020B0603020202020204" pitchFamily="34" charset="0"/>
                        </a:rPr>
                      </a:b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  <a:latin typeface="Trebuchet MS" panose="020B0603020202020204" pitchFamily="34" charset="0"/>
                        </a:rPr>
                        <a:t>Plan </a:t>
                      </a:r>
                      <a:r>
                        <a:rPr lang="es-CO" sz="1200" b="1" u="none" strike="noStrike" dirty="0" smtClean="0">
                          <a:effectLst/>
                          <a:latin typeface="Trebuchet MS" panose="020B0603020202020204" pitchFamily="34" charset="0"/>
                        </a:rPr>
                        <a:t>Acción </a:t>
                      </a:r>
                      <a:r>
                        <a:rPr lang="es-CO" sz="1200" b="1" u="none" strike="noStrike" dirty="0">
                          <a:effectLst/>
                          <a:latin typeface="Trebuchet MS" panose="020B0603020202020204" pitchFamily="34" charset="0"/>
                        </a:rPr>
                        <a:t>ICA </a:t>
                      </a:r>
                      <a:endParaRPr lang="es-CO" sz="1200" b="1" u="none" strike="noStrike" dirty="0" smtClean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ctr" fontAlgn="ctr"/>
                      <a:r>
                        <a:rPr lang="es-CO" sz="1200" b="1" u="none" strike="noStrike" dirty="0" smtClean="0">
                          <a:effectLst/>
                          <a:latin typeface="Trebuchet MS" panose="020B0603020202020204" pitchFamily="34" charset="0"/>
                        </a:rPr>
                        <a:t>V </a:t>
                      </a:r>
                      <a:r>
                        <a:rPr lang="es-CO" sz="1200" b="1" u="none" strike="noStrike" dirty="0">
                          <a:effectLst/>
                          <a:latin typeface="Trebuchet MS" panose="020B0603020202020204" pitchFamily="34" charset="0"/>
                        </a:rPr>
                        <a:t>Bimestre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Trebuchet MS" panose="020B0603020202020204" pitchFamily="34" charset="0"/>
                        </a:rPr>
                        <a:t>SUBGERENCIA ANIMAL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30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 smtClean="0">
                          <a:effectLst/>
                        </a:rPr>
                        <a:t>90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 smtClean="0">
                          <a:effectLst/>
                          <a:latin typeface="Trebuchet MS" panose="020B0603020202020204" pitchFamily="34" charset="0"/>
                        </a:rPr>
                        <a:t>27</a:t>
                      </a:r>
                      <a:endParaRPr lang="es-CO" sz="10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 smtClean="0">
                          <a:effectLst/>
                        </a:rPr>
                        <a:t>84,5%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  <a:latin typeface="Trebuchet MS" panose="020B0603020202020204" pitchFamily="34" charset="0"/>
                        </a:rPr>
                        <a:t>SUBGERENCIA VEGETAL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30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 smtClean="0">
                          <a:effectLst/>
                        </a:rPr>
                        <a:t>82,1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 smtClean="0">
                          <a:effectLst/>
                          <a:latin typeface="Trebuchet MS" panose="020B0603020202020204" pitchFamily="34" charset="0"/>
                        </a:rPr>
                        <a:t>24,63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Trebuchet MS" panose="020B0603020202020204" pitchFamily="34" charset="0"/>
                        </a:rPr>
                        <a:t>SUBGERENCIA FRONTERIZA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20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 smtClean="0">
                          <a:effectLst/>
                        </a:rPr>
                        <a:t>81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 smtClean="0">
                          <a:effectLst/>
                          <a:latin typeface="Trebuchet MS" panose="020B0603020202020204" pitchFamily="34" charset="0"/>
                        </a:rPr>
                        <a:t>16,2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  <a:latin typeface="Trebuchet MS" panose="020B0603020202020204" pitchFamily="34" charset="0"/>
                        </a:rPr>
                        <a:t>SUBGERENCIA DIAGNOSTICO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20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83,7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</a:rPr>
                        <a:t>16,7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Flecha derecha"/>
          <p:cNvSpPr/>
          <p:nvPr/>
        </p:nvSpPr>
        <p:spPr>
          <a:xfrm>
            <a:off x="5320147" y="4987644"/>
            <a:ext cx="926275" cy="570016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8 Rectángulo"/>
          <p:cNvSpPr/>
          <p:nvPr/>
        </p:nvSpPr>
        <p:spPr>
          <a:xfrm>
            <a:off x="6341424" y="4631377"/>
            <a:ext cx="2778826" cy="13775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latin typeface="Trebuchet MS" panose="020B0603020202020204" pitchFamily="34" charset="0"/>
              </a:rPr>
              <a:t>84,5% de Cumplimiento Plan de Acción del Instituto Colombiano Agropecuario ICA  </a:t>
            </a:r>
            <a:endParaRPr lang="es-CO" b="1" dirty="0">
              <a:latin typeface="Trebuchet MS" panose="020B0603020202020204" pitchFamily="34" charset="0"/>
            </a:endParaRPr>
          </a:p>
        </p:txBody>
      </p:sp>
      <p:graphicFrame>
        <p:nvGraphicFramePr>
          <p:cNvPr id="7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7028606"/>
              </p:ext>
            </p:extLst>
          </p:nvPr>
        </p:nvGraphicFramePr>
        <p:xfrm>
          <a:off x="843147" y="4381995"/>
          <a:ext cx="4203866" cy="2113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413994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923803" y="1080651"/>
            <a:ext cx="6388924" cy="53439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dirty="0" smtClean="0">
                <a:latin typeface="Trebuchet MS" panose="020B0603020202020204" pitchFamily="34" charset="0"/>
              </a:rPr>
              <a:t>Semaforización  Acumulada General  por Gerencia Seccional en la ejecución del Plan de Acción VI Bimestre </a:t>
            </a:r>
            <a:endParaRPr lang="es-CO" sz="1400" dirty="0">
              <a:latin typeface="Trebuchet MS" panose="020B0603020202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04703" y="5101326"/>
            <a:ext cx="88589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700" dirty="0" smtClean="0"/>
              <a:t>% Participación Ponderada = Vr. Promedio ponderado Seccional X Vr. ponderador nacional</a:t>
            </a:r>
          </a:p>
          <a:p>
            <a:r>
              <a:rPr lang="es-CO" sz="1700" dirty="0" smtClean="0"/>
              <a:t>						100</a:t>
            </a:r>
            <a:endParaRPr lang="es-CO" sz="1700" dirty="0"/>
          </a:p>
        </p:txBody>
      </p:sp>
      <p:cxnSp>
        <p:nvCxnSpPr>
          <p:cNvPr id="11" name="10 Conector recto"/>
          <p:cNvCxnSpPr/>
          <p:nvPr/>
        </p:nvCxnSpPr>
        <p:spPr>
          <a:xfrm>
            <a:off x="3313216" y="5424491"/>
            <a:ext cx="561702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390369"/>
              </p:ext>
            </p:extLst>
          </p:nvPr>
        </p:nvGraphicFramePr>
        <p:xfrm>
          <a:off x="261256" y="5747657"/>
          <a:ext cx="2755076" cy="806805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282536"/>
                <a:gridCol w="1472540"/>
              </a:tblGrid>
              <a:tr h="19921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  <a:latin typeface="Trebuchet MS" panose="020B0603020202020204" pitchFamily="34" charset="0"/>
                        </a:rPr>
                        <a:t>LOGRO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  <a:latin typeface="Trebuchet MS" panose="020B0603020202020204" pitchFamily="34" charset="0"/>
                        </a:rPr>
                        <a:t>CALIFICACION 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1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&gt; </a:t>
                      </a:r>
                      <a:r>
                        <a:rPr lang="es-CO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90</a:t>
                      </a:r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Alto</a:t>
                      </a:r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9921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  <a:latin typeface="Trebuchet MS" panose="020B0603020202020204" pitchFamily="34" charset="0"/>
                        </a:rPr>
                        <a:t>Entre </a:t>
                      </a:r>
                      <a:r>
                        <a:rPr lang="es-CO" sz="1100" u="none" strike="noStrike" dirty="0" smtClean="0">
                          <a:effectLst/>
                          <a:latin typeface="Trebuchet MS" panose="020B0603020202020204" pitchFamily="34" charset="0"/>
                        </a:rPr>
                        <a:t>80% </a:t>
                      </a:r>
                      <a:r>
                        <a:rPr lang="es-CO" sz="1100" u="none" strike="noStrike" dirty="0">
                          <a:effectLst/>
                          <a:latin typeface="Trebuchet MS" panose="020B0603020202020204" pitchFamily="34" charset="0"/>
                        </a:rPr>
                        <a:t>y </a:t>
                      </a:r>
                      <a:r>
                        <a:rPr lang="es-CO" sz="1100" u="none" strike="noStrike" dirty="0" smtClean="0">
                          <a:effectLst/>
                          <a:latin typeface="Trebuchet MS" panose="020B0603020202020204" pitchFamily="34" charset="0"/>
                        </a:rPr>
                        <a:t>89,9% 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</a:rPr>
                        <a:t>Medio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917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  <a:latin typeface="Trebuchet MS" panose="020B0603020202020204" pitchFamily="34" charset="0"/>
                        </a:rPr>
                        <a:t>Menor a </a:t>
                      </a:r>
                      <a:r>
                        <a:rPr lang="es-CO" sz="1100" u="none" strike="noStrike" dirty="0" smtClean="0">
                          <a:effectLst/>
                          <a:latin typeface="Trebuchet MS" panose="020B0603020202020204" pitchFamily="34" charset="0"/>
                        </a:rPr>
                        <a:t>79,9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</a:rPr>
                        <a:t>Bajo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616047"/>
              </p:ext>
            </p:extLst>
          </p:nvPr>
        </p:nvGraphicFramePr>
        <p:xfrm>
          <a:off x="378608" y="2017568"/>
          <a:ext cx="2451100" cy="2898817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092545"/>
                <a:gridCol w="1358555"/>
              </a:tblGrid>
              <a:tr h="28512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  <a:latin typeface="Trebuchet MS" panose="020B0603020202020204" pitchFamily="34" charset="0"/>
                        </a:rPr>
                        <a:t>Seccionales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  <a:latin typeface="Trebuchet MS" panose="020B0603020202020204" pitchFamily="34" charset="0"/>
                        </a:rPr>
                        <a:t>Resultado Promedio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60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Cundinamarca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96,2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3760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Meta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94,9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3760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Quindio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94,5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3760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Cordoba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92,3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3760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Vaupes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91,5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3760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Antioquia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91,1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3760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Valle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>
                          <a:effectLst/>
                        </a:rPr>
                        <a:t>90,7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3760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Nariño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89,6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760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Guaviare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89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760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Guainia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88,5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760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Putumayo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>
                          <a:effectLst/>
                        </a:rPr>
                        <a:t>88,1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376"/>
              </p:ext>
            </p:extLst>
          </p:nvPr>
        </p:nvGraphicFramePr>
        <p:xfrm>
          <a:off x="3074308" y="1995060"/>
          <a:ext cx="2451100" cy="2909448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200809"/>
                <a:gridCol w="1250291"/>
              </a:tblGrid>
              <a:tr h="24245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>
                          <a:effectLst/>
                        </a:rPr>
                        <a:t>Caldas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87,5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245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Huila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87,4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245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Bolivar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87,4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245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Tolima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86,9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245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Casanare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87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245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Caqueta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86,8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245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Atlantico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86,5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245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Arauca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86,3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245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Boyaca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86,0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245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Risaralda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84,8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245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Cauca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84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245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Sucre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>
                          <a:effectLst/>
                        </a:rPr>
                        <a:t>82,8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016925"/>
              </p:ext>
            </p:extLst>
          </p:nvPr>
        </p:nvGraphicFramePr>
        <p:xfrm>
          <a:off x="5820063" y="2008848"/>
          <a:ext cx="2451100" cy="287190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092545"/>
                <a:gridCol w="1358555"/>
              </a:tblGrid>
              <a:tr h="31733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>
                          <a:effectLst/>
                        </a:rPr>
                        <a:t>cesar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82,2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1733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santander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>
                          <a:effectLst/>
                        </a:rPr>
                        <a:t>81,1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1733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Choco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78,6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1733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N. Santander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77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1733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Vichada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75,4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1733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Magdalena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74,6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1733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Guajira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70,3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1733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Amazonas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70,1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3320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San Andres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>
                          <a:effectLst/>
                        </a:rPr>
                        <a:t>55,7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2209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866900" y="990521"/>
            <a:ext cx="6122225" cy="4923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Ejecución Seccionales – Subgerencia Protección Vegetal</a:t>
            </a:r>
          </a:p>
          <a:p>
            <a:pPr algn="ctr"/>
            <a:r>
              <a:rPr lang="es-CO" sz="16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VI Bimestre 2016</a:t>
            </a:r>
            <a:endParaRPr lang="es-CO" sz="16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6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2916175"/>
              </p:ext>
            </p:extLst>
          </p:nvPr>
        </p:nvGraphicFramePr>
        <p:xfrm>
          <a:off x="-1" y="1550193"/>
          <a:ext cx="9906001" cy="4411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2599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21923" y="878774"/>
            <a:ext cx="6899564" cy="5700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Semaforización ejecución  Seccionales – Subgerencia Protección Vegetal</a:t>
            </a:r>
          </a:p>
          <a:p>
            <a:pPr algn="ctr"/>
            <a:r>
              <a:rPr lang="es-CO" sz="14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VI Bimestre 2016</a:t>
            </a:r>
            <a:endParaRPr lang="es-CO" sz="14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162407"/>
              </p:ext>
            </p:extLst>
          </p:nvPr>
        </p:nvGraphicFramePr>
        <p:xfrm>
          <a:off x="6673931" y="3170712"/>
          <a:ext cx="2755076" cy="127066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282536"/>
                <a:gridCol w="1472540"/>
              </a:tblGrid>
              <a:tr h="31374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effectLst/>
                          <a:latin typeface="Trebuchet MS" panose="020B0603020202020204" pitchFamily="34" charset="0"/>
                        </a:rPr>
                        <a:t>LOGRO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effectLst/>
                          <a:latin typeface="Trebuchet MS" panose="020B0603020202020204" pitchFamily="34" charset="0"/>
                        </a:rPr>
                        <a:t>CALIFICACION 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74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&gt; </a:t>
                      </a:r>
                      <a:r>
                        <a:rPr lang="es-CO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90</a:t>
                      </a:r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Alto</a:t>
                      </a:r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1374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  <a:latin typeface="Trebuchet MS" panose="020B0603020202020204" pitchFamily="34" charset="0"/>
                        </a:rPr>
                        <a:t>Entre </a:t>
                      </a:r>
                      <a:r>
                        <a:rPr lang="es-CO" sz="1100" u="none" strike="noStrike" dirty="0" smtClean="0">
                          <a:effectLst/>
                          <a:latin typeface="Trebuchet MS" panose="020B0603020202020204" pitchFamily="34" charset="0"/>
                        </a:rPr>
                        <a:t>80% </a:t>
                      </a:r>
                      <a:r>
                        <a:rPr lang="es-CO" sz="1100" u="none" strike="noStrike" dirty="0">
                          <a:effectLst/>
                          <a:latin typeface="Trebuchet MS" panose="020B0603020202020204" pitchFamily="34" charset="0"/>
                        </a:rPr>
                        <a:t>y </a:t>
                      </a:r>
                      <a:r>
                        <a:rPr lang="es-CO" sz="1100" u="none" strike="noStrike" dirty="0" smtClean="0">
                          <a:effectLst/>
                          <a:latin typeface="Trebuchet MS" panose="020B0603020202020204" pitchFamily="34" charset="0"/>
                        </a:rPr>
                        <a:t>89,9% 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</a:rPr>
                        <a:t>Medio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943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  <a:latin typeface="Trebuchet MS" panose="020B0603020202020204" pitchFamily="34" charset="0"/>
                        </a:rPr>
                        <a:t>Menor a </a:t>
                      </a:r>
                      <a:r>
                        <a:rPr lang="es-CO" sz="1100" u="none" strike="noStrike" dirty="0" smtClean="0">
                          <a:effectLst/>
                          <a:latin typeface="Trebuchet MS" panose="020B0603020202020204" pitchFamily="34" charset="0"/>
                        </a:rPr>
                        <a:t>79,9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</a:rPr>
                        <a:t>Bajo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261032"/>
              </p:ext>
            </p:extLst>
          </p:nvPr>
        </p:nvGraphicFramePr>
        <p:xfrm>
          <a:off x="289994" y="1788515"/>
          <a:ext cx="2928216" cy="4457906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396299"/>
                <a:gridCol w="1531917"/>
              </a:tblGrid>
              <a:tr h="74446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>
                          <a:effectLst/>
                          <a:latin typeface="Trebuchet MS" panose="020B0603020202020204" pitchFamily="34" charset="0"/>
                        </a:rPr>
                        <a:t>RANKING SUBGERENCIA PROTECCION VEGETAL  - SECCIONALES VI Bimestre</a:t>
                      </a:r>
                      <a:r>
                        <a:rPr lang="es-CO" sz="1100" u="none" strike="noStrike" dirty="0">
                          <a:effectLst/>
                        </a:rPr>
                        <a:t/>
                      </a:r>
                      <a:br>
                        <a:rPr lang="es-CO" sz="1100" u="none" strike="noStrike" dirty="0">
                          <a:effectLst/>
                        </a:rPr>
                      </a:b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59379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  <a:latin typeface="Trebuchet MS" panose="020B0603020202020204" pitchFamily="34" charset="0"/>
                        </a:rPr>
                        <a:t>Seccionales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  <a:latin typeface="Trebuchet MS" panose="020B0603020202020204" pitchFamily="34" charset="0"/>
                        </a:rPr>
                        <a:t>Ranking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97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 smtClean="0">
                          <a:effectLst/>
                          <a:latin typeface="Trebuchet MS" panose="020B0603020202020204" pitchFamily="34" charset="0"/>
                        </a:rPr>
                        <a:t>Boyacá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Trebuchet MS" panose="020B0603020202020204" pitchFamily="34" charset="0"/>
                        </a:rPr>
                        <a:t>95,3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9497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Trebuchet MS" panose="020B0603020202020204" pitchFamily="34" charset="0"/>
                        </a:rPr>
                        <a:t>Cundinamarca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Trebuchet MS" panose="020B0603020202020204" pitchFamily="34" charset="0"/>
                        </a:rPr>
                        <a:t>94,5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9497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Trebuchet MS" panose="020B0603020202020204" pitchFamily="34" charset="0"/>
                        </a:rPr>
                        <a:t>Vaupes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Trebuchet MS" panose="020B0603020202020204" pitchFamily="34" charset="0"/>
                        </a:rPr>
                        <a:t>91,0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9497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Trebuchet MS" panose="020B0603020202020204" pitchFamily="34" charset="0"/>
                        </a:rPr>
                        <a:t>Atlantico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Trebuchet MS" panose="020B0603020202020204" pitchFamily="34" charset="0"/>
                        </a:rPr>
                        <a:t>91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9497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Trebuchet MS" panose="020B0603020202020204" pitchFamily="34" charset="0"/>
                        </a:rPr>
                        <a:t>Meta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Trebuchet MS" panose="020B0603020202020204" pitchFamily="34" charset="0"/>
                        </a:rPr>
                        <a:t>89,1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497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Guaviare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Trebuchet MS" panose="020B0603020202020204" pitchFamily="34" charset="0"/>
                        </a:rPr>
                        <a:t>88,6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497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Nariño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Trebuchet MS" panose="020B0603020202020204" pitchFamily="34" charset="0"/>
                        </a:rPr>
                        <a:t>86,9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497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Quindio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Trebuchet MS" panose="020B0603020202020204" pitchFamily="34" charset="0"/>
                        </a:rPr>
                        <a:t>86,7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497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Arauca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Trebuchet MS" panose="020B0603020202020204" pitchFamily="34" charset="0"/>
                        </a:rPr>
                        <a:t>85,5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497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Guajira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Trebuchet MS" panose="020B0603020202020204" pitchFamily="34" charset="0"/>
                        </a:rPr>
                        <a:t>85,0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497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Cordoba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Trebuchet MS" panose="020B0603020202020204" pitchFamily="34" charset="0"/>
                        </a:rPr>
                        <a:t>85,0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497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Antioquia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Trebuchet MS" panose="020B0603020202020204" pitchFamily="34" charset="0"/>
                        </a:rPr>
                        <a:t>84,9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497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Huila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Trebuchet MS" panose="020B0603020202020204" pitchFamily="34" charset="0"/>
                        </a:rPr>
                        <a:t>84,9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497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Risaralda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Trebuchet MS" panose="020B0603020202020204" pitchFamily="34" charset="0"/>
                        </a:rPr>
                        <a:t>84,4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497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Valle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Trebuchet MS" panose="020B0603020202020204" pitchFamily="34" charset="0"/>
                        </a:rPr>
                        <a:t>84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497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Magdalena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Trebuchet MS" panose="020B0603020202020204" pitchFamily="34" charset="0"/>
                        </a:rPr>
                        <a:t>83,2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780503"/>
              </p:ext>
            </p:extLst>
          </p:nvPr>
        </p:nvGraphicFramePr>
        <p:xfrm>
          <a:off x="3443841" y="1816922"/>
          <a:ext cx="2838203" cy="4393871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318999"/>
                <a:gridCol w="1519204"/>
              </a:tblGrid>
              <a:tr h="2738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  <a:latin typeface="Trebuchet MS" panose="020B0603020202020204" pitchFamily="34" charset="0"/>
                        </a:rPr>
                        <a:t>Casanare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>
                          <a:effectLst/>
                          <a:latin typeface="Trebuchet MS" panose="020B0603020202020204" pitchFamily="34" charset="0"/>
                        </a:rPr>
                        <a:t>82,9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38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>
                          <a:effectLst/>
                          <a:latin typeface="Trebuchet MS" panose="020B0603020202020204" pitchFamily="34" charset="0"/>
                        </a:rPr>
                        <a:t>Sucre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>
                          <a:effectLst/>
                          <a:latin typeface="Trebuchet MS" panose="020B0603020202020204" pitchFamily="34" charset="0"/>
                        </a:rPr>
                        <a:t>82,3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38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  <a:latin typeface="Trebuchet MS" panose="020B0603020202020204" pitchFamily="34" charset="0"/>
                        </a:rPr>
                        <a:t>Guainia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>
                          <a:effectLst/>
                          <a:latin typeface="Trebuchet MS" panose="020B0603020202020204" pitchFamily="34" charset="0"/>
                        </a:rPr>
                        <a:t>82,0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38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>
                          <a:effectLst/>
                          <a:latin typeface="Trebuchet MS" panose="020B0603020202020204" pitchFamily="34" charset="0"/>
                        </a:rPr>
                        <a:t>N. Santander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>
                          <a:effectLst/>
                          <a:latin typeface="Trebuchet MS" panose="020B0603020202020204" pitchFamily="34" charset="0"/>
                        </a:rPr>
                        <a:t>82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38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>
                          <a:effectLst/>
                          <a:latin typeface="Trebuchet MS" panose="020B0603020202020204" pitchFamily="34" charset="0"/>
                        </a:rPr>
                        <a:t>Tolima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>
                          <a:effectLst/>
                          <a:latin typeface="Trebuchet MS" panose="020B0603020202020204" pitchFamily="34" charset="0"/>
                        </a:rPr>
                        <a:t>81,3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38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>
                          <a:effectLst/>
                          <a:latin typeface="Trebuchet MS" panose="020B0603020202020204" pitchFamily="34" charset="0"/>
                        </a:rPr>
                        <a:t>santander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  <a:latin typeface="Trebuchet MS" panose="020B0603020202020204" pitchFamily="34" charset="0"/>
                        </a:rPr>
                        <a:t>81,1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38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>
                          <a:effectLst/>
                          <a:latin typeface="Trebuchet MS" panose="020B0603020202020204" pitchFamily="34" charset="0"/>
                        </a:rPr>
                        <a:t>Amazonas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>
                          <a:effectLst/>
                          <a:latin typeface="Trebuchet MS" panose="020B0603020202020204" pitchFamily="34" charset="0"/>
                        </a:rPr>
                        <a:t>79,8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738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>
                          <a:effectLst/>
                          <a:latin typeface="Trebuchet MS" panose="020B0603020202020204" pitchFamily="34" charset="0"/>
                        </a:rPr>
                        <a:t>cesar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>
                          <a:effectLst/>
                          <a:latin typeface="Trebuchet MS" panose="020B0603020202020204" pitchFamily="34" charset="0"/>
                        </a:rPr>
                        <a:t>79,6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7383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effectLst/>
                          <a:latin typeface="Trebuchet MS" panose="020B0603020202020204" pitchFamily="34" charset="0"/>
                        </a:rPr>
                        <a:t>Bolivar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>
                          <a:effectLst/>
                          <a:latin typeface="Trebuchet MS" panose="020B0603020202020204" pitchFamily="34" charset="0"/>
                        </a:rPr>
                        <a:t>79,3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738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>
                          <a:effectLst/>
                          <a:latin typeface="Trebuchet MS" panose="020B0603020202020204" pitchFamily="34" charset="0"/>
                        </a:rPr>
                        <a:t>Caqueta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>
                          <a:effectLst/>
                          <a:latin typeface="Trebuchet MS" panose="020B0603020202020204" pitchFamily="34" charset="0"/>
                        </a:rPr>
                        <a:t>77,8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738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>
                          <a:effectLst/>
                          <a:latin typeface="Trebuchet MS" panose="020B0603020202020204" pitchFamily="34" charset="0"/>
                        </a:rPr>
                        <a:t>Choco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>
                          <a:effectLst/>
                          <a:latin typeface="Trebuchet MS" panose="020B0603020202020204" pitchFamily="34" charset="0"/>
                        </a:rPr>
                        <a:t>77,2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738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>
                          <a:effectLst/>
                          <a:latin typeface="Trebuchet MS" panose="020B0603020202020204" pitchFamily="34" charset="0"/>
                        </a:rPr>
                        <a:t>Caldas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>
                          <a:effectLst/>
                          <a:latin typeface="Trebuchet MS" panose="020B0603020202020204" pitchFamily="34" charset="0"/>
                        </a:rPr>
                        <a:t>75,1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738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>
                          <a:effectLst/>
                          <a:latin typeface="Trebuchet MS" panose="020B0603020202020204" pitchFamily="34" charset="0"/>
                        </a:rPr>
                        <a:t>Putumayo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>
                          <a:effectLst/>
                          <a:latin typeface="Trebuchet MS" panose="020B0603020202020204" pitchFamily="34" charset="0"/>
                        </a:rPr>
                        <a:t>70,8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7383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effectLst/>
                          <a:latin typeface="Trebuchet MS" panose="020B0603020202020204" pitchFamily="34" charset="0"/>
                        </a:rPr>
                        <a:t>Cauca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>
                          <a:effectLst/>
                          <a:latin typeface="Trebuchet MS" panose="020B0603020202020204" pitchFamily="34" charset="0"/>
                        </a:rPr>
                        <a:t>68,9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738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>
                          <a:effectLst/>
                          <a:latin typeface="Trebuchet MS" panose="020B0603020202020204" pitchFamily="34" charset="0"/>
                        </a:rPr>
                        <a:t>Vichada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>
                          <a:effectLst/>
                          <a:latin typeface="Trebuchet MS" panose="020B0603020202020204" pitchFamily="34" charset="0"/>
                        </a:rPr>
                        <a:t>66,8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8628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>
                          <a:effectLst/>
                          <a:latin typeface="Trebuchet MS" panose="020B0603020202020204" pitchFamily="34" charset="0"/>
                        </a:rPr>
                        <a:t>San Andres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  <a:latin typeface="Trebuchet MS" panose="020B0603020202020204" pitchFamily="34" charset="0"/>
                        </a:rPr>
                        <a:t>59,0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17071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14400" y="1184031"/>
            <a:ext cx="8280400" cy="5040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Análisis Subgerencia Protección Vegetal VI Bimestre 2016</a:t>
            </a:r>
            <a:endParaRPr lang="es-CO" sz="16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44500" y="1922586"/>
            <a:ext cx="887729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200" dirty="0" smtClean="0">
                <a:latin typeface="Trebuchet MS" panose="020B0603020202020204" pitchFamily="34" charset="0"/>
              </a:rPr>
              <a:t>La mejor ejecución corresponde a la Gerencia Seccional de Boyacá que alcanza el 95,3% de ejecución de metas.</a:t>
            </a:r>
          </a:p>
          <a:p>
            <a:pPr algn="just"/>
            <a:r>
              <a:rPr lang="es-CO" sz="1200" dirty="0" smtClean="0">
                <a:latin typeface="Trebuchet MS" panose="020B0603020202020204" pitchFamily="34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200" dirty="0" smtClean="0">
                <a:latin typeface="Trebuchet MS" panose="020B0603020202020204" pitchFamily="34" charset="0"/>
              </a:rPr>
              <a:t>La ejecución </a:t>
            </a:r>
            <a:r>
              <a:rPr lang="es-CO" sz="1200" dirty="0">
                <a:latin typeface="Trebuchet MS" panose="020B0603020202020204" pitchFamily="34" charset="0"/>
              </a:rPr>
              <a:t>más baja </a:t>
            </a:r>
            <a:r>
              <a:rPr lang="es-CO" sz="1200" dirty="0" smtClean="0">
                <a:latin typeface="Trebuchet MS" panose="020B0603020202020204" pitchFamily="34" charset="0"/>
              </a:rPr>
              <a:t>corresponde a las Gerencias Seccionales de San Andres, Vichada, Cauca, Putumayo, Caldas y Choco con solo el 59%, 66,8%, 68,9%, 70,8% , 75,1 y  77,2%.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200" dirty="0" smtClean="0">
              <a:latin typeface="Trebuchet MS" panose="020B0603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200" dirty="0">
                <a:latin typeface="Trebuchet MS" panose="020B0603020202020204" pitchFamily="34" charset="0"/>
              </a:rPr>
              <a:t>8</a:t>
            </a:r>
            <a:r>
              <a:rPr lang="es-CO" sz="1200" dirty="0" smtClean="0">
                <a:latin typeface="Trebuchet MS" panose="020B0603020202020204" pitchFamily="34" charset="0"/>
              </a:rPr>
              <a:t> Gerencias Seccionales tienen calificaciones entre 89,1% y 84,9% como: Meta, Guaviare, Nariño, Quindio, Arauca, Guajira, Cordoba y  Antioquia dejándolas en una posición regular  frente al cumplimiento de metas. Faltando en algunos casos mas del 15% en cumplimiento de metas propuestas para el año.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200" dirty="0">
              <a:latin typeface="Trebuchet MS" panose="020B0603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200" dirty="0" smtClean="0">
                <a:latin typeface="Trebuchet MS" panose="020B0603020202020204" pitchFamily="34" charset="0"/>
              </a:rPr>
              <a:t>Dentro </a:t>
            </a:r>
            <a:r>
              <a:rPr lang="es-CO" sz="1200" dirty="0">
                <a:latin typeface="Trebuchet MS" panose="020B0603020202020204" pitchFamily="34" charset="0"/>
              </a:rPr>
              <a:t>de las 4</a:t>
            </a:r>
            <a:r>
              <a:rPr lang="es-CO" sz="1200" dirty="0" smtClean="0">
                <a:latin typeface="Trebuchet MS" panose="020B0603020202020204" pitchFamily="34" charset="0"/>
              </a:rPr>
              <a:t> mayores ejecuciones  </a:t>
            </a:r>
            <a:r>
              <a:rPr lang="es-CO" sz="1200" dirty="0">
                <a:latin typeface="Trebuchet MS" panose="020B0603020202020204" pitchFamily="34" charset="0"/>
              </a:rPr>
              <a:t>además de la Gerencia de </a:t>
            </a:r>
            <a:r>
              <a:rPr lang="es-CO" sz="1200" dirty="0" smtClean="0">
                <a:latin typeface="Trebuchet MS" panose="020B0603020202020204" pitchFamily="34" charset="0"/>
              </a:rPr>
              <a:t>Boyacá </a:t>
            </a:r>
            <a:r>
              <a:rPr lang="es-CO" sz="1200" dirty="0">
                <a:latin typeface="Trebuchet MS" panose="020B0603020202020204" pitchFamily="34" charset="0"/>
              </a:rPr>
              <a:t>se encuentran: </a:t>
            </a:r>
            <a:r>
              <a:rPr lang="es-CO" sz="1200" dirty="0" smtClean="0">
                <a:latin typeface="Trebuchet MS" panose="020B0603020202020204" pitchFamily="34" charset="0"/>
              </a:rPr>
              <a:t>Cundinamarca, Vaupes y Atlántico.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200" dirty="0">
              <a:latin typeface="Trebuchet MS" panose="020B0603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200" dirty="0">
                <a:latin typeface="Trebuchet MS" panose="020B0603020202020204" pitchFamily="34" charset="0"/>
              </a:rPr>
              <a:t>Entre las Gerencias Seccionales  con más indicadores y mayor volumen de trabajo se encuentran (en orden alfabético): Antioquia, </a:t>
            </a:r>
            <a:r>
              <a:rPr lang="es-CO" sz="1200" dirty="0" smtClean="0">
                <a:latin typeface="Trebuchet MS" panose="020B0603020202020204" pitchFamily="34" charset="0"/>
              </a:rPr>
              <a:t>Atlántico, Boyacá.</a:t>
            </a:r>
            <a:endParaRPr lang="es-CO" sz="1200" dirty="0">
              <a:latin typeface="Trebuchet MS" panose="020B0603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200" dirty="0" smtClean="0">
              <a:latin typeface="Trebuchet MS" panose="020B0603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CO" sz="1200" dirty="0">
                <a:latin typeface="Trebuchet MS" panose="020B0603020202020204" pitchFamily="34" charset="0"/>
              </a:rPr>
              <a:t>Las Gerencias seccionales que tuvieron un alto incremento en el </a:t>
            </a:r>
            <a:r>
              <a:rPr lang="es-CO" sz="1200" dirty="0" smtClean="0">
                <a:latin typeface="Trebuchet MS" panose="020B0603020202020204" pitchFamily="34" charset="0"/>
              </a:rPr>
              <a:t>VI </a:t>
            </a:r>
            <a:r>
              <a:rPr lang="es-CO" sz="1200" dirty="0">
                <a:latin typeface="Trebuchet MS" panose="020B0603020202020204" pitchFamily="34" charset="0"/>
              </a:rPr>
              <a:t>Bimestre son: </a:t>
            </a:r>
            <a:r>
              <a:rPr lang="es-CO" sz="1200" dirty="0" smtClean="0">
                <a:latin typeface="Trebuchet MS" panose="020B0603020202020204" pitchFamily="34" charset="0"/>
              </a:rPr>
              <a:t>Cundinamarca, Casanare, Arauca y Vaupes. Con un incremento del 22,6; 22.2; 21.6 y 19.7% Respectivamente.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endParaRPr lang="es-CO" sz="1200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CO" sz="1200" dirty="0">
                <a:latin typeface="Trebuchet MS" panose="020B0603020202020204" pitchFamily="34" charset="0"/>
              </a:rPr>
              <a:t>Las Gerencias seccionales que tuvieron un bajo incremento en el </a:t>
            </a:r>
            <a:r>
              <a:rPr lang="es-CO" sz="1200" dirty="0" smtClean="0">
                <a:latin typeface="Trebuchet MS" panose="020B0603020202020204" pitchFamily="34" charset="0"/>
              </a:rPr>
              <a:t>VI </a:t>
            </a:r>
            <a:r>
              <a:rPr lang="es-CO" sz="1200" dirty="0">
                <a:latin typeface="Trebuchet MS" panose="020B0603020202020204" pitchFamily="34" charset="0"/>
              </a:rPr>
              <a:t>Bimestre son</a:t>
            </a:r>
            <a:r>
              <a:rPr lang="es-CO" sz="1200" dirty="0" smtClean="0">
                <a:latin typeface="Trebuchet MS" panose="020B0603020202020204" pitchFamily="34" charset="0"/>
              </a:rPr>
              <a:t>: Bolivar, Amazonas, Cordoba y Guajira  con un incremento del 2;  5,4; 6; 6% Respectivamente.</a:t>
            </a:r>
            <a:endParaRPr lang="es-CO" sz="1200" dirty="0">
              <a:latin typeface="Trebuchet MS" panose="020B0603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400" dirty="0">
              <a:latin typeface="Trebuchet MS" panose="020B0603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400" dirty="0" smtClean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063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866900" y="990521"/>
            <a:ext cx="6122225" cy="4923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Ejecución Seccionales – Subgerencia Protección Fronteriza</a:t>
            </a:r>
          </a:p>
          <a:p>
            <a:pPr algn="ctr"/>
            <a:r>
              <a:rPr lang="es-CO" sz="16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VI Bimestre 2016</a:t>
            </a:r>
            <a:endParaRPr lang="es-CO" sz="16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5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0487364"/>
              </p:ext>
            </p:extLst>
          </p:nvPr>
        </p:nvGraphicFramePr>
        <p:xfrm>
          <a:off x="118753" y="1567543"/>
          <a:ext cx="9630889" cy="4655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78716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21923" y="878774"/>
            <a:ext cx="6899564" cy="5700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Semaforización ejecución  Seccionales – Subgerencia Protección Fronteriza</a:t>
            </a:r>
          </a:p>
          <a:p>
            <a:pPr algn="ctr"/>
            <a:r>
              <a:rPr lang="es-CO" sz="14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VI Bimestre 2016</a:t>
            </a:r>
            <a:endParaRPr lang="es-CO" sz="14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765298"/>
              </p:ext>
            </p:extLst>
          </p:nvPr>
        </p:nvGraphicFramePr>
        <p:xfrm>
          <a:off x="6020800" y="2790700"/>
          <a:ext cx="2755076" cy="1995055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282536"/>
                <a:gridCol w="1472540"/>
              </a:tblGrid>
              <a:tr h="49260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effectLst/>
                          <a:latin typeface="Trebuchet MS" panose="020B0603020202020204" pitchFamily="34" charset="0"/>
                        </a:rPr>
                        <a:t>LOGRO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effectLst/>
                          <a:latin typeface="Trebuchet MS" panose="020B0603020202020204" pitchFamily="34" charset="0"/>
                        </a:rPr>
                        <a:t>CALIFICACION 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60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&gt; </a:t>
                      </a:r>
                      <a:r>
                        <a:rPr lang="es-CO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90</a:t>
                      </a:r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Alto</a:t>
                      </a:r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9260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  <a:latin typeface="Trebuchet MS" panose="020B0603020202020204" pitchFamily="34" charset="0"/>
                        </a:rPr>
                        <a:t>Entre </a:t>
                      </a:r>
                      <a:r>
                        <a:rPr lang="es-CO" sz="1100" u="none" strike="noStrike" dirty="0" smtClean="0">
                          <a:effectLst/>
                          <a:latin typeface="Trebuchet MS" panose="020B0603020202020204" pitchFamily="34" charset="0"/>
                        </a:rPr>
                        <a:t>80% </a:t>
                      </a:r>
                      <a:r>
                        <a:rPr lang="es-CO" sz="1100" u="none" strike="noStrike" dirty="0">
                          <a:effectLst/>
                          <a:latin typeface="Trebuchet MS" panose="020B0603020202020204" pitchFamily="34" charset="0"/>
                        </a:rPr>
                        <a:t>y </a:t>
                      </a:r>
                      <a:r>
                        <a:rPr lang="es-CO" sz="1100" u="none" strike="noStrike" dirty="0" smtClean="0">
                          <a:effectLst/>
                          <a:latin typeface="Trebuchet MS" panose="020B0603020202020204" pitchFamily="34" charset="0"/>
                        </a:rPr>
                        <a:t>89,9% 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</a:rPr>
                        <a:t>Medio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1723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  <a:latin typeface="Trebuchet MS" panose="020B0603020202020204" pitchFamily="34" charset="0"/>
                        </a:rPr>
                        <a:t>Menor a </a:t>
                      </a:r>
                      <a:r>
                        <a:rPr lang="es-CO" sz="1100" u="none" strike="noStrike" dirty="0" smtClean="0">
                          <a:effectLst/>
                          <a:latin typeface="Trebuchet MS" panose="020B0603020202020204" pitchFamily="34" charset="0"/>
                        </a:rPr>
                        <a:t>79,9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</a:rPr>
                        <a:t>Bajo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215468"/>
              </p:ext>
            </p:extLst>
          </p:nvPr>
        </p:nvGraphicFramePr>
        <p:xfrm>
          <a:off x="1493735" y="1828797"/>
          <a:ext cx="3949700" cy="4405756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068862"/>
                <a:gridCol w="1880838"/>
              </a:tblGrid>
              <a:tr h="63968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  <a:latin typeface="Trebuchet MS" panose="020B0603020202020204" pitchFamily="34" charset="0"/>
                        </a:rPr>
                        <a:t>RANKING SUBGERENCIA FRONTERIZA  - SECCIONALES V Bimestre</a:t>
                      </a:r>
                      <a:br>
                        <a:rPr lang="es-CO" sz="1200" b="1" u="none" strike="noStrike" dirty="0">
                          <a:effectLst/>
                          <a:latin typeface="Trebuchet MS" panose="020B0603020202020204" pitchFamily="34" charset="0"/>
                        </a:rPr>
                      </a:br>
                      <a:r>
                        <a:rPr lang="es-CO" sz="1200" b="1" u="none" strike="noStrike" dirty="0">
                          <a:effectLst/>
                          <a:latin typeface="Trebuchet MS" panose="020B0603020202020204" pitchFamily="34" charset="0"/>
                        </a:rPr>
                        <a:t>ENERO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6198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  <a:latin typeface="Trebuchet MS" panose="020B0603020202020204" pitchFamily="34" charset="0"/>
                        </a:rPr>
                        <a:t>Seccionales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  <a:latin typeface="Trebuchet MS" panose="020B0603020202020204" pitchFamily="34" charset="0"/>
                        </a:rPr>
                        <a:t>Ranking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32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  <a:latin typeface="Trebuchet MS" panose="020B0603020202020204" pitchFamily="34" charset="0"/>
                        </a:rPr>
                        <a:t>Bolivar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  <a:latin typeface="Trebuchet MS" panose="020B0603020202020204" pitchFamily="34" charset="0"/>
                        </a:rPr>
                        <a:t>99,8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1832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  <a:latin typeface="Trebuchet MS" panose="020B0603020202020204" pitchFamily="34" charset="0"/>
                        </a:rPr>
                        <a:t>Quindio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  <a:latin typeface="Trebuchet MS" panose="020B0603020202020204" pitchFamily="34" charset="0"/>
                        </a:rPr>
                        <a:t>99,6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1832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  <a:latin typeface="Trebuchet MS" panose="020B0603020202020204" pitchFamily="34" charset="0"/>
                        </a:rPr>
                        <a:t>Antioquia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  <a:latin typeface="Trebuchet MS" panose="020B0603020202020204" pitchFamily="34" charset="0"/>
                        </a:rPr>
                        <a:t>97,2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1832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  <a:latin typeface="Trebuchet MS" panose="020B0603020202020204" pitchFamily="34" charset="0"/>
                        </a:rPr>
                        <a:t>Cundinamarca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  <a:latin typeface="Trebuchet MS" panose="020B0603020202020204" pitchFamily="34" charset="0"/>
                        </a:rPr>
                        <a:t>97,2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1832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  <a:latin typeface="Trebuchet MS" panose="020B0603020202020204" pitchFamily="34" charset="0"/>
                        </a:rPr>
                        <a:t>Nariño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  <a:latin typeface="Trebuchet MS" panose="020B0603020202020204" pitchFamily="34" charset="0"/>
                        </a:rPr>
                        <a:t>95,9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1832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  <a:latin typeface="Trebuchet MS" panose="020B0603020202020204" pitchFamily="34" charset="0"/>
                        </a:rPr>
                        <a:t>Valle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  <a:latin typeface="Trebuchet MS" panose="020B0603020202020204" pitchFamily="34" charset="0"/>
                        </a:rPr>
                        <a:t>93,7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1832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  <a:latin typeface="Trebuchet MS" panose="020B0603020202020204" pitchFamily="34" charset="0"/>
                        </a:rPr>
                        <a:t>Putumayo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>
                          <a:effectLst/>
                          <a:latin typeface="Trebuchet MS" panose="020B0603020202020204" pitchFamily="34" charset="0"/>
                        </a:rPr>
                        <a:t>93,5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1832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  <a:latin typeface="Trebuchet MS" panose="020B0603020202020204" pitchFamily="34" charset="0"/>
                        </a:rPr>
                        <a:t>Atlantico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  <a:latin typeface="Trebuchet MS" panose="020B0603020202020204" pitchFamily="34" charset="0"/>
                        </a:rPr>
                        <a:t>86,8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832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  <a:latin typeface="Trebuchet MS" panose="020B0603020202020204" pitchFamily="34" charset="0"/>
                        </a:rPr>
                        <a:t>Magdalena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  <a:latin typeface="Trebuchet MS" panose="020B0603020202020204" pitchFamily="34" charset="0"/>
                        </a:rPr>
                        <a:t>85,7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832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  <a:latin typeface="Trebuchet MS" panose="020B0603020202020204" pitchFamily="34" charset="0"/>
                        </a:rPr>
                        <a:t>Santander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  <a:latin typeface="Trebuchet MS" panose="020B0603020202020204" pitchFamily="34" charset="0"/>
                        </a:rPr>
                        <a:t>79,1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1832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  <a:latin typeface="Trebuchet MS" panose="020B0603020202020204" pitchFamily="34" charset="0"/>
                        </a:rPr>
                        <a:t>Risaralda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  <a:latin typeface="Trebuchet MS" panose="020B0603020202020204" pitchFamily="34" charset="0"/>
                        </a:rPr>
                        <a:t>75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1832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  <a:latin typeface="Trebuchet MS" panose="020B0603020202020204" pitchFamily="34" charset="0"/>
                        </a:rPr>
                        <a:t>N. de santander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  <a:latin typeface="Trebuchet MS" panose="020B0603020202020204" pitchFamily="34" charset="0"/>
                        </a:rPr>
                        <a:t>62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1832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  <a:latin typeface="Trebuchet MS" panose="020B0603020202020204" pitchFamily="34" charset="0"/>
                        </a:rPr>
                        <a:t>Amazonas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  <a:latin typeface="Trebuchet MS" panose="020B0603020202020204" pitchFamily="34" charset="0"/>
                        </a:rPr>
                        <a:t>56,4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1832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  <a:latin typeface="Trebuchet MS" panose="020B0603020202020204" pitchFamily="34" charset="0"/>
                        </a:rPr>
                        <a:t>San Andres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  <a:latin typeface="Trebuchet MS" panose="020B0603020202020204" pitchFamily="34" charset="0"/>
                        </a:rPr>
                        <a:t>51,0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1832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  <a:latin typeface="Trebuchet MS" panose="020B0603020202020204" pitchFamily="34" charset="0"/>
                        </a:rPr>
                        <a:t>Guajira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  <a:latin typeface="Trebuchet MS" panose="020B0603020202020204" pitchFamily="34" charset="0"/>
                        </a:rPr>
                        <a:t>45,0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2923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  <a:latin typeface="Trebuchet MS" panose="020B0603020202020204" pitchFamily="34" charset="0"/>
                        </a:rPr>
                        <a:t>Arauca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9399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09600" y="1148862"/>
            <a:ext cx="8712199" cy="4923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Análisis Subgerencia Fronteriza  VI Bimestre 2016</a:t>
            </a:r>
            <a:endParaRPr lang="es-CO" sz="16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44500" y="1922585"/>
            <a:ext cx="88772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200" dirty="0" smtClean="0">
                <a:latin typeface="Trebuchet MS" panose="020B0603020202020204" pitchFamily="34" charset="0"/>
              </a:rPr>
              <a:t>La mejor ejecución corresponde a la Gerencia Seccional del Bolivar que alcanzo el 99,8% en la ejecución de sus actividades.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200" dirty="0" smtClean="0">
              <a:latin typeface="Trebuchet MS" panose="020B0603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200" dirty="0" smtClean="0">
                <a:latin typeface="Trebuchet MS" panose="020B0603020202020204" pitchFamily="34" charset="0"/>
              </a:rPr>
              <a:t>Dentro de las 4 mejores ejecuciones además de la Gerencia de Bolivar se encuentran: </a:t>
            </a:r>
            <a:r>
              <a:rPr lang="es-CO" sz="1200" b="1" u="sng" dirty="0" smtClean="0">
                <a:latin typeface="Trebuchet MS" panose="020B0603020202020204" pitchFamily="34" charset="0"/>
              </a:rPr>
              <a:t>Quindio </a:t>
            </a:r>
            <a:r>
              <a:rPr lang="es-CO" sz="1200" dirty="0" smtClean="0">
                <a:latin typeface="Trebuchet MS" panose="020B0603020202020204" pitchFamily="34" charset="0"/>
              </a:rPr>
              <a:t> con 99,6%, </a:t>
            </a:r>
            <a:r>
              <a:rPr lang="es-CO" sz="1200" b="1" u="sng" dirty="0" smtClean="0">
                <a:latin typeface="Trebuchet MS" panose="020B0603020202020204" pitchFamily="34" charset="0"/>
              </a:rPr>
              <a:t>Antioquia</a:t>
            </a:r>
            <a:r>
              <a:rPr lang="es-CO" sz="1200" dirty="0" smtClean="0">
                <a:latin typeface="Trebuchet MS" panose="020B0603020202020204" pitchFamily="34" charset="0"/>
              </a:rPr>
              <a:t> 97,2%,  </a:t>
            </a:r>
            <a:r>
              <a:rPr lang="es-CO" sz="1200" b="1" u="sng" dirty="0" smtClean="0">
                <a:latin typeface="Trebuchet MS" panose="020B0603020202020204" pitchFamily="34" charset="0"/>
              </a:rPr>
              <a:t>Cundinamarca</a:t>
            </a:r>
            <a:r>
              <a:rPr lang="es-CO" sz="1200" dirty="0" smtClean="0">
                <a:latin typeface="Trebuchet MS" panose="020B0603020202020204" pitchFamily="34" charset="0"/>
              </a:rPr>
              <a:t> con 97,2% y Nariño con 95,9% Ejecutado a Diciembre de la vigencia 2016.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200" dirty="0" smtClean="0">
              <a:latin typeface="Trebuchet MS" panose="020B0603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200" dirty="0" smtClean="0">
                <a:latin typeface="Trebuchet MS" panose="020B0603020202020204" pitchFamily="34" charset="0"/>
              </a:rPr>
              <a:t>La más baja ejecución corresponde a la Gerencia Seccional de </a:t>
            </a:r>
            <a:r>
              <a:rPr lang="es-CO" sz="1200" b="1" u="sng" dirty="0" smtClean="0">
                <a:latin typeface="Trebuchet MS" panose="020B0603020202020204" pitchFamily="34" charset="0"/>
              </a:rPr>
              <a:t>Guajira</a:t>
            </a:r>
            <a:r>
              <a:rPr lang="es-CO" sz="1200" dirty="0" smtClean="0">
                <a:latin typeface="Trebuchet MS" panose="020B0603020202020204" pitchFamily="34" charset="0"/>
              </a:rPr>
              <a:t> con 45%, seguida en su orden por </a:t>
            </a:r>
            <a:r>
              <a:rPr lang="es-CO" sz="1200" b="1" u="sng" dirty="0" smtClean="0">
                <a:latin typeface="Trebuchet MS" panose="020B0603020202020204" pitchFamily="34" charset="0"/>
              </a:rPr>
              <a:t>San Andres </a:t>
            </a:r>
            <a:r>
              <a:rPr lang="es-CO" sz="1200" dirty="0" smtClean="0">
                <a:latin typeface="Trebuchet MS" panose="020B0603020202020204" pitchFamily="34" charset="0"/>
              </a:rPr>
              <a:t>con 51%, </a:t>
            </a:r>
            <a:r>
              <a:rPr lang="es-CO" sz="1200" b="1" u="sng" dirty="0" smtClean="0">
                <a:latin typeface="Trebuchet MS" panose="020B0603020202020204" pitchFamily="34" charset="0"/>
              </a:rPr>
              <a:t>Amazonas</a:t>
            </a:r>
            <a:r>
              <a:rPr lang="es-CO" sz="1200" dirty="0" smtClean="0">
                <a:latin typeface="Trebuchet MS" panose="020B0603020202020204" pitchFamily="34" charset="0"/>
              </a:rPr>
              <a:t> con 56,4% y  </a:t>
            </a:r>
            <a:r>
              <a:rPr lang="es-CO" sz="1200" b="1" u="sng" dirty="0" smtClean="0">
                <a:latin typeface="Trebuchet MS" panose="020B0603020202020204" pitchFamily="34" charset="0"/>
              </a:rPr>
              <a:t>Norte de Santander  </a:t>
            </a:r>
            <a:r>
              <a:rPr lang="es-CO" sz="1200" dirty="0" smtClean="0">
                <a:latin typeface="Trebuchet MS" panose="020B0603020202020204" pitchFamily="34" charset="0"/>
              </a:rPr>
              <a:t>con 62% ejecutado a Diciembre de la vigencia 2016.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200" dirty="0" smtClean="0">
              <a:latin typeface="Trebuchet MS" panose="020B0603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200" dirty="0" smtClean="0">
                <a:latin typeface="Trebuchet MS" panose="020B0603020202020204" pitchFamily="34" charset="0"/>
              </a:rPr>
              <a:t>Entre las Gerencias Seccionales  con más indicadores y mayor incremento en el VI Bimestre, se encuentran (en orden alfabético): </a:t>
            </a:r>
            <a:r>
              <a:rPr lang="es-CO" sz="1200" b="1" u="sng" dirty="0" smtClean="0">
                <a:latin typeface="Trebuchet MS" panose="020B0603020202020204" pitchFamily="34" charset="0"/>
              </a:rPr>
              <a:t>Cundinamarca</a:t>
            </a:r>
            <a:r>
              <a:rPr lang="es-CO" sz="1200" dirty="0" smtClean="0">
                <a:latin typeface="Trebuchet MS" panose="020B0603020202020204" pitchFamily="34" charset="0"/>
              </a:rPr>
              <a:t> con 12,3%, </a:t>
            </a:r>
            <a:r>
              <a:rPr lang="es-CO" sz="1200" b="1" u="sng" dirty="0" smtClean="0">
                <a:latin typeface="Trebuchet MS" panose="020B0603020202020204" pitchFamily="34" charset="0"/>
              </a:rPr>
              <a:t>Nariño </a:t>
            </a:r>
            <a:r>
              <a:rPr lang="es-CO" sz="1200" dirty="0" smtClean="0">
                <a:latin typeface="Trebuchet MS" panose="020B0603020202020204" pitchFamily="34" charset="0"/>
              </a:rPr>
              <a:t>con 13,7%, </a:t>
            </a:r>
            <a:r>
              <a:rPr lang="es-CO" sz="1200" b="1" u="sng" dirty="0" smtClean="0">
                <a:latin typeface="Trebuchet MS" panose="020B0603020202020204" pitchFamily="34" charset="0"/>
              </a:rPr>
              <a:t>Magdalena</a:t>
            </a:r>
            <a:r>
              <a:rPr lang="es-CO" sz="1200" dirty="0" smtClean="0">
                <a:latin typeface="Trebuchet MS" panose="020B0603020202020204" pitchFamily="34" charset="0"/>
              </a:rPr>
              <a:t> 15,6%.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200" dirty="0" smtClean="0">
              <a:latin typeface="Trebuchet MS" panose="020B0603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200" dirty="0" smtClean="0">
                <a:latin typeface="Trebuchet MS" panose="020B0603020202020204" pitchFamily="34" charset="0"/>
              </a:rPr>
              <a:t>La Acción estratégica mas alta de la Subgerencia de Protección Fronteriza es la de </a:t>
            </a:r>
            <a:r>
              <a:rPr lang="es-CO" sz="1200" b="1" u="sng" dirty="0">
                <a:latin typeface="Trebuchet MS" panose="020B0603020202020204" pitchFamily="34" charset="0"/>
              </a:rPr>
              <a:t>CERTIFICAR EL ESTADO SANITARIO Y FITOSANITARIO DE LAS EXPORTACIONES AGROPECUARIAS PARA CONTRIBUIR CON EL MANTENIMIENTO DE LA </a:t>
            </a:r>
            <a:r>
              <a:rPr lang="es-CO" sz="1200" b="1" u="sng" dirty="0" smtClean="0">
                <a:latin typeface="Trebuchet MS" panose="020B0603020202020204" pitchFamily="34" charset="0"/>
              </a:rPr>
              <a:t>ADMISIBILIDAD.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200" dirty="0">
              <a:latin typeface="Trebuchet MS" panose="020B0603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200" dirty="0" smtClean="0">
                <a:latin typeface="Trebuchet MS" panose="020B0603020202020204" pitchFamily="34" charset="0"/>
              </a:rPr>
              <a:t>Las </a:t>
            </a:r>
            <a:r>
              <a:rPr lang="es-CO" sz="1200" dirty="0">
                <a:latin typeface="Trebuchet MS" panose="020B0603020202020204" pitchFamily="34" charset="0"/>
              </a:rPr>
              <a:t>Gerencias seccionales que tuvieron un bajo incremento en el </a:t>
            </a:r>
            <a:r>
              <a:rPr lang="es-CO" sz="1200" dirty="0" smtClean="0">
                <a:latin typeface="Trebuchet MS" panose="020B0603020202020204" pitchFamily="34" charset="0"/>
              </a:rPr>
              <a:t>VI </a:t>
            </a:r>
            <a:r>
              <a:rPr lang="es-CO" sz="1200" dirty="0">
                <a:latin typeface="Trebuchet MS" panose="020B0603020202020204" pitchFamily="34" charset="0"/>
              </a:rPr>
              <a:t>Bimestre son: </a:t>
            </a:r>
            <a:r>
              <a:rPr lang="es-CO" sz="1200" dirty="0" smtClean="0">
                <a:latin typeface="Trebuchet MS" panose="020B0603020202020204" pitchFamily="34" charset="0"/>
              </a:rPr>
              <a:t> </a:t>
            </a:r>
            <a:r>
              <a:rPr lang="es-CO" sz="1200" b="1" u="sng" dirty="0" smtClean="0">
                <a:latin typeface="Trebuchet MS" panose="020B0603020202020204" pitchFamily="34" charset="0"/>
              </a:rPr>
              <a:t>Risaralda </a:t>
            </a:r>
            <a:r>
              <a:rPr lang="es-CO" sz="1200" dirty="0" smtClean="0">
                <a:latin typeface="Trebuchet MS" panose="020B0603020202020204" pitchFamily="34" charset="0"/>
              </a:rPr>
              <a:t>con 2%</a:t>
            </a:r>
            <a:r>
              <a:rPr lang="es-CO" sz="1200" b="1" u="sng" dirty="0" smtClean="0">
                <a:latin typeface="Trebuchet MS" panose="020B0603020202020204" pitchFamily="34" charset="0"/>
              </a:rPr>
              <a:t>,</a:t>
            </a:r>
            <a:r>
              <a:rPr lang="es-CO" sz="1200" dirty="0" smtClean="0">
                <a:latin typeface="Trebuchet MS" panose="020B0603020202020204" pitchFamily="34" charset="0"/>
              </a:rPr>
              <a:t> </a:t>
            </a:r>
            <a:r>
              <a:rPr lang="es-CO" sz="1200" b="1" u="sng" dirty="0" smtClean="0">
                <a:latin typeface="Trebuchet MS" panose="020B0603020202020204" pitchFamily="34" charset="0"/>
              </a:rPr>
              <a:t>Valle del Cauca </a:t>
            </a:r>
            <a:r>
              <a:rPr lang="es-CO" sz="1200" dirty="0" smtClean="0">
                <a:latin typeface="Trebuchet MS" panose="020B0603020202020204" pitchFamily="34" charset="0"/>
              </a:rPr>
              <a:t>con 6,3%, y </a:t>
            </a:r>
            <a:r>
              <a:rPr lang="es-CO" sz="1200" b="1" u="sng" dirty="0" smtClean="0">
                <a:latin typeface="Trebuchet MS" panose="020B0603020202020204" pitchFamily="34" charset="0"/>
              </a:rPr>
              <a:t>Quindio</a:t>
            </a:r>
            <a:r>
              <a:rPr lang="es-CO" sz="1200" dirty="0" smtClean="0">
                <a:latin typeface="Trebuchet MS" panose="020B0603020202020204" pitchFamily="34" charset="0"/>
              </a:rPr>
              <a:t> con 7,2%.</a:t>
            </a:r>
            <a:endParaRPr lang="es-CO" sz="12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1089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4408</TotalTime>
  <Words>1483</Words>
  <Application>Microsoft Office PowerPoint</Application>
  <PresentationFormat>A4 (210 x 297 mm)</PresentationFormat>
  <Paragraphs>427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Yelmis Dalina Sánchez</dc:creator>
  <cp:lastModifiedBy>O.A.P</cp:lastModifiedBy>
  <cp:revision>144</cp:revision>
  <dcterms:created xsi:type="dcterms:W3CDTF">2014-11-21T16:34:45Z</dcterms:created>
  <dcterms:modified xsi:type="dcterms:W3CDTF">2017-03-02T19:59:00Z</dcterms:modified>
</cp:coreProperties>
</file>