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4.xml" ContentType="application/vnd.openxmlformats-officedocument.drawingml.chart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charts/chart5.xml" ContentType="application/vnd.openxmlformats-officedocument.drawingml.chart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67" r:id="rId5"/>
    <p:sldId id="268" r:id="rId6"/>
    <p:sldId id="259" r:id="rId7"/>
    <p:sldId id="257" r:id="rId8"/>
    <p:sldId id="258" r:id="rId9"/>
    <p:sldId id="261" r:id="rId10"/>
    <p:sldId id="262" r:id="rId11"/>
    <p:sldId id="263" r:id="rId12"/>
    <p:sldId id="264" r:id="rId13"/>
    <p:sldId id="265" r:id="rId14"/>
  </p:sldIdLst>
  <p:sldSz cx="9906000" cy="6858000" type="A4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-426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.sanchez\Desktop\RANKING%20SECCIONALES\Consolidado%20Vegetal%20Nuev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.sanchez\Desktop\RANKING%20SECCIONALES\Consolidado%20Vegetal%20Nuev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.sanchez\Desktop\RANKING%20SECCIONALES\Consolidado%20Fronter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.sanchez\Desktop\RANKING%20SECCIONALES\Consolidado%20Laboratorio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LUCHO\Seguimiento%20Plan%20de%20Acci&#243;n%20Sanidad%20Animal%20II%20BIMEST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 smtClean="0">
                <a:latin typeface="Trebuchet MS" panose="020B0603020202020204" pitchFamily="34" charset="0"/>
              </a:rPr>
              <a:t>RESULTADO</a:t>
            </a:r>
            <a:r>
              <a:rPr lang="en-US" sz="1000" baseline="0" dirty="0" smtClean="0">
                <a:latin typeface="Trebuchet MS" panose="020B0603020202020204" pitchFamily="34" charset="0"/>
              </a:rPr>
              <a:t> CUMPLIMIENTO PLAN DE ACCION II BIMESTRE</a:t>
            </a:r>
            <a:endParaRPr lang="en-US" sz="1000" dirty="0">
              <a:latin typeface="Trebuchet MS" panose="020B0603020202020204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'Ranking Seccionales Vegetal'!$O$41</c:f>
              <c:strCache>
                <c:ptCount val="1"/>
                <c:pt idx="0">
                  <c:v>RESULTADO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'Ranking Seccionales Vegetal'!$L$42:$L$45</c:f>
              <c:strCache>
                <c:ptCount val="4"/>
                <c:pt idx="0">
                  <c:v>SUBGERENCIA ANIMAL</c:v>
                </c:pt>
                <c:pt idx="1">
                  <c:v>SUBGERENCIA VEGETAL</c:v>
                </c:pt>
                <c:pt idx="2">
                  <c:v>SUBGERENCIA FRONTERIZA</c:v>
                </c:pt>
                <c:pt idx="3">
                  <c:v>SUBGERENCIA DIAGNOSTICO</c:v>
                </c:pt>
              </c:strCache>
            </c:strRef>
          </c:cat>
          <c:val>
            <c:numRef>
              <c:f>'Ranking Seccionales Vegetal'!$O$42:$O$45</c:f>
              <c:numCache>
                <c:formatCode>0</c:formatCode>
                <c:ptCount val="4"/>
                <c:pt idx="0">
                  <c:v>29</c:v>
                </c:pt>
                <c:pt idx="1">
                  <c:v>27.217477811423354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301399825021873"/>
          <c:y val="0.25535104986876639"/>
          <c:w val="0.31643044619422572"/>
          <c:h val="0.71663417296314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019693830056134E-2"/>
          <c:y val="3.1459904901395136E-2"/>
          <c:w val="0.94546865501551225"/>
          <c:h val="0.782121109506968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Hoja1!$M$2</c:f>
              <c:strCache>
                <c:ptCount val="1"/>
                <c:pt idx="0">
                  <c:v>Resultado Ponderador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9443149687684795E-3"/>
                  <c:y val="-0.22401478719107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0578102544296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034015937931188E-3"/>
                  <c:y val="-0.18233761748111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5368456330550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147716562561598E-3"/>
                  <c:y val="-0.18494244058798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145870093984889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2590866250246627E-3"/>
                  <c:y val="-0.18754726369485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4326527087801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2590866250246393E-3"/>
                  <c:y val="-0.17452314816049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0.16931350194674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1380556246642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3147716562561598E-3"/>
                  <c:y val="-0.1015881011680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0.15628938641238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0.14847491709176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4.8207737162832423E-17"/>
                  <c:y val="-0.11721703980928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-0.140660447771143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-9.8983278061174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"/>
                  <c:y val="-0.14847491709176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1.3147716562561598E-3"/>
                  <c:y val="-0.11982186291615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3.9443149687684795E-3"/>
                  <c:y val="-7.2935046992444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"/>
                  <c:y val="-0.11982186291615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5.2590866250246393E-3"/>
                  <c:y val="-0.1015881011680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"/>
                  <c:y val="-5.4701285244333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"/>
                  <c:y val="-0.1015881011680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0"/>
                  <c:y val="-6.7725400778698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0"/>
                  <c:y val="-9.8983278061174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1.3147716562561598E-3"/>
                  <c:y val="-8.3354339419936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3.9443149687683832E-3"/>
                  <c:y val="-6.2515754564952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0"/>
                  <c:y val="-3.6467523496222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1.3147716562560633E-3"/>
                  <c:y val="-7.553987009931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6.5738582812807991E-3"/>
                  <c:y val="-0.12763633223677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9.2034015937931188E-3"/>
                  <c:y val="-9.377363184742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rebuchet MS" panose="020B0603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Hoja1!$L$3:$L$34</c:f>
              <c:strCache>
                <c:ptCount val="32"/>
                <c:pt idx="0">
                  <c:v>Meta</c:v>
                </c:pt>
                <c:pt idx="1">
                  <c:v>Risaralda</c:v>
                </c:pt>
                <c:pt idx="2">
                  <c:v>Quindio</c:v>
                </c:pt>
                <c:pt idx="3">
                  <c:v>Cordoba</c:v>
                </c:pt>
                <c:pt idx="4">
                  <c:v>Bolivar</c:v>
                </c:pt>
                <c:pt idx="5">
                  <c:v>Valle</c:v>
                </c:pt>
                <c:pt idx="6">
                  <c:v>Cundinamarca</c:v>
                </c:pt>
                <c:pt idx="7">
                  <c:v>Boyaca</c:v>
                </c:pt>
                <c:pt idx="8">
                  <c:v>Atlantico</c:v>
                </c:pt>
                <c:pt idx="9">
                  <c:v>Tolima</c:v>
                </c:pt>
                <c:pt idx="10">
                  <c:v>Caldas</c:v>
                </c:pt>
                <c:pt idx="11">
                  <c:v>Antioquia</c:v>
                </c:pt>
                <c:pt idx="12">
                  <c:v>Vichada</c:v>
                </c:pt>
                <c:pt idx="13">
                  <c:v>Putumayo</c:v>
                </c:pt>
                <c:pt idx="14">
                  <c:v>Nariño</c:v>
                </c:pt>
                <c:pt idx="15">
                  <c:v>Huila</c:v>
                </c:pt>
                <c:pt idx="16">
                  <c:v>Magdalena</c:v>
                </c:pt>
                <c:pt idx="17">
                  <c:v>Sucre</c:v>
                </c:pt>
                <c:pt idx="18">
                  <c:v>santander</c:v>
                </c:pt>
                <c:pt idx="19">
                  <c:v>Guaviare</c:v>
                </c:pt>
                <c:pt idx="20">
                  <c:v>Choco</c:v>
                </c:pt>
                <c:pt idx="21">
                  <c:v>Vaupes</c:v>
                </c:pt>
                <c:pt idx="22">
                  <c:v>Caqueta</c:v>
                </c:pt>
                <c:pt idx="23">
                  <c:v>N. Santander</c:v>
                </c:pt>
                <c:pt idx="24">
                  <c:v>Guainia</c:v>
                </c:pt>
                <c:pt idx="25">
                  <c:v>Guajira</c:v>
                </c:pt>
                <c:pt idx="26">
                  <c:v>cesar</c:v>
                </c:pt>
                <c:pt idx="27">
                  <c:v>Arauca</c:v>
                </c:pt>
                <c:pt idx="28">
                  <c:v>Casanare</c:v>
                </c:pt>
                <c:pt idx="29">
                  <c:v>Cauca</c:v>
                </c:pt>
                <c:pt idx="30">
                  <c:v>San Andres</c:v>
                </c:pt>
                <c:pt idx="31">
                  <c:v>Amazonas</c:v>
                </c:pt>
              </c:strCache>
            </c:strRef>
          </c:cat>
          <c:val>
            <c:numRef>
              <c:f>Hoja1!$M$3:$M$34</c:f>
              <c:numCache>
                <c:formatCode>0.00</c:formatCode>
                <c:ptCount val="32"/>
                <c:pt idx="0">
                  <c:v>1.2230785588715614</c:v>
                </c:pt>
                <c:pt idx="1">
                  <c:v>1.1371018319656738</c:v>
                </c:pt>
                <c:pt idx="2">
                  <c:v>1.1064569388547447</c:v>
                </c:pt>
                <c:pt idx="3">
                  <c:v>1.0948889282354919</c:v>
                </c:pt>
                <c:pt idx="4">
                  <c:v>1.09375</c:v>
                </c:pt>
                <c:pt idx="5">
                  <c:v>1.0625</c:v>
                </c:pt>
                <c:pt idx="6">
                  <c:v>1.054906615967462</c:v>
                </c:pt>
                <c:pt idx="7">
                  <c:v>1.0482431823614962</c:v>
                </c:pt>
                <c:pt idx="8">
                  <c:v>1.0446144205164847</c:v>
                </c:pt>
                <c:pt idx="9">
                  <c:v>1.0201395085258214</c:v>
                </c:pt>
                <c:pt idx="10">
                  <c:v>0.96366308213228635</c:v>
                </c:pt>
                <c:pt idx="11">
                  <c:v>0.95999563705680613</c:v>
                </c:pt>
                <c:pt idx="12">
                  <c:v>0.93126565311542497</c:v>
                </c:pt>
                <c:pt idx="13">
                  <c:v>0.90271443513325023</c:v>
                </c:pt>
                <c:pt idx="14">
                  <c:v>0.89961681864437093</c:v>
                </c:pt>
                <c:pt idx="15">
                  <c:v>0.89114708409232302</c:v>
                </c:pt>
                <c:pt idx="16">
                  <c:v>0.88525262242149194</c:v>
                </c:pt>
                <c:pt idx="17">
                  <c:v>0.88201223111301841</c:v>
                </c:pt>
                <c:pt idx="18">
                  <c:v>0.82010034080249827</c:v>
                </c:pt>
                <c:pt idx="19">
                  <c:v>0.7979718276515152</c:v>
                </c:pt>
                <c:pt idx="20">
                  <c:v>0.78665625000000006</c:v>
                </c:pt>
                <c:pt idx="21">
                  <c:v>0.72467218860684768</c:v>
                </c:pt>
                <c:pt idx="22">
                  <c:v>0.70519014838110239</c:v>
                </c:pt>
                <c:pt idx="23">
                  <c:v>0.703125</c:v>
                </c:pt>
                <c:pt idx="24">
                  <c:v>0.65841310523715402</c:v>
                </c:pt>
                <c:pt idx="25">
                  <c:v>0.63541666666666663</c:v>
                </c:pt>
                <c:pt idx="26">
                  <c:v>0.55546895556945752</c:v>
                </c:pt>
                <c:pt idx="27">
                  <c:v>0.54552095339556272</c:v>
                </c:pt>
                <c:pt idx="28">
                  <c:v>0.47699738301107042</c:v>
                </c:pt>
                <c:pt idx="29">
                  <c:v>0.46875</c:v>
                </c:pt>
                <c:pt idx="30">
                  <c:v>0.46875</c:v>
                </c:pt>
                <c:pt idx="31">
                  <c:v>0.45460683311786254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399936"/>
        <c:axId val="77401472"/>
        <c:axId val="0"/>
      </c:bar3DChart>
      <c:catAx>
        <c:axId val="7739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77401472"/>
        <c:crosses val="autoZero"/>
        <c:auto val="1"/>
        <c:lblAlgn val="ctr"/>
        <c:lblOffset val="100"/>
        <c:noMultiLvlLbl val="0"/>
      </c:catAx>
      <c:valAx>
        <c:axId val="77401472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7739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549343689148014E-2"/>
          <c:y val="2.9788345190053283E-2"/>
          <c:w val="0.94235210385239165"/>
          <c:h val="0.801185474817374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'Ranking Seccionales Vegetal'!$M$47</c:f>
              <c:strCache>
                <c:ptCount val="1"/>
                <c:pt idx="0">
                  <c:v>I Bimestre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rebuchet MS" panose="020B0603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'Ranking Seccionales Vegetal'!$L$48:$L$79</c:f>
              <c:strCache>
                <c:ptCount val="32"/>
                <c:pt idx="0">
                  <c:v>Atlántico</c:v>
                </c:pt>
                <c:pt idx="1">
                  <c:v>Cordoba</c:v>
                </c:pt>
                <c:pt idx="2">
                  <c:v>Sucre</c:v>
                </c:pt>
                <c:pt idx="3">
                  <c:v>Meta</c:v>
                </c:pt>
                <c:pt idx="4">
                  <c:v>Caqueta</c:v>
                </c:pt>
                <c:pt idx="5">
                  <c:v>Antioquia</c:v>
                </c:pt>
                <c:pt idx="6">
                  <c:v>Nariño</c:v>
                </c:pt>
                <c:pt idx="7">
                  <c:v>Quindio</c:v>
                </c:pt>
                <c:pt idx="8">
                  <c:v>Caldas</c:v>
                </c:pt>
                <c:pt idx="9">
                  <c:v>Guainia</c:v>
                </c:pt>
                <c:pt idx="10">
                  <c:v>Guajira</c:v>
                </c:pt>
                <c:pt idx="11">
                  <c:v>Risaralda</c:v>
                </c:pt>
                <c:pt idx="12">
                  <c:v>Guaviare</c:v>
                </c:pt>
                <c:pt idx="13">
                  <c:v>Tolima</c:v>
                </c:pt>
                <c:pt idx="14">
                  <c:v>Bolivar</c:v>
                </c:pt>
                <c:pt idx="15">
                  <c:v>Arauca</c:v>
                </c:pt>
                <c:pt idx="16">
                  <c:v>Huila</c:v>
                </c:pt>
                <c:pt idx="17">
                  <c:v>Valle</c:v>
                </c:pt>
                <c:pt idx="18">
                  <c:v>Choco</c:v>
                </c:pt>
                <c:pt idx="19">
                  <c:v>Santander</c:v>
                </c:pt>
                <c:pt idx="20">
                  <c:v>Boyaca</c:v>
                </c:pt>
                <c:pt idx="21">
                  <c:v>Casanare</c:v>
                </c:pt>
                <c:pt idx="22">
                  <c:v>Cundinamarca</c:v>
                </c:pt>
                <c:pt idx="23">
                  <c:v>Vichada</c:v>
                </c:pt>
                <c:pt idx="24">
                  <c:v>Cesar</c:v>
                </c:pt>
                <c:pt idx="25">
                  <c:v>Magdalena</c:v>
                </c:pt>
                <c:pt idx="26">
                  <c:v>Putumayo</c:v>
                </c:pt>
                <c:pt idx="27">
                  <c:v>N. Santander</c:v>
                </c:pt>
                <c:pt idx="28">
                  <c:v>Cauca</c:v>
                </c:pt>
                <c:pt idx="29">
                  <c:v>San Andres</c:v>
                </c:pt>
                <c:pt idx="30">
                  <c:v>Vaupes</c:v>
                </c:pt>
                <c:pt idx="31">
                  <c:v>Amazonaz</c:v>
                </c:pt>
              </c:strCache>
            </c:strRef>
          </c:cat>
          <c:val>
            <c:numRef>
              <c:f>'Ranking Seccionales Vegetal'!$M$48:$M$79</c:f>
              <c:numCache>
                <c:formatCode>0%</c:formatCode>
                <c:ptCount val="32"/>
                <c:pt idx="0">
                  <c:v>0.38</c:v>
                </c:pt>
                <c:pt idx="1">
                  <c:v>0.11</c:v>
                </c:pt>
                <c:pt idx="2">
                  <c:v>0.16</c:v>
                </c:pt>
                <c:pt idx="3">
                  <c:v>0.11</c:v>
                </c:pt>
                <c:pt idx="4">
                  <c:v>7.0000000000000007E-2</c:v>
                </c:pt>
                <c:pt idx="5">
                  <c:v>0.13</c:v>
                </c:pt>
                <c:pt idx="6">
                  <c:v>0.06</c:v>
                </c:pt>
                <c:pt idx="7">
                  <c:v>0.09</c:v>
                </c:pt>
                <c:pt idx="8">
                  <c:v>0.14000000000000001</c:v>
                </c:pt>
                <c:pt idx="9">
                  <c:v>7.0000000000000007E-2</c:v>
                </c:pt>
                <c:pt idx="10">
                  <c:v>0.1</c:v>
                </c:pt>
                <c:pt idx="11">
                  <c:v>0.23</c:v>
                </c:pt>
                <c:pt idx="12">
                  <c:v>0.06</c:v>
                </c:pt>
                <c:pt idx="13">
                  <c:v>0.06</c:v>
                </c:pt>
                <c:pt idx="14">
                  <c:v>0.05</c:v>
                </c:pt>
                <c:pt idx="15">
                  <c:v>0.09</c:v>
                </c:pt>
                <c:pt idx="16" formatCode="0.00%">
                  <c:v>1.2E-2</c:v>
                </c:pt>
                <c:pt idx="17">
                  <c:v>0.08</c:v>
                </c:pt>
                <c:pt idx="18">
                  <c:v>0.08</c:v>
                </c:pt>
                <c:pt idx="19">
                  <c:v>0.06</c:v>
                </c:pt>
                <c:pt idx="20">
                  <c:v>0.1</c:v>
                </c:pt>
                <c:pt idx="21">
                  <c:v>0.06</c:v>
                </c:pt>
                <c:pt idx="22">
                  <c:v>0.14000000000000001</c:v>
                </c:pt>
                <c:pt idx="23">
                  <c:v>0.09</c:v>
                </c:pt>
                <c:pt idx="24" formatCode="0.00%">
                  <c:v>1.2999999999999999E-2</c:v>
                </c:pt>
                <c:pt idx="25">
                  <c:v>0.03</c:v>
                </c:pt>
                <c:pt idx="26">
                  <c:v>0.08</c:v>
                </c:pt>
                <c:pt idx="27">
                  <c:v>0.17</c:v>
                </c:pt>
                <c:pt idx="28">
                  <c:v>0.04</c:v>
                </c:pt>
                <c:pt idx="29">
                  <c:v>0.08</c:v>
                </c:pt>
                <c:pt idx="30">
                  <c:v>0.06</c:v>
                </c:pt>
                <c:pt idx="31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'Ranking Seccionales Vegetal'!$N$47</c:f>
              <c:strCache>
                <c:ptCount val="1"/>
                <c:pt idx="0">
                  <c:v>II Bimestre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rebuchet MS" panose="020B0603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'Ranking Seccionales Vegetal'!$L$48:$L$79</c:f>
              <c:strCache>
                <c:ptCount val="32"/>
                <c:pt idx="0">
                  <c:v>Atlántico</c:v>
                </c:pt>
                <c:pt idx="1">
                  <c:v>Cordoba</c:v>
                </c:pt>
                <c:pt idx="2">
                  <c:v>Sucre</c:v>
                </c:pt>
                <c:pt idx="3">
                  <c:v>Meta</c:v>
                </c:pt>
                <c:pt idx="4">
                  <c:v>Caqueta</c:v>
                </c:pt>
                <c:pt idx="5">
                  <c:v>Antioquia</c:v>
                </c:pt>
                <c:pt idx="6">
                  <c:v>Nariño</c:v>
                </c:pt>
                <c:pt idx="7">
                  <c:v>Quindio</c:v>
                </c:pt>
                <c:pt idx="8">
                  <c:v>Caldas</c:v>
                </c:pt>
                <c:pt idx="9">
                  <c:v>Guainia</c:v>
                </c:pt>
                <c:pt idx="10">
                  <c:v>Guajira</c:v>
                </c:pt>
                <c:pt idx="11">
                  <c:v>Risaralda</c:v>
                </c:pt>
                <c:pt idx="12">
                  <c:v>Guaviare</c:v>
                </c:pt>
                <c:pt idx="13">
                  <c:v>Tolima</c:v>
                </c:pt>
                <c:pt idx="14">
                  <c:v>Bolivar</c:v>
                </c:pt>
                <c:pt idx="15">
                  <c:v>Arauca</c:v>
                </c:pt>
                <c:pt idx="16">
                  <c:v>Huila</c:v>
                </c:pt>
                <c:pt idx="17">
                  <c:v>Valle</c:v>
                </c:pt>
                <c:pt idx="18">
                  <c:v>Choco</c:v>
                </c:pt>
                <c:pt idx="19">
                  <c:v>Santander</c:v>
                </c:pt>
                <c:pt idx="20">
                  <c:v>Boyaca</c:v>
                </c:pt>
                <c:pt idx="21">
                  <c:v>Casanare</c:v>
                </c:pt>
                <c:pt idx="22">
                  <c:v>Cundinamarca</c:v>
                </c:pt>
                <c:pt idx="23">
                  <c:v>Vichada</c:v>
                </c:pt>
                <c:pt idx="24">
                  <c:v>Cesar</c:v>
                </c:pt>
                <c:pt idx="25">
                  <c:v>Magdalena</c:v>
                </c:pt>
                <c:pt idx="26">
                  <c:v>Putumayo</c:v>
                </c:pt>
                <c:pt idx="27">
                  <c:v>N. Santander</c:v>
                </c:pt>
                <c:pt idx="28">
                  <c:v>Cauca</c:v>
                </c:pt>
                <c:pt idx="29">
                  <c:v>San Andres</c:v>
                </c:pt>
                <c:pt idx="30">
                  <c:v>Vaupes</c:v>
                </c:pt>
                <c:pt idx="31">
                  <c:v>Amazonaz</c:v>
                </c:pt>
              </c:strCache>
            </c:strRef>
          </c:cat>
          <c:val>
            <c:numRef>
              <c:f>'Ranking Seccionales Vegetal'!$N$48:$N$79</c:f>
              <c:numCache>
                <c:formatCode>0%</c:formatCode>
                <c:ptCount val="32"/>
                <c:pt idx="0">
                  <c:v>7.0000000000000007E-2</c:v>
                </c:pt>
                <c:pt idx="1">
                  <c:v>0.26</c:v>
                </c:pt>
                <c:pt idx="2">
                  <c:v>0.21</c:v>
                </c:pt>
                <c:pt idx="3">
                  <c:v>0.25</c:v>
                </c:pt>
                <c:pt idx="4">
                  <c:v>0.28000000000000003</c:v>
                </c:pt>
                <c:pt idx="5">
                  <c:v>0.2</c:v>
                </c:pt>
                <c:pt idx="6">
                  <c:v>0.26</c:v>
                </c:pt>
                <c:pt idx="7">
                  <c:v>0.23</c:v>
                </c:pt>
                <c:pt idx="8">
                  <c:v>0.17</c:v>
                </c:pt>
                <c:pt idx="9">
                  <c:v>0.24</c:v>
                </c:pt>
                <c:pt idx="10">
                  <c:v>0.2</c:v>
                </c:pt>
                <c:pt idx="11">
                  <c:v>7.0000000000000007E-2</c:v>
                </c:pt>
                <c:pt idx="12">
                  <c:v>0.24</c:v>
                </c:pt>
                <c:pt idx="13">
                  <c:v>0.24</c:v>
                </c:pt>
                <c:pt idx="14">
                  <c:v>0.24</c:v>
                </c:pt>
                <c:pt idx="15">
                  <c:v>0.19</c:v>
                </c:pt>
                <c:pt idx="16">
                  <c:v>0.26</c:v>
                </c:pt>
                <c:pt idx="17">
                  <c:v>0.19</c:v>
                </c:pt>
                <c:pt idx="18">
                  <c:v>0.18</c:v>
                </c:pt>
                <c:pt idx="19">
                  <c:v>0.2</c:v>
                </c:pt>
                <c:pt idx="20">
                  <c:v>0.15</c:v>
                </c:pt>
                <c:pt idx="21">
                  <c:v>0.19</c:v>
                </c:pt>
                <c:pt idx="22">
                  <c:v>0.1</c:v>
                </c:pt>
                <c:pt idx="23">
                  <c:v>0.15</c:v>
                </c:pt>
                <c:pt idx="24">
                  <c:v>0.22</c:v>
                </c:pt>
                <c:pt idx="25">
                  <c:v>0.16</c:v>
                </c:pt>
                <c:pt idx="26">
                  <c:v>0.11</c:v>
                </c:pt>
                <c:pt idx="27">
                  <c:v>0.01</c:v>
                </c:pt>
                <c:pt idx="28">
                  <c:v>0.13</c:v>
                </c:pt>
                <c:pt idx="29">
                  <c:v>0.09</c:v>
                </c:pt>
                <c:pt idx="30">
                  <c:v>0.1</c:v>
                </c:pt>
                <c:pt idx="31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607808"/>
        <c:axId val="93609344"/>
        <c:axId val="0"/>
      </c:bar3DChart>
      <c:catAx>
        <c:axId val="93607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rebuchet MS" panose="020B0603020202020204" pitchFamily="34" charset="0"/>
              </a:defRPr>
            </a:pPr>
            <a:endParaRPr lang="es-CO"/>
          </a:p>
        </c:txPr>
        <c:crossAx val="93609344"/>
        <c:crosses val="autoZero"/>
        <c:auto val="1"/>
        <c:lblAlgn val="ctr"/>
        <c:lblOffset val="100"/>
        <c:noMultiLvlLbl val="0"/>
      </c:catAx>
      <c:valAx>
        <c:axId val="936093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9360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66005884413009"/>
          <c:y val="0.21933881635366373"/>
          <c:w val="0.11156024471409284"/>
          <c:h val="9.703384119276757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447973352775596E-2"/>
          <c:y val="3.3282481884318815E-2"/>
          <c:w val="0.9292134160253287"/>
          <c:h val="0.7778647725977174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'Rankin Fronteras'!$R$40</c:f>
              <c:strCache>
                <c:ptCount val="1"/>
                <c:pt idx="0">
                  <c:v>I Bimestre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="1">
                    <a:latin typeface="Trebuchet MS" panose="020B0603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'Rankin Fronteras'!$Q$41:$Q$56</c:f>
              <c:strCache>
                <c:ptCount val="16"/>
                <c:pt idx="0">
                  <c:v>Bolivar</c:v>
                </c:pt>
                <c:pt idx="1">
                  <c:v>Quindio</c:v>
                </c:pt>
                <c:pt idx="2">
                  <c:v>Antioquia</c:v>
                </c:pt>
                <c:pt idx="3">
                  <c:v>Valle</c:v>
                </c:pt>
                <c:pt idx="4">
                  <c:v>Risaralda</c:v>
                </c:pt>
                <c:pt idx="5">
                  <c:v>Cundinamarca</c:v>
                </c:pt>
                <c:pt idx="6">
                  <c:v>Nariño</c:v>
                </c:pt>
                <c:pt idx="7">
                  <c:v>Magdalena</c:v>
                </c:pt>
                <c:pt idx="8">
                  <c:v>Atlántico</c:v>
                </c:pt>
                <c:pt idx="9">
                  <c:v>Santander</c:v>
                </c:pt>
                <c:pt idx="10">
                  <c:v>Amazonas</c:v>
                </c:pt>
                <c:pt idx="11">
                  <c:v>Putumayo</c:v>
                </c:pt>
                <c:pt idx="12">
                  <c:v>San Andres</c:v>
                </c:pt>
                <c:pt idx="13">
                  <c:v>N. Santander</c:v>
                </c:pt>
                <c:pt idx="14">
                  <c:v>Guajira</c:v>
                </c:pt>
                <c:pt idx="15">
                  <c:v>Arauca</c:v>
                </c:pt>
              </c:strCache>
            </c:strRef>
          </c:cat>
          <c:val>
            <c:numRef>
              <c:f>'Rankin Fronteras'!$R$41:$R$56</c:f>
              <c:numCache>
                <c:formatCode>0%</c:formatCode>
                <c:ptCount val="16"/>
                <c:pt idx="0">
                  <c:v>0.21</c:v>
                </c:pt>
                <c:pt idx="1">
                  <c:v>0.23</c:v>
                </c:pt>
                <c:pt idx="2">
                  <c:v>0.19</c:v>
                </c:pt>
                <c:pt idx="3">
                  <c:v>0.18</c:v>
                </c:pt>
                <c:pt idx="4">
                  <c:v>0.19</c:v>
                </c:pt>
                <c:pt idx="5">
                  <c:v>0.16</c:v>
                </c:pt>
                <c:pt idx="6">
                  <c:v>0.15</c:v>
                </c:pt>
                <c:pt idx="7">
                  <c:v>0.15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</c:v>
                </c:pt>
                <c:pt idx="11">
                  <c:v>0.1</c:v>
                </c:pt>
                <c:pt idx="12">
                  <c:v>0.08</c:v>
                </c:pt>
                <c:pt idx="13">
                  <c:v>0.08</c:v>
                </c:pt>
                <c:pt idx="14">
                  <c:v>0.01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'Rankin Fronteras'!$S$40</c:f>
              <c:strCache>
                <c:ptCount val="1"/>
                <c:pt idx="0">
                  <c:v>II Bimestre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="1">
                    <a:latin typeface="Trebuchet MS" panose="020B0603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'Rankin Fronteras'!$Q$41:$Q$56</c:f>
              <c:strCache>
                <c:ptCount val="16"/>
                <c:pt idx="0">
                  <c:v>Bolivar</c:v>
                </c:pt>
                <c:pt idx="1">
                  <c:v>Quindio</c:v>
                </c:pt>
                <c:pt idx="2">
                  <c:v>Antioquia</c:v>
                </c:pt>
                <c:pt idx="3">
                  <c:v>Valle</c:v>
                </c:pt>
                <c:pt idx="4">
                  <c:v>Risaralda</c:v>
                </c:pt>
                <c:pt idx="5">
                  <c:v>Cundinamarca</c:v>
                </c:pt>
                <c:pt idx="6">
                  <c:v>Nariño</c:v>
                </c:pt>
                <c:pt idx="7">
                  <c:v>Magdalena</c:v>
                </c:pt>
                <c:pt idx="8">
                  <c:v>Atlántico</c:v>
                </c:pt>
                <c:pt idx="9">
                  <c:v>Santander</c:v>
                </c:pt>
                <c:pt idx="10">
                  <c:v>Amazonas</c:v>
                </c:pt>
                <c:pt idx="11">
                  <c:v>Putumayo</c:v>
                </c:pt>
                <c:pt idx="12">
                  <c:v>San Andres</c:v>
                </c:pt>
                <c:pt idx="13">
                  <c:v>N. Santander</c:v>
                </c:pt>
                <c:pt idx="14">
                  <c:v>Guajira</c:v>
                </c:pt>
                <c:pt idx="15">
                  <c:v>Arauca</c:v>
                </c:pt>
              </c:strCache>
            </c:strRef>
          </c:cat>
          <c:val>
            <c:numRef>
              <c:f>'Rankin Fronteras'!$S$41:$S$56</c:f>
              <c:numCache>
                <c:formatCode>0%</c:formatCode>
                <c:ptCount val="16"/>
                <c:pt idx="0">
                  <c:v>0.22</c:v>
                </c:pt>
                <c:pt idx="1">
                  <c:v>0.16</c:v>
                </c:pt>
                <c:pt idx="2">
                  <c:v>0.18</c:v>
                </c:pt>
                <c:pt idx="3">
                  <c:v>0.18</c:v>
                </c:pt>
                <c:pt idx="4">
                  <c:v>0.16</c:v>
                </c:pt>
                <c:pt idx="5">
                  <c:v>0.18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0.14000000000000001</c:v>
                </c:pt>
                <c:pt idx="12">
                  <c:v>0.08</c:v>
                </c:pt>
                <c:pt idx="13">
                  <c:v>7.0000000000000007E-2</c:v>
                </c:pt>
                <c:pt idx="14">
                  <c:v>0.13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260608"/>
        <c:axId val="94274688"/>
        <c:axId val="0"/>
      </c:bar3DChart>
      <c:catAx>
        <c:axId val="94260608"/>
        <c:scaling>
          <c:orientation val="minMax"/>
        </c:scaling>
        <c:delete val="0"/>
        <c:axPos val="b"/>
        <c:majorTickMark val="out"/>
        <c:minorTickMark val="none"/>
        <c:tickLblPos val="nextTo"/>
        <c:crossAx val="94274688"/>
        <c:crosses val="autoZero"/>
        <c:auto val="1"/>
        <c:lblAlgn val="ctr"/>
        <c:lblOffset val="100"/>
        <c:noMultiLvlLbl val="0"/>
      </c:catAx>
      <c:valAx>
        <c:axId val="942746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94260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61971422464018"/>
          <c:y val="5.0090132875473627E-2"/>
          <c:w val="0.14570887130032611"/>
          <c:h val="0.10841579285654769"/>
        </c:manualLayout>
      </c:layout>
      <c:overlay val="0"/>
      <c:txPr>
        <a:bodyPr/>
        <a:lstStyle/>
        <a:p>
          <a:pPr>
            <a:defRPr sz="12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52176549496103E-2"/>
          <c:y val="3.3102293557305124E-2"/>
          <c:w val="0.94547001774565242"/>
          <c:h val="0.791147680149047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'Ranking Analsis y Diag'!$AA$27</c:f>
              <c:strCache>
                <c:ptCount val="1"/>
                <c:pt idx="0">
                  <c:v>I Bimestre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="1">
                    <a:latin typeface="Trebuchet MS" panose="020B0603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'Ranking Analsis y Diag'!$Z$28:$Z$48</c:f>
              <c:strCache>
                <c:ptCount val="21"/>
                <c:pt idx="0">
                  <c:v>Boyaca</c:v>
                </c:pt>
                <c:pt idx="1">
                  <c:v>Meta</c:v>
                </c:pt>
                <c:pt idx="2">
                  <c:v>Valle</c:v>
                </c:pt>
                <c:pt idx="3">
                  <c:v>Quindio</c:v>
                </c:pt>
                <c:pt idx="4">
                  <c:v>Bolivar</c:v>
                </c:pt>
                <c:pt idx="5">
                  <c:v>Tolima</c:v>
                </c:pt>
                <c:pt idx="6">
                  <c:v>Atlántico</c:v>
                </c:pt>
                <c:pt idx="7">
                  <c:v>Cordoba</c:v>
                </c:pt>
                <c:pt idx="8">
                  <c:v>Magdalena</c:v>
                </c:pt>
                <c:pt idx="9">
                  <c:v>Cesar</c:v>
                </c:pt>
                <c:pt idx="10">
                  <c:v>Nariño</c:v>
                </c:pt>
                <c:pt idx="11">
                  <c:v>Huila</c:v>
                </c:pt>
                <c:pt idx="12">
                  <c:v>Caldas</c:v>
                </c:pt>
                <c:pt idx="13">
                  <c:v>Santander</c:v>
                </c:pt>
                <c:pt idx="14">
                  <c:v>Antioquia</c:v>
                </c:pt>
                <c:pt idx="15">
                  <c:v>N. Santander</c:v>
                </c:pt>
                <c:pt idx="16">
                  <c:v>Arauca</c:v>
                </c:pt>
                <c:pt idx="17">
                  <c:v>Caqueta</c:v>
                </c:pt>
                <c:pt idx="18">
                  <c:v>Sucre</c:v>
                </c:pt>
                <c:pt idx="19">
                  <c:v>Casanare</c:v>
                </c:pt>
                <c:pt idx="20">
                  <c:v>Cauca</c:v>
                </c:pt>
              </c:strCache>
            </c:strRef>
          </c:cat>
          <c:val>
            <c:numRef>
              <c:f>'Ranking Analsis y Diag'!$AA$28:$AA$48</c:f>
              <c:numCache>
                <c:formatCode>0%</c:formatCode>
                <c:ptCount val="21"/>
                <c:pt idx="0">
                  <c:v>0.33</c:v>
                </c:pt>
                <c:pt idx="1">
                  <c:v>0.35</c:v>
                </c:pt>
                <c:pt idx="2">
                  <c:v>0.19</c:v>
                </c:pt>
                <c:pt idx="3">
                  <c:v>0.33</c:v>
                </c:pt>
                <c:pt idx="4">
                  <c:v>0.28000000000000003</c:v>
                </c:pt>
                <c:pt idx="5">
                  <c:v>0.1</c:v>
                </c:pt>
                <c:pt idx="6">
                  <c:v>0.22</c:v>
                </c:pt>
                <c:pt idx="7">
                  <c:v>0.11</c:v>
                </c:pt>
                <c:pt idx="8">
                  <c:v>0.23</c:v>
                </c:pt>
                <c:pt idx="9">
                  <c:v>0.1</c:v>
                </c:pt>
                <c:pt idx="10">
                  <c:v>0.18</c:v>
                </c:pt>
                <c:pt idx="11">
                  <c:v>0.15</c:v>
                </c:pt>
                <c:pt idx="12">
                  <c:v>0.2</c:v>
                </c:pt>
                <c:pt idx="13">
                  <c:v>0.15</c:v>
                </c:pt>
                <c:pt idx="14">
                  <c:v>0.09</c:v>
                </c:pt>
                <c:pt idx="15">
                  <c:v>7.0000000000000007E-2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strRef>
              <c:f>'Ranking Analsis y Diag'!$AB$27</c:f>
              <c:strCache>
                <c:ptCount val="1"/>
                <c:pt idx="0">
                  <c:v>II Bimestre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="1">
                    <a:latin typeface="Trebuchet MS" panose="020B0603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'Ranking Analsis y Diag'!$Z$28:$Z$48</c:f>
              <c:strCache>
                <c:ptCount val="21"/>
                <c:pt idx="0">
                  <c:v>Boyaca</c:v>
                </c:pt>
                <c:pt idx="1">
                  <c:v>Meta</c:v>
                </c:pt>
                <c:pt idx="2">
                  <c:v>Valle</c:v>
                </c:pt>
                <c:pt idx="3">
                  <c:v>Quindio</c:v>
                </c:pt>
                <c:pt idx="4">
                  <c:v>Bolivar</c:v>
                </c:pt>
                <c:pt idx="5">
                  <c:v>Tolima</c:v>
                </c:pt>
                <c:pt idx="6">
                  <c:v>Atlántico</c:v>
                </c:pt>
                <c:pt idx="7">
                  <c:v>Cordoba</c:v>
                </c:pt>
                <c:pt idx="8">
                  <c:v>Magdalena</c:v>
                </c:pt>
                <c:pt idx="9">
                  <c:v>Cesar</c:v>
                </c:pt>
                <c:pt idx="10">
                  <c:v>Nariño</c:v>
                </c:pt>
                <c:pt idx="11">
                  <c:v>Huila</c:v>
                </c:pt>
                <c:pt idx="12">
                  <c:v>Caldas</c:v>
                </c:pt>
                <c:pt idx="13">
                  <c:v>Santander</c:v>
                </c:pt>
                <c:pt idx="14">
                  <c:v>Antioquia</c:v>
                </c:pt>
                <c:pt idx="15">
                  <c:v>N. Santander</c:v>
                </c:pt>
                <c:pt idx="16">
                  <c:v>Arauca</c:v>
                </c:pt>
                <c:pt idx="17">
                  <c:v>Caqueta</c:v>
                </c:pt>
                <c:pt idx="18">
                  <c:v>Sucre</c:v>
                </c:pt>
                <c:pt idx="19">
                  <c:v>Casanare</c:v>
                </c:pt>
                <c:pt idx="20">
                  <c:v>Cauca</c:v>
                </c:pt>
              </c:strCache>
            </c:strRef>
          </c:cat>
          <c:val>
            <c:numRef>
              <c:f>'Ranking Analsis y Diag'!$AB$28:$AB$48</c:f>
              <c:numCache>
                <c:formatCode>0%</c:formatCode>
                <c:ptCount val="21"/>
                <c:pt idx="0">
                  <c:v>0.22</c:v>
                </c:pt>
                <c:pt idx="1">
                  <c:v>0.17</c:v>
                </c:pt>
                <c:pt idx="2">
                  <c:v>0.22</c:v>
                </c:pt>
                <c:pt idx="3">
                  <c:v>0.08</c:v>
                </c:pt>
                <c:pt idx="4">
                  <c:v>0.12</c:v>
                </c:pt>
                <c:pt idx="5">
                  <c:v>0.28999999999999998</c:v>
                </c:pt>
                <c:pt idx="6">
                  <c:v>0.14000000000000001</c:v>
                </c:pt>
                <c:pt idx="7">
                  <c:v>0.23</c:v>
                </c:pt>
                <c:pt idx="8">
                  <c:v>0.08</c:v>
                </c:pt>
                <c:pt idx="9">
                  <c:v>0.2</c:v>
                </c:pt>
                <c:pt idx="10">
                  <c:v>7.0000000000000007E-2</c:v>
                </c:pt>
                <c:pt idx="11">
                  <c:v>0.1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0.12</c:v>
                </c:pt>
                <c:pt idx="17">
                  <c:v>0.04</c:v>
                </c:pt>
                <c:pt idx="18">
                  <c:v>3.2000000000000001E-2</c:v>
                </c:pt>
                <c:pt idx="19" formatCode="0.00%">
                  <c:v>8.0000000000000002E-3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057984"/>
        <c:axId val="94059520"/>
        <c:axId val="0"/>
      </c:bar3DChart>
      <c:catAx>
        <c:axId val="94057984"/>
        <c:scaling>
          <c:orientation val="minMax"/>
        </c:scaling>
        <c:delete val="0"/>
        <c:axPos val="b"/>
        <c:majorTickMark val="out"/>
        <c:minorTickMark val="none"/>
        <c:tickLblPos val="nextTo"/>
        <c:crossAx val="94059520"/>
        <c:crosses val="autoZero"/>
        <c:auto val="1"/>
        <c:lblAlgn val="ctr"/>
        <c:lblOffset val="100"/>
        <c:noMultiLvlLbl val="0"/>
      </c:catAx>
      <c:valAx>
        <c:axId val="940595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9405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61210342104526"/>
          <c:y val="0.10917474570286678"/>
          <c:w val="0.15766114084289939"/>
          <c:h val="0.1078288396237754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222848737435647E-2"/>
          <c:y val="0.17449969786218947"/>
          <c:w val="0.93677610437110326"/>
          <c:h val="0.442142814272263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Hoja3!$B$3</c:f>
              <c:strCache>
                <c:ptCount val="1"/>
                <c:pt idx="0">
                  <c:v>I Bimestre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>
                    <a:latin typeface="Trebuchet MS" panose="020B0603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Hoja3!$A$4:$A$35</c:f>
              <c:strCache>
                <c:ptCount val="32"/>
                <c:pt idx="0">
                  <c:v>SUCRE</c:v>
                </c:pt>
                <c:pt idx="1">
                  <c:v>NORTE SAN/DER</c:v>
                </c:pt>
                <c:pt idx="2">
                  <c:v>PUTUMAYO</c:v>
                </c:pt>
                <c:pt idx="3">
                  <c:v>RISARALDA</c:v>
                </c:pt>
                <c:pt idx="4">
                  <c:v>ANTIOQUIA</c:v>
                </c:pt>
                <c:pt idx="5">
                  <c:v>CUNDINAMARCA</c:v>
                </c:pt>
                <c:pt idx="6">
                  <c:v>CALDAS</c:v>
                </c:pt>
                <c:pt idx="7">
                  <c:v>VICHADA</c:v>
                </c:pt>
                <c:pt idx="8">
                  <c:v>CORDOBA</c:v>
                </c:pt>
                <c:pt idx="9">
                  <c:v>HUILA</c:v>
                </c:pt>
                <c:pt idx="10">
                  <c:v>MAGDALENA</c:v>
                </c:pt>
                <c:pt idx="11">
                  <c:v>VALLE DEL CAUCA</c:v>
                </c:pt>
                <c:pt idx="12">
                  <c:v>SANTANDER </c:v>
                </c:pt>
                <c:pt idx="13">
                  <c:v>QUINDIO </c:v>
                </c:pt>
                <c:pt idx="14">
                  <c:v>VAUPES</c:v>
                </c:pt>
                <c:pt idx="15">
                  <c:v>ARAUCA</c:v>
                </c:pt>
                <c:pt idx="16">
                  <c:v>TOLIMA</c:v>
                </c:pt>
                <c:pt idx="17">
                  <c:v>META</c:v>
                </c:pt>
                <c:pt idx="18">
                  <c:v>NARIÑO</c:v>
                </c:pt>
                <c:pt idx="19">
                  <c:v>CAUCA </c:v>
                </c:pt>
                <c:pt idx="20">
                  <c:v>BOLIVAR</c:v>
                </c:pt>
                <c:pt idx="21">
                  <c:v>CAQUETA</c:v>
                </c:pt>
                <c:pt idx="22">
                  <c:v>CHOCO</c:v>
                </c:pt>
                <c:pt idx="23">
                  <c:v>ATLANTICO</c:v>
                </c:pt>
                <c:pt idx="24">
                  <c:v>GUAVIARE</c:v>
                </c:pt>
                <c:pt idx="25">
                  <c:v>BOYACA</c:v>
                </c:pt>
                <c:pt idx="26">
                  <c:v>CASANARE</c:v>
                </c:pt>
                <c:pt idx="27">
                  <c:v>LA GUAJIRA</c:v>
                </c:pt>
                <c:pt idx="28">
                  <c:v>SAN ANDRES </c:v>
                </c:pt>
                <c:pt idx="29">
                  <c:v>GUAINIA</c:v>
                </c:pt>
                <c:pt idx="30">
                  <c:v>AMAZONAS</c:v>
                </c:pt>
                <c:pt idx="31">
                  <c:v>CESAR </c:v>
                </c:pt>
              </c:strCache>
            </c:strRef>
          </c:cat>
          <c:val>
            <c:numRef>
              <c:f>Hoja3!$B$4:$B$35</c:f>
              <c:numCache>
                <c:formatCode>0</c:formatCode>
                <c:ptCount val="32"/>
                <c:pt idx="0">
                  <c:v>20.138233737160899</c:v>
                </c:pt>
                <c:pt idx="1">
                  <c:v>10.8566999374146</c:v>
                </c:pt>
                <c:pt idx="2">
                  <c:v>20.263080444722501</c:v>
                </c:pt>
                <c:pt idx="3">
                  <c:v>34.729803117048597</c:v>
                </c:pt>
                <c:pt idx="4">
                  <c:v>19.095477606623021</c:v>
                </c:pt>
                <c:pt idx="5">
                  <c:v>23.428684387285699</c:v>
                </c:pt>
                <c:pt idx="6">
                  <c:v>13.737742277097073</c:v>
                </c:pt>
                <c:pt idx="7">
                  <c:v>2.4694065468740698</c:v>
                </c:pt>
                <c:pt idx="8">
                  <c:v>17.7044292345728</c:v>
                </c:pt>
                <c:pt idx="9">
                  <c:v>13.732041460974401</c:v>
                </c:pt>
                <c:pt idx="10">
                  <c:v>25.484792782552979</c:v>
                </c:pt>
                <c:pt idx="11">
                  <c:v>17.841619080000001</c:v>
                </c:pt>
                <c:pt idx="12">
                  <c:v>16.833988068828099</c:v>
                </c:pt>
                <c:pt idx="13">
                  <c:v>22.332222638287959</c:v>
                </c:pt>
                <c:pt idx="14">
                  <c:v>23.630476190476202</c:v>
                </c:pt>
                <c:pt idx="15">
                  <c:v>14.407663707916001</c:v>
                </c:pt>
                <c:pt idx="16">
                  <c:v>15.0443756867339</c:v>
                </c:pt>
                <c:pt idx="17">
                  <c:v>17.8087275879491</c:v>
                </c:pt>
                <c:pt idx="18">
                  <c:v>11.339600627242728</c:v>
                </c:pt>
                <c:pt idx="19">
                  <c:v>15.3182430895124</c:v>
                </c:pt>
                <c:pt idx="20">
                  <c:v>18.766456852023001</c:v>
                </c:pt>
                <c:pt idx="21">
                  <c:v>9.5510395561492203</c:v>
                </c:pt>
                <c:pt idx="22">
                  <c:v>17.939647178555401</c:v>
                </c:pt>
                <c:pt idx="23">
                  <c:v>13.686098632856515</c:v>
                </c:pt>
                <c:pt idx="24">
                  <c:v>10.688921733821701</c:v>
                </c:pt>
                <c:pt idx="25">
                  <c:v>13.214602643708499</c:v>
                </c:pt>
                <c:pt idx="26">
                  <c:v>7.6886159521268782</c:v>
                </c:pt>
                <c:pt idx="27">
                  <c:v>9.6566372983727646</c:v>
                </c:pt>
                <c:pt idx="28">
                  <c:v>6.7847172619047598</c:v>
                </c:pt>
                <c:pt idx="29">
                  <c:v>10.6759837662338</c:v>
                </c:pt>
                <c:pt idx="30" formatCode="0.000">
                  <c:v>9.5238095238095247E-3</c:v>
                </c:pt>
                <c:pt idx="31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Hoja3!$D$3</c:f>
              <c:strCache>
                <c:ptCount val="1"/>
                <c:pt idx="0">
                  <c:v>Incremento II Bimestre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>
                    <a:latin typeface="Trebuchet MS" panose="020B0603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Hoja3!$A$4:$A$35</c:f>
              <c:strCache>
                <c:ptCount val="32"/>
                <c:pt idx="0">
                  <c:v>SUCRE</c:v>
                </c:pt>
                <c:pt idx="1">
                  <c:v>NORTE SAN/DER</c:v>
                </c:pt>
                <c:pt idx="2">
                  <c:v>PUTUMAYO</c:v>
                </c:pt>
                <c:pt idx="3">
                  <c:v>RISARALDA</c:v>
                </c:pt>
                <c:pt idx="4">
                  <c:v>ANTIOQUIA</c:v>
                </c:pt>
                <c:pt idx="5">
                  <c:v>CUNDINAMARCA</c:v>
                </c:pt>
                <c:pt idx="6">
                  <c:v>CALDAS</c:v>
                </c:pt>
                <c:pt idx="7">
                  <c:v>VICHADA</c:v>
                </c:pt>
                <c:pt idx="8">
                  <c:v>CORDOBA</c:v>
                </c:pt>
                <c:pt idx="9">
                  <c:v>HUILA</c:v>
                </c:pt>
                <c:pt idx="10">
                  <c:v>MAGDALENA</c:v>
                </c:pt>
                <c:pt idx="11">
                  <c:v>VALLE DEL CAUCA</c:v>
                </c:pt>
                <c:pt idx="12">
                  <c:v>SANTANDER </c:v>
                </c:pt>
                <c:pt idx="13">
                  <c:v>QUINDIO </c:v>
                </c:pt>
                <c:pt idx="14">
                  <c:v>VAUPES</c:v>
                </c:pt>
                <c:pt idx="15">
                  <c:v>ARAUCA</c:v>
                </c:pt>
                <c:pt idx="16">
                  <c:v>TOLIMA</c:v>
                </c:pt>
                <c:pt idx="17">
                  <c:v>META</c:v>
                </c:pt>
                <c:pt idx="18">
                  <c:v>NARIÑO</c:v>
                </c:pt>
                <c:pt idx="19">
                  <c:v>CAUCA </c:v>
                </c:pt>
                <c:pt idx="20">
                  <c:v>BOLIVAR</c:v>
                </c:pt>
                <c:pt idx="21">
                  <c:v>CAQUETA</c:v>
                </c:pt>
                <c:pt idx="22">
                  <c:v>CHOCO</c:v>
                </c:pt>
                <c:pt idx="23">
                  <c:v>ATLANTICO</c:v>
                </c:pt>
                <c:pt idx="24">
                  <c:v>GUAVIARE</c:v>
                </c:pt>
                <c:pt idx="25">
                  <c:v>BOYACA</c:v>
                </c:pt>
                <c:pt idx="26">
                  <c:v>CASANARE</c:v>
                </c:pt>
                <c:pt idx="27">
                  <c:v>LA GUAJIRA</c:v>
                </c:pt>
                <c:pt idx="28">
                  <c:v>SAN ANDRES </c:v>
                </c:pt>
                <c:pt idx="29">
                  <c:v>GUAINIA</c:v>
                </c:pt>
                <c:pt idx="30">
                  <c:v>AMAZONAS</c:v>
                </c:pt>
                <c:pt idx="31">
                  <c:v>CESAR </c:v>
                </c:pt>
              </c:strCache>
            </c:strRef>
          </c:cat>
          <c:val>
            <c:numRef>
              <c:f>Hoja3!$D$4:$D$35</c:f>
              <c:numCache>
                <c:formatCode>0</c:formatCode>
                <c:ptCount val="32"/>
                <c:pt idx="0">
                  <c:v>25.219516491448939</c:v>
                </c:pt>
                <c:pt idx="1">
                  <c:v>33.984624136325493</c:v>
                </c:pt>
                <c:pt idx="2">
                  <c:v>23.965467269142895</c:v>
                </c:pt>
                <c:pt idx="3">
                  <c:v>9.3961698567177478</c:v>
                </c:pt>
                <c:pt idx="4">
                  <c:v>24.857392718205297</c:v>
                </c:pt>
                <c:pt idx="5">
                  <c:v>20.02003711938135</c:v>
                </c:pt>
                <c:pt idx="6">
                  <c:v>23.711024275648366</c:v>
                </c:pt>
                <c:pt idx="7">
                  <c:v>33.475582977863809</c:v>
                </c:pt>
                <c:pt idx="8">
                  <c:v>16.409579581943184</c:v>
                </c:pt>
                <c:pt idx="9">
                  <c:v>20.002921723384382</c:v>
                </c:pt>
                <c:pt idx="10">
                  <c:v>7.2417853871509408</c:v>
                </c:pt>
                <c:pt idx="11">
                  <c:v>14.533250854724947</c:v>
                </c:pt>
                <c:pt idx="12">
                  <c:v>14.688501334991024</c:v>
                </c:pt>
                <c:pt idx="13">
                  <c:v>8.1508241728055424</c:v>
                </c:pt>
                <c:pt idx="14">
                  <c:v>6.612380952380942</c:v>
                </c:pt>
                <c:pt idx="15">
                  <c:v>15.315369245739319</c:v>
                </c:pt>
                <c:pt idx="16">
                  <c:v>13.998372826879276</c:v>
                </c:pt>
                <c:pt idx="17">
                  <c:v>11.096589143593011</c:v>
                </c:pt>
                <c:pt idx="18">
                  <c:v>17.148172184328288</c:v>
                </c:pt>
                <c:pt idx="19">
                  <c:v>13.041666627858167</c:v>
                </c:pt>
                <c:pt idx="20">
                  <c:v>9.4793721762824568</c:v>
                </c:pt>
                <c:pt idx="21">
                  <c:v>18.054662791370028</c:v>
                </c:pt>
                <c:pt idx="22">
                  <c:v>6.427259049128196</c:v>
                </c:pt>
                <c:pt idx="23">
                  <c:v>10.07542909395992</c:v>
                </c:pt>
                <c:pt idx="24">
                  <c:v>10.5771772152228</c:v>
                </c:pt>
                <c:pt idx="25">
                  <c:v>8.0166114336094694</c:v>
                </c:pt>
                <c:pt idx="26">
                  <c:v>11.918162168892934</c:v>
                </c:pt>
                <c:pt idx="27">
                  <c:v>7.5662970347106011</c:v>
                </c:pt>
                <c:pt idx="28">
                  <c:v>5.2152827380952402</c:v>
                </c:pt>
                <c:pt idx="29">
                  <c:v>0.62966666666663151</c:v>
                </c:pt>
                <c:pt idx="30">
                  <c:v>5.718372360450676</c:v>
                </c:pt>
                <c:pt idx="3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77248"/>
        <c:axId val="94687232"/>
      </c:barChart>
      <c:catAx>
        <c:axId val="94677248"/>
        <c:scaling>
          <c:orientation val="minMax"/>
        </c:scaling>
        <c:delete val="0"/>
        <c:axPos val="b"/>
        <c:majorTickMark val="out"/>
        <c:minorTickMark val="none"/>
        <c:tickLblPos val="nextTo"/>
        <c:crossAx val="94687232"/>
        <c:crosses val="autoZero"/>
        <c:auto val="1"/>
        <c:lblAlgn val="ctr"/>
        <c:lblOffset val="100"/>
        <c:noMultiLvlLbl val="0"/>
      </c:catAx>
      <c:valAx>
        <c:axId val="9468723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94677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04183590307637"/>
          <c:y val="0.2620858888842757"/>
          <c:w val="0.18559013536704147"/>
          <c:h val="9.880648573391091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0.05983</cdr:x>
      <cdr:y>0.04611</cdr:y>
    </cdr:from>
    <cdr:to>
      <cdr:x>0.87322</cdr:x>
      <cdr:y>0.2859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00050" y="166688"/>
          <a:ext cx="5438775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CO" sz="1600" b="1">
              <a:latin typeface="+mn-lt"/>
            </a:rPr>
            <a:t>Seguimiento</a:t>
          </a:r>
          <a:r>
            <a:rPr lang="es-CO" sz="1600" b="1" baseline="0">
              <a:latin typeface="+mn-lt"/>
            </a:rPr>
            <a:t> Plan de Accion  Subgerencia de Protección Animal </a:t>
          </a:r>
        </a:p>
        <a:p xmlns:a="http://schemas.openxmlformats.org/drawingml/2006/main">
          <a:pPr algn="ctr"/>
          <a:r>
            <a:rPr lang="es-CO" sz="1600" b="1" baseline="0">
              <a:latin typeface="+mn-lt"/>
            </a:rPr>
            <a:t>II BIMESTRE 2016</a:t>
          </a:r>
          <a:endParaRPr lang="es-CO" sz="1600" b="1">
            <a:latin typeface="+mn-lt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01/06/2016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15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01/06/2016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298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01/06/2016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339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01/06/2016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777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01/06/2016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17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01/06/2016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94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01/06/2016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141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01/06/2016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09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01/06/2016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98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01/06/2016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399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01/06/2016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72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D302-81C9-4252-9EB2-D859C7C8F101}" type="datetimeFigureOut">
              <a:rPr lang="es-CO" smtClean="0"/>
              <a:t>01/06/2016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18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8201" y="1137139"/>
            <a:ext cx="8191499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Seguimiento Plan de Acción II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92100" y="1805355"/>
            <a:ext cx="9385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Este documento presenta la información de seguimiento a la gestión del </a:t>
            </a:r>
            <a:r>
              <a:rPr lang="es-CO" sz="2000" dirty="0" smtClean="0"/>
              <a:t>Instituto Colombiano Agropecuario a Abril de 2016, </a:t>
            </a:r>
            <a:r>
              <a:rPr lang="es-CO" sz="2000" dirty="0"/>
              <a:t>registrada por cada una de las </a:t>
            </a:r>
            <a:r>
              <a:rPr lang="es-CO" sz="2000" dirty="0" smtClean="0"/>
              <a:t>Gerencias Seccionales en </a:t>
            </a:r>
            <a:r>
              <a:rPr lang="es-CO" sz="2000" dirty="0"/>
              <a:t>el modulo </a:t>
            </a:r>
            <a:r>
              <a:rPr lang="es-CO" sz="2000" i="1" dirty="0"/>
              <a:t>Plan de Acción del Sistema de </a:t>
            </a:r>
            <a:r>
              <a:rPr lang="es-CO" sz="2000" i="1" dirty="0" smtClean="0"/>
              <a:t>programación y Seguimiento y en la matriz para </a:t>
            </a:r>
            <a:r>
              <a:rPr lang="es-CO" sz="2000" i="1" dirty="0"/>
              <a:t>la formulación y seguimiento a la Planeación </a:t>
            </a:r>
            <a:r>
              <a:rPr lang="es-CO" sz="2000" i="1" dirty="0" smtClean="0"/>
              <a:t>Institucional</a:t>
            </a:r>
            <a:r>
              <a:rPr lang="es-CO" sz="2000" dirty="0" smtClean="0"/>
              <a:t>, </a:t>
            </a:r>
            <a:r>
              <a:rPr lang="es-CO" sz="2000" dirty="0"/>
              <a:t>y el análisis que realiza </a:t>
            </a:r>
            <a:r>
              <a:rPr lang="es-CO" sz="2000" dirty="0" smtClean="0"/>
              <a:t>la Oficina Asesora de Planeación </a:t>
            </a:r>
            <a:r>
              <a:rPr lang="es-CO" sz="2000" dirty="0"/>
              <a:t>del </a:t>
            </a:r>
            <a:r>
              <a:rPr lang="es-CO" sz="2000" dirty="0" smtClean="0"/>
              <a:t>ICA.</a:t>
            </a:r>
          </a:p>
          <a:p>
            <a:pPr algn="just"/>
            <a:r>
              <a:rPr lang="es-CO" sz="2000" dirty="0" smtClean="0"/>
              <a:t> </a:t>
            </a:r>
            <a:endParaRPr lang="es-CO" sz="2000" dirty="0"/>
          </a:p>
          <a:p>
            <a:pPr algn="just"/>
            <a:r>
              <a:rPr lang="es-CO" sz="2000" dirty="0"/>
              <a:t>En ese orden, por un lado se presenta el cálculo de los indicadores de </a:t>
            </a:r>
            <a:r>
              <a:rPr lang="es-CO" sz="2000" dirty="0" smtClean="0"/>
              <a:t>eficacia </a:t>
            </a:r>
            <a:r>
              <a:rPr lang="es-CO" sz="2000" dirty="0"/>
              <a:t>y </a:t>
            </a:r>
            <a:r>
              <a:rPr lang="es-CO" sz="2000" dirty="0" smtClean="0"/>
              <a:t>el resultado </a:t>
            </a:r>
            <a:r>
              <a:rPr lang="es-CO" sz="2000" dirty="0"/>
              <a:t>del </a:t>
            </a:r>
            <a:r>
              <a:rPr lang="es-CO" sz="2000" dirty="0" smtClean="0"/>
              <a:t>ICA </a:t>
            </a:r>
            <a:r>
              <a:rPr lang="es-CO" sz="2000" dirty="0"/>
              <a:t>por </a:t>
            </a:r>
            <a:r>
              <a:rPr lang="es-CO" sz="2000" dirty="0" smtClean="0"/>
              <a:t>Acciones Estratégicas , para </a:t>
            </a:r>
            <a:r>
              <a:rPr lang="es-CO" sz="2000" dirty="0"/>
              <a:t>finalmente presentar el cumplimiento de los planes de acción de cada una de las </a:t>
            </a:r>
            <a:r>
              <a:rPr lang="es-CO" sz="2000" dirty="0" smtClean="0"/>
              <a:t>32 Gerencias </a:t>
            </a:r>
            <a:r>
              <a:rPr lang="es-CO" sz="2000" dirty="0"/>
              <a:t>S</a:t>
            </a:r>
            <a:r>
              <a:rPr lang="es-CO" sz="2000" dirty="0" smtClean="0"/>
              <a:t>eccionales, del Instituto, estableciendo un Rankin de evaluación  de la mejor gestión hasta la mas débil por cada uno de los servicios de protección que tiene el ICA a </a:t>
            </a:r>
            <a:r>
              <a:rPr lang="es-CO" sz="2000" dirty="0"/>
              <a:t>partir de </a:t>
            </a:r>
            <a:r>
              <a:rPr lang="es-CO" sz="2000" dirty="0" smtClean="0"/>
              <a:t>los resultados </a:t>
            </a:r>
            <a:r>
              <a:rPr lang="es-CO" sz="2000" dirty="0"/>
              <a:t>institucionales. </a:t>
            </a:r>
          </a:p>
        </p:txBody>
      </p:sp>
    </p:spTree>
    <p:extLst>
      <p:ext uri="{BB962C8B-B14F-4D97-AF65-F5344CB8AC3E}">
        <p14:creationId xmlns:p14="http://schemas.microsoft.com/office/powerpoint/2010/main" val="34891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53193" y="1066801"/>
            <a:ext cx="9159833" cy="3938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Ejecución Seccionales – Subgerencia Análisis y Diagnostico</a:t>
            </a:r>
          </a:p>
          <a:p>
            <a:pPr algn="ctr"/>
            <a:r>
              <a:rPr lang="es-CO" sz="1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II Bimestre 2016</a:t>
            </a:r>
            <a:endParaRPr lang="es-CO" sz="1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47295"/>
              </p:ext>
            </p:extLst>
          </p:nvPr>
        </p:nvGraphicFramePr>
        <p:xfrm>
          <a:off x="2493819" y="1820581"/>
          <a:ext cx="7219208" cy="437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043175"/>
              </p:ext>
            </p:extLst>
          </p:nvPr>
        </p:nvGraphicFramePr>
        <p:xfrm>
          <a:off x="84716" y="1693512"/>
          <a:ext cx="2337850" cy="445988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269071"/>
                <a:gridCol w="1068779"/>
              </a:tblGrid>
              <a:tr h="5705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EJECUCION </a:t>
                      </a:r>
                      <a:r>
                        <a:rPr lang="es-CO" sz="1100" b="1" u="none" strike="noStrike" dirty="0">
                          <a:effectLst/>
                          <a:latin typeface="Trebuchet MS" panose="020B0603020202020204" pitchFamily="34" charset="0"/>
                        </a:rPr>
                        <a:t>SUBGERENCIA ANALISIS Y DIAGNOSTICO  - SECCIONALES II Bimestre</a:t>
                      </a:r>
                      <a:br>
                        <a:rPr lang="es-CO" sz="1100" b="1" u="none" strike="noStrike" dirty="0">
                          <a:effectLst/>
                          <a:latin typeface="Trebuchet MS" panose="020B0603020202020204" pitchFamily="34" charset="0"/>
                        </a:rPr>
                      </a:b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73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%</a:t>
                      </a:r>
                      <a:r>
                        <a:rPr lang="es-CO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 Ejecutado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Boyaca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55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Meta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Quindio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Valle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Bolivar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Tolima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Atlantico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Cordoba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Magdalena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Cesar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Caldas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Huila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Nariño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Santander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Arauca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N. santander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Antioquia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9,0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Caqueta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4,4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Sucre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3,2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Casanare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0,83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Cauca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515" marR="8515" marT="85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091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3500" y="1066801"/>
            <a:ext cx="8013701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Subgerencia de  Análisis y Diagnostico II Bimestre 2016</a:t>
            </a:r>
            <a:endParaRPr lang="es-CO" sz="15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4500" y="1922586"/>
            <a:ext cx="88772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Trebuchet MS" panose="020B0603020202020204" pitchFamily="34" charset="0"/>
              </a:rPr>
              <a:t>La mejor ejecución corresponde a la Gerencia Seccional de Boyacá quien alcanzo 55% de ejecución.</a:t>
            </a:r>
          </a:p>
          <a:p>
            <a:pPr algn="just"/>
            <a:r>
              <a:rPr lang="es-CO" sz="1600" dirty="0" smtClean="0">
                <a:latin typeface="Trebuchet MS" panose="020B0603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Trebuchet MS" panose="020B0603020202020204" pitchFamily="34" charset="0"/>
              </a:rPr>
              <a:t>La ejecución </a:t>
            </a:r>
            <a:r>
              <a:rPr lang="es-CO" sz="1600" dirty="0">
                <a:latin typeface="Trebuchet MS" panose="020B0603020202020204" pitchFamily="34" charset="0"/>
              </a:rPr>
              <a:t>más baja </a:t>
            </a:r>
            <a:r>
              <a:rPr lang="es-CO" sz="1600" dirty="0" smtClean="0">
                <a:latin typeface="Trebuchet MS" panose="020B0603020202020204" pitchFamily="34" charset="0"/>
              </a:rPr>
              <a:t>corresponde a las Gerencias Seccionales de Cauca (0%) , Casanare  (0,83%), Sucre (3,2%) y Caquetá ( 4,4%).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Trebuchet MS" panose="020B0603020202020204" pitchFamily="34" charset="0"/>
              </a:rPr>
              <a:t>En un margen promedio bajo, entre el 12% y el 9% se encuentran Las Gerencias de N. Santander, Arauca, Antioquia.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Trebuchet MS" panose="020B0603020202020204" pitchFamily="34" charset="0"/>
              </a:rPr>
              <a:t>Las Gerencias </a:t>
            </a:r>
            <a:r>
              <a:rPr lang="es-CO" sz="1600" dirty="0">
                <a:latin typeface="Trebuchet MS" panose="020B0603020202020204" pitchFamily="34" charset="0"/>
              </a:rPr>
              <a:t>Seccionales que </a:t>
            </a:r>
            <a:r>
              <a:rPr lang="es-CO" sz="1600" dirty="0" smtClean="0">
                <a:latin typeface="Trebuchet MS" panose="020B0603020202020204" pitchFamily="34" charset="0"/>
              </a:rPr>
              <a:t>tienen las tres Acciones Estratégicas (Diagnostico Veterinario y Fortalecimiento en la red oficial </a:t>
            </a:r>
            <a:r>
              <a:rPr lang="es-CO" sz="1600" dirty="0">
                <a:latin typeface="Trebuchet MS" panose="020B0603020202020204" pitchFamily="34" charset="0"/>
              </a:rPr>
              <a:t>de brucelosis; </a:t>
            </a:r>
            <a:r>
              <a:rPr lang="es-CO" sz="1600" dirty="0" smtClean="0">
                <a:latin typeface="Trebuchet MS" panose="020B0603020202020204" pitchFamily="34" charset="0"/>
              </a:rPr>
              <a:t>Consolidación del servicio en la red oficial de diagnostico fitosanitario </a:t>
            </a:r>
            <a:r>
              <a:rPr lang="es-CO" sz="1600" dirty="0">
                <a:latin typeface="Trebuchet MS" panose="020B0603020202020204" pitchFamily="34" charset="0"/>
              </a:rPr>
              <a:t>y </a:t>
            </a:r>
            <a:r>
              <a:rPr lang="es-CO" sz="1600" dirty="0" smtClean="0">
                <a:latin typeface="Trebuchet MS" panose="020B0603020202020204" pitchFamily="34" charset="0"/>
              </a:rPr>
              <a:t>Fortalecimiento de la red oficial de semillas) son: Meta, Santander, Tolima y Valle de las cuales las que tuvieron mejor ejecución fueron Meta (52%), Valle (41%), Tolima (39%) y Santander (20%).  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3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66900" y="1184031"/>
            <a:ext cx="6701147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Ejecución Seccionales – Subgerencia Protección Animal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06916"/>
              </p:ext>
            </p:extLst>
          </p:nvPr>
        </p:nvGraphicFramePr>
        <p:xfrm>
          <a:off x="95002" y="1745655"/>
          <a:ext cx="2018806" cy="470264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98694"/>
                <a:gridCol w="759492"/>
                <a:gridCol w="860620"/>
              </a:tblGrid>
              <a:tr h="228115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No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SECCIONAL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Ejecutado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SUCRE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NORTE SAN/DER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PUTUMAYO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RISARALDA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ANTIOQUIA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CUNDINAMARCA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CALDAS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VICHADA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CORDOBA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HUILA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MAGDALENA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VALLE DEL CAUCA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SANTANDER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QUINDIO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VAUPES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ARAUCA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TOLIMA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META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NARIÑO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CAUCA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BOLIVAR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38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CAQUETA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CHOCO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ATLANTICO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GUAVIARE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43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BOYACA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3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CASANARE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LA GUAJIRA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SAN ANDRES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GUAINIA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AMAZONAS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CESAR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136" marR="6136" marT="6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597144"/>
              </p:ext>
            </p:extLst>
          </p:nvPr>
        </p:nvGraphicFramePr>
        <p:xfrm>
          <a:off x="2262868" y="1776009"/>
          <a:ext cx="7546150" cy="464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520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3500" y="1066801"/>
            <a:ext cx="8013701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Subgerencia de Protección Animal II Bimestre 2016</a:t>
            </a:r>
            <a:endParaRPr lang="es-CO" sz="15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4500" y="1922586"/>
            <a:ext cx="8877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600" dirty="0">
                <a:latin typeface="Trebuchet MS" panose="020B0603020202020204" pitchFamily="34" charset="0"/>
              </a:rPr>
              <a:t>La mejor ejecución corresponde a las Gerencias Seccionales de Sucre, Norte de Santander, Putumayo, Risaralda, Antioquia y Cundinamarca  que alcanzan  el 45%, 45%, 44%, 44%, 44% y 43% de ejecución de metas respectivamente.</a:t>
            </a:r>
          </a:p>
          <a:p>
            <a:pPr algn="just"/>
            <a:r>
              <a:rPr lang="es-CO" sz="1600" dirty="0" smtClean="0">
                <a:latin typeface="Trebuchet MS" panose="020B0603020202020204" pitchFamily="34" charset="0"/>
              </a:rPr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600" dirty="0">
                <a:latin typeface="Trebuchet MS" panose="020B0603020202020204" pitchFamily="34" charset="0"/>
              </a:rPr>
              <a:t>La ejecución más baja corresponde a las Gerencias Seccionales de Amazonas y Cesar con el 6%,0%. </a:t>
            </a:r>
            <a:r>
              <a:rPr lang="es-CO" sz="1600" u="sng" dirty="0" smtClean="0">
                <a:latin typeface="Trebuchet MS" panose="020B0603020202020204" pitchFamily="34" charset="0"/>
              </a:rPr>
              <a:t>(</a:t>
            </a:r>
            <a:r>
              <a:rPr lang="es-CO" sz="1600" u="sng" dirty="0">
                <a:latin typeface="Trebuchet MS" panose="020B0603020202020204" pitchFamily="34" charset="0"/>
              </a:rPr>
              <a:t>Cesar ha enviado el plan de acción sin ponderación, y actividades sin línea base, ni meta, por tal razón no se puede realizar un análisis).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 smtClean="0">
              <a:latin typeface="Trebuchet MS" panose="020B0603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600" dirty="0">
                <a:latin typeface="Trebuchet MS" panose="020B0603020202020204" pitchFamily="34" charset="0"/>
              </a:rPr>
              <a:t>Las Gerencias seccionales que tuvieron un alto incremento en el II Bimestre son: Norte de Santander, Vichada, Sucre, Antioquia, Putumayo y </a:t>
            </a:r>
            <a:r>
              <a:rPr lang="es-CO" sz="1600" dirty="0" smtClean="0">
                <a:latin typeface="Trebuchet MS" panose="020B0603020202020204" pitchFamily="34" charset="0"/>
              </a:rPr>
              <a:t>Caldas </a:t>
            </a:r>
            <a:r>
              <a:rPr lang="es-CO" sz="1600" dirty="0">
                <a:latin typeface="Trebuchet MS" panose="020B0603020202020204" pitchFamily="34" charset="0"/>
              </a:rPr>
              <a:t>con un incremento de: 34%, 33%,25%,25%,24% y 24% respectivamente.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 smtClean="0">
              <a:latin typeface="Trebuchet MS" panose="020B0603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600" dirty="0">
                <a:latin typeface="Trebuchet MS" panose="020B0603020202020204" pitchFamily="34" charset="0"/>
              </a:rPr>
              <a:t>Las Gerencias seccionales que tuvieron un bajo incremento en el II Bimestre son: Quindío, Boyacá, La Guajira, Magdalena, Vaupés, </a:t>
            </a:r>
            <a:r>
              <a:rPr lang="es-CO" sz="1600" dirty="0" smtClean="0">
                <a:latin typeface="Trebuchet MS" panose="020B0603020202020204" pitchFamily="34" charset="0"/>
              </a:rPr>
              <a:t>Chocó, </a:t>
            </a:r>
            <a:r>
              <a:rPr lang="es-CO" sz="1600" dirty="0">
                <a:latin typeface="Trebuchet MS" panose="020B0603020202020204" pitchFamily="34" charset="0"/>
              </a:rPr>
              <a:t>Amazonas, San Andrés, y Guainía, con un incremento de 8%,8%,8%,7%,7%,6%,6%,5%,1%, respectivamente.</a:t>
            </a:r>
          </a:p>
          <a:p>
            <a:pPr algn="just"/>
            <a:r>
              <a:rPr lang="es-CO" sz="1600" dirty="0" smtClean="0">
                <a:latin typeface="Trebuchet MS" panose="020B0603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51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42861" y="1172308"/>
            <a:ext cx="7995138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RESULTADOS PLAN DE ACCION INSTITUTO COLOMBIANO AGROPECUARIO ICA</a:t>
            </a:r>
          </a:p>
          <a:p>
            <a:pPr algn="ctr"/>
            <a:r>
              <a:rPr lang="es-CO" sz="15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II BIMESTRE 2016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08392"/>
              </p:ext>
            </p:extLst>
          </p:nvPr>
        </p:nvGraphicFramePr>
        <p:xfrm>
          <a:off x="723900" y="1944100"/>
          <a:ext cx="8458201" cy="218122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29876"/>
                <a:gridCol w="1231438"/>
                <a:gridCol w="1231438"/>
                <a:gridCol w="1028314"/>
                <a:gridCol w="1875231"/>
                <a:gridCol w="1961904"/>
              </a:tblGrid>
              <a:tr h="7334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SUBGERENCIAS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PONDERACION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META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RESULTADO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Formula (</a:t>
                      </a:r>
                      <a:r>
                        <a:rPr lang="es-CO" sz="1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Resultado*Ponderación/Meta</a:t>
                      </a:r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b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</a:b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Plan </a:t>
                      </a:r>
                      <a:r>
                        <a:rPr lang="es-CO" sz="1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Acción </a:t>
                      </a:r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ICA </a:t>
                      </a:r>
                      <a:endParaRPr lang="es-CO" sz="1000" b="1" u="none" strike="noStrike" dirty="0" smtClean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 fontAlgn="ctr"/>
                      <a:r>
                        <a:rPr lang="es-CO" sz="1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II </a:t>
                      </a:r>
                      <a:r>
                        <a:rPr lang="es-CO" sz="1000" b="1" u="none" strike="noStrike" dirty="0">
                          <a:effectLst/>
                          <a:latin typeface="Trebuchet MS" panose="020B0603020202020204" pitchFamily="34" charset="0"/>
                        </a:rPr>
                        <a:t>Bimestre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SUBGERENCIA ANIMAL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8,7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SUBGERENCIA VEGETAL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8,2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SUBGERENCIA FRONTERIZA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5,2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SUBGERENCIA DIAGNOSTICO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5,2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460958"/>
              </p:ext>
            </p:extLst>
          </p:nvPr>
        </p:nvGraphicFramePr>
        <p:xfrm>
          <a:off x="736271" y="4200493"/>
          <a:ext cx="4405745" cy="213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Flecha derecha"/>
          <p:cNvSpPr/>
          <p:nvPr/>
        </p:nvSpPr>
        <p:spPr>
          <a:xfrm>
            <a:off x="5320147" y="4987644"/>
            <a:ext cx="926275" cy="57001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6780810" y="4631377"/>
            <a:ext cx="2339439" cy="1377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Trebuchet MS" panose="020B0603020202020204" pitchFamily="34" charset="0"/>
              </a:rPr>
              <a:t>27% de Cumplimiento </a:t>
            </a:r>
            <a:endParaRPr lang="es-CO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99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65465"/>
              </p:ext>
            </p:extLst>
          </p:nvPr>
        </p:nvGraphicFramePr>
        <p:xfrm>
          <a:off x="322222" y="2161306"/>
          <a:ext cx="2753487" cy="330708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327481"/>
                <a:gridCol w="1426006"/>
              </a:tblGrid>
              <a:tr h="5126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% Participación  Ponderada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Meta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1,22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Risaralda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1,14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Quindio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1,11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Cordoba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1,09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Bolivar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1,09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Valle de Cauca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1,06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Boyacá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1,05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Atlantico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1,05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Tolima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1,02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Caldas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0,96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327565" y="1080651"/>
            <a:ext cx="5450774" cy="7718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Participación Acumulada  por Gerencia Seccional en la ejecución del Plan de Acción II Bimestre </a:t>
            </a:r>
            <a:endParaRPr lang="es-CO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00117"/>
              </p:ext>
            </p:extLst>
          </p:nvPr>
        </p:nvGraphicFramePr>
        <p:xfrm>
          <a:off x="3372592" y="2648201"/>
          <a:ext cx="2814452" cy="282474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356872"/>
                <a:gridCol w="1457580"/>
              </a:tblGrid>
              <a:tr h="2567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Antioquia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0,96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Vichada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0,93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Putumayo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0,90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Nariño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0,90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Huila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0,89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Magdalena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0,89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Sucre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0,88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Santander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0,82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Guaviare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0,80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Choco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0,79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Vaupes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0,73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75565"/>
              </p:ext>
            </p:extLst>
          </p:nvPr>
        </p:nvGraphicFramePr>
        <p:xfrm>
          <a:off x="6449095" y="2585802"/>
          <a:ext cx="2753487" cy="291247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327481"/>
                <a:gridCol w="1426006"/>
              </a:tblGrid>
              <a:tr h="2523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Caquetá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0,71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N. Santander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0,70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Cundinamarca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0,70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Guainia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0,66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Cesar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0,56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Arauca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0,55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Guajira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0,49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Casanare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0,48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Cauca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0,47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San Andres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0,47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Amazonas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0,45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922771"/>
              </p:ext>
            </p:extLst>
          </p:nvPr>
        </p:nvGraphicFramePr>
        <p:xfrm>
          <a:off x="3384468" y="2134387"/>
          <a:ext cx="2802576" cy="47579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351147"/>
                <a:gridCol w="1451429"/>
              </a:tblGrid>
              <a:tr h="4757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% Participación  Ponderada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01078"/>
              </p:ext>
            </p:extLst>
          </p:nvPr>
        </p:nvGraphicFramePr>
        <p:xfrm>
          <a:off x="6449095" y="2075008"/>
          <a:ext cx="2753487" cy="47579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327481"/>
                <a:gridCol w="1426006"/>
              </a:tblGrid>
              <a:tr h="4757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% Participación  Ponderada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23456" y="5747657"/>
            <a:ext cx="885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% Participación Ponderada = Vr. Promedio ponderado Seccional X Vr. ponderador nacional</a:t>
            </a:r>
          </a:p>
          <a:p>
            <a:r>
              <a:rPr lang="es-CO" dirty="0" smtClean="0"/>
              <a:t>						100</a:t>
            </a:r>
            <a:endParaRPr lang="es-CO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3467595" y="6070822"/>
            <a:ext cx="56170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209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375065" y="938151"/>
            <a:ext cx="5450774" cy="391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Ejecución del Plan de Acción por Seccional II Bimestre </a:t>
            </a:r>
            <a:endParaRPr lang="es-CO" dirty="0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412478"/>
              </p:ext>
            </p:extLst>
          </p:nvPr>
        </p:nvGraphicFramePr>
        <p:xfrm>
          <a:off x="111389" y="1465853"/>
          <a:ext cx="9659472" cy="487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9717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362200" y="1019909"/>
            <a:ext cx="5600700" cy="2901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Ejecución Seccionales – Subgerencia Protección Vegetal</a:t>
            </a:r>
          </a:p>
          <a:p>
            <a:pPr algn="ctr"/>
            <a:r>
              <a:rPr lang="es-CO" sz="1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II Bimestre 2016</a:t>
            </a:r>
            <a:endParaRPr lang="es-CO" sz="1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03894"/>
              </p:ext>
            </p:extLst>
          </p:nvPr>
        </p:nvGraphicFramePr>
        <p:xfrm>
          <a:off x="130629" y="1413164"/>
          <a:ext cx="9642763" cy="516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5295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035718"/>
              </p:ext>
            </p:extLst>
          </p:nvPr>
        </p:nvGraphicFramePr>
        <p:xfrm>
          <a:off x="570016" y="1433664"/>
          <a:ext cx="3693225" cy="499088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968917"/>
                <a:gridCol w="1724308"/>
              </a:tblGrid>
              <a:tr h="7105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</a:rPr>
                        <a:t>EJECUCION </a:t>
                      </a:r>
                      <a:r>
                        <a:rPr lang="es-CO" sz="1600" u="none" strike="noStrike" dirty="0">
                          <a:effectLst/>
                        </a:rPr>
                        <a:t>SUBGERENCIA PROTECCION VEGETAL  - SECCIONALES II Bimestre</a:t>
                      </a:r>
                      <a:r>
                        <a:rPr lang="es-CO" sz="1050" u="none" strike="noStrike" dirty="0">
                          <a:effectLst/>
                        </a:rPr>
                        <a:t/>
                      </a:r>
                      <a:br>
                        <a:rPr lang="es-CO" sz="1050" u="none" strike="noStrike" dirty="0">
                          <a:effectLst/>
                        </a:rPr>
                      </a:b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%</a:t>
                      </a:r>
                      <a:r>
                        <a:rPr lang="es-CO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 Ejecutado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Atlantico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Cordoba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37,1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Sucre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36,5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Meta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36,4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Caquetá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35,3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Antioquia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32,9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Nariño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32,2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Quindio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31,6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Guainia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31,1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Caldas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30,5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Risaralda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30,2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Guaviare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30,1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Guajira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30,0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Tolima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29,9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Bolivar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29,0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362200" y="878774"/>
            <a:ext cx="5600700" cy="4312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Ejecución Seccionales – Subgerencia Protección Vegetal</a:t>
            </a:r>
          </a:p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II Bimestre 2016</a:t>
            </a:r>
            <a:endParaRPr lang="es-CO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348"/>
              </p:ext>
            </p:extLst>
          </p:nvPr>
        </p:nvGraphicFramePr>
        <p:xfrm>
          <a:off x="5118261" y="1476311"/>
          <a:ext cx="3716976" cy="489140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981578"/>
                <a:gridCol w="1735398"/>
              </a:tblGrid>
              <a:tr h="5022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</a:rPr>
                        <a:t>EJECUCION </a:t>
                      </a:r>
                      <a:r>
                        <a:rPr lang="es-CO" sz="1200" u="none" strike="noStrike" dirty="0">
                          <a:effectLst/>
                        </a:rPr>
                        <a:t>SUBGERENCIA PROTECCION VEGETAL  - SECCIONALES II </a:t>
                      </a:r>
                      <a:r>
                        <a:rPr lang="es-CO" sz="1200" u="none" strike="noStrike" dirty="0" smtClean="0">
                          <a:effectLst/>
                        </a:rPr>
                        <a:t>Bimestre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%</a:t>
                      </a:r>
                      <a:r>
                        <a:rPr lang="es-CO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 Ejecutado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Arauca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27,8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Valle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27,0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Huila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26,6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Chocó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26,3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Santander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26,0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Casanare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25,0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Boyacá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24,6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Cundinamarca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24,3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Vichada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23,6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C</a:t>
                      </a:r>
                      <a:r>
                        <a:rPr lang="es-CO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esar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23,3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San Andres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23,0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  <a:latin typeface="Trebuchet MS" panose="020B0603020202020204" pitchFamily="34" charset="0"/>
                        </a:rPr>
                        <a:t>Magdalena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19,3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rebuchet MS" panose="020B0603020202020204" pitchFamily="34" charset="0"/>
                        </a:rPr>
                        <a:t>Putumayo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18,7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rebuchet MS" panose="020B0603020202020204" pitchFamily="34" charset="0"/>
                        </a:rPr>
                        <a:t>N. Santander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  <a:latin typeface="Trebuchet MS" panose="020B0603020202020204" pitchFamily="34" charset="0"/>
                        </a:rPr>
                        <a:t>Cauca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17,0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Vaupes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16,4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rebuchet MS" panose="020B0603020202020204" pitchFamily="34" charset="0"/>
                        </a:rPr>
                        <a:t>Amazonas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rebuchet MS" panose="020B0603020202020204" pitchFamily="34" charset="0"/>
                        </a:rPr>
                        <a:t>12,6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422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14400" y="1184031"/>
            <a:ext cx="8280400" cy="504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Subgerencia Protección Vegetal II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44500" y="1922586"/>
            <a:ext cx="88772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 smtClean="0">
                <a:latin typeface="Trebuchet MS" panose="020B0603020202020204" pitchFamily="34" charset="0"/>
              </a:rPr>
              <a:t>La mejor ejecución corresponde a la Gerencia Seccional de Atlántico  que alcanza el 45% de ejecución de metas.</a:t>
            </a:r>
          </a:p>
          <a:p>
            <a:pPr algn="just"/>
            <a:r>
              <a:rPr lang="es-CO" sz="1200" dirty="0" smtClean="0">
                <a:latin typeface="Trebuchet MS" panose="020B0603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 smtClean="0">
                <a:latin typeface="Trebuchet MS" panose="020B0603020202020204" pitchFamily="34" charset="0"/>
              </a:rPr>
              <a:t>La ejecución </a:t>
            </a:r>
            <a:r>
              <a:rPr lang="es-CO" sz="1200" dirty="0">
                <a:latin typeface="Trebuchet MS" panose="020B0603020202020204" pitchFamily="34" charset="0"/>
              </a:rPr>
              <a:t>más baja </a:t>
            </a:r>
            <a:r>
              <a:rPr lang="es-CO" sz="1200" dirty="0" smtClean="0">
                <a:latin typeface="Trebuchet MS" panose="020B0603020202020204" pitchFamily="34" charset="0"/>
              </a:rPr>
              <a:t>corresponde a las Gerencias Seccionales de Amazonas y Vaupes, con solo el 12,6% y 16,4%.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 smtClean="0">
                <a:latin typeface="Trebuchet MS" panose="020B0603020202020204" pitchFamily="34" charset="0"/>
              </a:rPr>
              <a:t>17 Gerencias Seccionales tienen calificaciones entre 23,6% y 31% dejándolas en una posición regular  frente al avance de cumplimiento de metas. Faltando en algunos casos mas del 70% en cumplimiento de metas propuestas para el año.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 smtClean="0">
                <a:latin typeface="Trebuchet MS" panose="020B0603020202020204" pitchFamily="34" charset="0"/>
              </a:rPr>
              <a:t>Varias de las Gerencias Seccionales (Bolivar y Cauca) no acataron la instrucción de diligenciar la información en el formato actualizado, enviando el avance con base en el formato anterior.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Trebuchet MS" panose="020B0603020202020204" pitchFamily="34" charset="0"/>
              </a:rPr>
              <a:t>Dentro de las 5 mejores ejecuciones además de la Gerencia de </a:t>
            </a:r>
            <a:r>
              <a:rPr lang="es-CO" sz="1200" dirty="0" smtClean="0">
                <a:latin typeface="Trebuchet MS" panose="020B0603020202020204" pitchFamily="34" charset="0"/>
              </a:rPr>
              <a:t>Atlántico </a:t>
            </a:r>
            <a:r>
              <a:rPr lang="es-CO" sz="1200" dirty="0">
                <a:latin typeface="Trebuchet MS" panose="020B0603020202020204" pitchFamily="34" charset="0"/>
              </a:rPr>
              <a:t>se encuentran: </a:t>
            </a:r>
            <a:r>
              <a:rPr lang="es-CO" sz="1200" dirty="0" smtClean="0">
                <a:latin typeface="Trebuchet MS" panose="020B0603020202020204" pitchFamily="34" charset="0"/>
              </a:rPr>
              <a:t>Cordoba, Sucre, Meta, Caquetá </a:t>
            </a:r>
            <a:r>
              <a:rPr lang="es-CO" sz="1200" dirty="0">
                <a:latin typeface="Trebuchet MS" panose="020B0603020202020204" pitchFamily="34" charset="0"/>
              </a:rPr>
              <a:t>y </a:t>
            </a:r>
            <a:r>
              <a:rPr lang="es-CO" sz="1200" dirty="0" smtClean="0">
                <a:latin typeface="Trebuchet MS" panose="020B0603020202020204" pitchFamily="34" charset="0"/>
              </a:rPr>
              <a:t>Antioquia.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Trebuchet MS" panose="020B0603020202020204" pitchFamily="34" charset="0"/>
              </a:rPr>
              <a:t>Entre las Gerencias Seccionales  con más indicadores y mayor volumen de trabajo se encuentran (en orden alfabético): Antioquia, </a:t>
            </a:r>
            <a:r>
              <a:rPr lang="es-CO" sz="1200" dirty="0" smtClean="0">
                <a:latin typeface="Trebuchet MS" panose="020B0603020202020204" pitchFamily="34" charset="0"/>
              </a:rPr>
              <a:t>Bolivar</a:t>
            </a:r>
            <a:r>
              <a:rPr lang="es-CO" sz="1200" dirty="0">
                <a:latin typeface="Trebuchet MS" panose="020B0603020202020204" pitchFamily="34" charset="0"/>
              </a:rPr>
              <a:t>, </a:t>
            </a:r>
            <a:r>
              <a:rPr lang="es-CO" sz="1200" dirty="0" smtClean="0">
                <a:latin typeface="Trebuchet MS" panose="020B0603020202020204" pitchFamily="34" charset="0"/>
              </a:rPr>
              <a:t>Meta, Nariño, Santander y Sucre.</a:t>
            </a:r>
            <a:endParaRPr lang="es-CO" sz="12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 smtClean="0">
              <a:latin typeface="Trebuchet MS" panose="020B0603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Trebuchet MS" panose="020B0603020202020204" pitchFamily="34" charset="0"/>
              </a:rPr>
              <a:t>Las Gerencias seccionales que tuvieron un alto incremento en el II Bimestre son: </a:t>
            </a:r>
            <a:r>
              <a:rPr lang="es-CO" sz="1200" dirty="0" smtClean="0">
                <a:latin typeface="Trebuchet MS" panose="020B0603020202020204" pitchFamily="34" charset="0"/>
              </a:rPr>
              <a:t>Caquetá, Cordoba, Nariño, Huila, Meta. Con un incremento del 28,26 y 25% Respectivamente.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CO" sz="1200" dirty="0">
              <a:latin typeface="Trebuchet MS" panose="020B0603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Trebuchet MS" panose="020B0603020202020204" pitchFamily="34" charset="0"/>
              </a:rPr>
              <a:t>Las Gerencias seccionales que tuvieron un bajo incremento en el II Bimestre son</a:t>
            </a:r>
            <a:r>
              <a:rPr lang="es-CO" sz="1200" dirty="0" smtClean="0">
                <a:latin typeface="Trebuchet MS" panose="020B0603020202020204" pitchFamily="34" charset="0"/>
              </a:rPr>
              <a:t>: Norte de Santander, Amazonas y Risaralda con un incremento del 1, 6 y 7% Respectivamente.</a:t>
            </a:r>
            <a:endParaRPr lang="es-CO" sz="12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4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6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472"/>
              </p:ext>
            </p:extLst>
          </p:nvPr>
        </p:nvGraphicFramePr>
        <p:xfrm>
          <a:off x="111943" y="1736169"/>
          <a:ext cx="2602559" cy="426711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70444"/>
                <a:gridCol w="1132115"/>
              </a:tblGrid>
              <a:tr h="4488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EJECUCION </a:t>
                      </a:r>
                      <a:r>
                        <a:rPr lang="es-CO" sz="1200" b="1" u="none" strike="noStrike" dirty="0">
                          <a:effectLst/>
                          <a:latin typeface="Trebuchet MS" panose="020B0603020202020204" pitchFamily="34" charset="0"/>
                        </a:rPr>
                        <a:t>SUBGERENCIA FRONTERIZA  - SECCIONALES II Bimestre</a:t>
                      </a:r>
                      <a:r>
                        <a:rPr lang="es-CO" sz="1200" u="none" strike="noStrike" dirty="0">
                          <a:effectLst/>
                        </a:rPr>
                        <a:t/>
                      </a:r>
                      <a:br>
                        <a:rPr lang="es-CO" sz="1200" u="none" strike="noStrike" dirty="0">
                          <a:effectLst/>
                        </a:rPr>
                      </a:b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165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  <a:latin typeface="Trebuchet MS" panose="020B0603020202020204" pitchFamily="34" charset="0"/>
                        </a:rPr>
                        <a:t>Seccionales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%</a:t>
                      </a:r>
                      <a:r>
                        <a:rPr lang="es-CO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 Ejecutado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Bolivar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Quindio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Antioquia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Valle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Risaralda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Cundinamarca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Nariño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Magdalena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Atlantico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Santander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Amazonas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Putumayo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San Andres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N. de santander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Guajira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1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rebuchet MS" panose="020B0603020202020204" pitchFamily="34" charset="0"/>
                        </a:rPr>
                        <a:t>Arauca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319" marR="10319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866900" y="990521"/>
            <a:ext cx="6122225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Ejecución Seccionales – Subgerencia Protección Fronteriza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637948"/>
              </p:ext>
            </p:extLst>
          </p:nvPr>
        </p:nvGraphicFramePr>
        <p:xfrm>
          <a:off x="2778826" y="1724891"/>
          <a:ext cx="6947065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8716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09600" y="1148862"/>
            <a:ext cx="8712199" cy="492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Subgerencia Fronteriza  II Bimestre 2016</a:t>
            </a:r>
            <a:endParaRPr lang="es-CO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4500" y="1922585"/>
            <a:ext cx="887729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100" dirty="0" smtClean="0">
                <a:latin typeface="Trebuchet MS" panose="020B0603020202020204" pitchFamily="34" charset="0"/>
              </a:rPr>
              <a:t>La mejor ejecución corresponde a la Gerencia Seccional del Bolivar que alcanza el 43% de ejecución de metas.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1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100" dirty="0" smtClean="0">
                <a:latin typeface="Trebuchet MS" panose="020B0603020202020204" pitchFamily="34" charset="0"/>
              </a:rPr>
              <a:t>Dentro de las 5 mejores ejecuciones además de la Gerencia de Bolivar se encuentran: Quindio, Antioquia, Valle, Risaralda y Cundinamarca.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1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100" dirty="0" smtClean="0">
                <a:latin typeface="Trebuchet MS" panose="020B0603020202020204" pitchFamily="34" charset="0"/>
              </a:rPr>
              <a:t>La más baja ejecución corresponde a la Gerencia Seccional de Arauca, seguida en su orden por Guajira, Norte de Santander y San Andres.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1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100" dirty="0" smtClean="0">
                <a:latin typeface="Trebuchet MS" panose="020B0603020202020204" pitchFamily="34" charset="0"/>
              </a:rPr>
              <a:t>Entre las Gerencias Seccionales  con más indicadores y mayor volumen de trabajo se encuentran (en orden alfabético): Antioquia, Atlantico, Bolivar, Cundinamarca, Magdalena, Nariño y Valle.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1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100" dirty="0" smtClean="0">
                <a:latin typeface="Trebuchet MS" panose="020B0603020202020204" pitchFamily="34" charset="0"/>
              </a:rPr>
              <a:t>La Acción estratégica mas alta de la Subgerencia de Protección Fronteriza es la de </a:t>
            </a:r>
            <a:r>
              <a:rPr lang="es-CO" sz="1100" dirty="0">
                <a:latin typeface="Trebuchet MS" panose="020B0603020202020204" pitchFamily="34" charset="0"/>
              </a:rPr>
              <a:t>CERTIFICAR EL ESTADO SANITARIO Y FITOSANITARIO DE LAS EXPORTACIONES AGROPECUARIAS PARA CONTRIBUIR CON EL MANTENIMIENTO DE LA </a:t>
            </a:r>
            <a:r>
              <a:rPr lang="es-CO" sz="1100" dirty="0" smtClean="0">
                <a:latin typeface="Trebuchet MS" panose="020B0603020202020204" pitchFamily="34" charset="0"/>
              </a:rPr>
              <a:t>ADMISIBILIDAD.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1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100" dirty="0" smtClean="0">
                <a:latin typeface="Trebuchet MS" panose="020B0603020202020204" pitchFamily="34" charset="0"/>
              </a:rPr>
              <a:t>Las Gerencias Seccionales que tienen Aeropuerto; Terminales Marítimos y Fluviales son: Antioquia, Atlantico, Bolivar, Guajira, Magdalena, San Andres y Valle, de las cuales las tres que tienen una mejor ejecución son Bolivar (43%); Antioquia (37%) y Valle (36%).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1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100" dirty="0">
                <a:latin typeface="Trebuchet MS" panose="020B0603020202020204" pitchFamily="34" charset="0"/>
              </a:rPr>
              <a:t>Entre las Gerencias Seccionales  con más indicadores y mayor volumen de trabajo se encuentran (en orden alfabético): Antioquia, Atlantico, Bolivar, Cundinamarca, Magdalena, Nariño y Valle.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100" dirty="0" smtClean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100" dirty="0">
                <a:latin typeface="Trebuchet MS" panose="020B0603020202020204" pitchFamily="34" charset="0"/>
              </a:rPr>
              <a:t>Las Gerencias seccionales que tuvieron un alto incremento en el II Bimestre son: </a:t>
            </a:r>
            <a:r>
              <a:rPr lang="es-CO" sz="1100" dirty="0" smtClean="0">
                <a:latin typeface="Trebuchet MS" panose="020B0603020202020204" pitchFamily="34" charset="0"/>
              </a:rPr>
              <a:t> Bolivar, Antioquia, Cundinamarca y Valle con un incremento del 22 y 18% Respectivamente.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1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100" dirty="0">
                <a:latin typeface="Trebuchet MS" panose="020B0603020202020204" pitchFamily="34" charset="0"/>
              </a:rPr>
              <a:t>Las Gerencias seccionales que tuvieron un bajo incremento en el II Bimestre son: </a:t>
            </a:r>
            <a:r>
              <a:rPr lang="es-CO" sz="1100" dirty="0" smtClean="0">
                <a:latin typeface="Trebuchet MS" panose="020B0603020202020204" pitchFamily="34" charset="0"/>
              </a:rPr>
              <a:t> Arauca, Norte de Santander y San Andres con un incremento del 0, 7 y 8% Respectivamente.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08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1619</Words>
  <Application>Microsoft Office PowerPoint</Application>
  <PresentationFormat>A4 (210 x 297 mm)</PresentationFormat>
  <Paragraphs>454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Yelmis Dalina Sánchez</dc:creator>
  <cp:lastModifiedBy>Lilia Amparo Bonilla Gacharna</cp:lastModifiedBy>
  <cp:revision>55</cp:revision>
  <dcterms:created xsi:type="dcterms:W3CDTF">2014-11-21T16:34:45Z</dcterms:created>
  <dcterms:modified xsi:type="dcterms:W3CDTF">2016-06-01T13:23:04Z</dcterms:modified>
</cp:coreProperties>
</file>