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4" r:id="rId5"/>
    <p:sldId id="257" r:id="rId6"/>
    <p:sldId id="265" r:id="rId7"/>
    <p:sldId id="258" r:id="rId8"/>
    <p:sldId id="267" r:id="rId9"/>
    <p:sldId id="259" r:id="rId10"/>
    <p:sldId id="268" r:id="rId11"/>
    <p:sldId id="260" r:id="rId12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7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.sanchez\Desktop\RANKING%20SECCIONALES\Fronteras%20secciona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.sanchez\Desktop\RANKING%20SECCIONALES\Consolidado%20Veget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.sanchez\Desktop\Consolidado%20Resultado%20Sub.%20Animal%20I%20Bimestr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.sanchez\Desktop\RANKING%20SECCIONALES\Consolidado%20Analisis%20y%20Diagnostic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.sanchez\Desktop\RANKING%20SECCIONALES\Consolidado%20Veget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sz="1200" noProof="0" dirty="0" smtClean="0"/>
              <a:t>Gráfica Ejecución Ranking Seccionales - Sub. Fronteriza</a:t>
            </a:r>
          </a:p>
          <a:p>
            <a:pPr>
              <a:defRPr/>
            </a:pPr>
            <a:r>
              <a:rPr lang="es-CO" sz="1200" noProof="0" dirty="0" smtClean="0"/>
              <a:t>I Bimestre 2016</a:t>
            </a:r>
            <a:endParaRPr lang="es-CO" sz="1200" noProof="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2487498137114"/>
          <c:y val="0.21903658656949546"/>
          <c:w val="0.82609214536459796"/>
          <c:h val="0.511373171307188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'Rankin Fronteras'!$C$20</c:f>
              <c:strCache>
                <c:ptCount val="1"/>
                <c:pt idx="0">
                  <c:v>Ranking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'Rankin Fronteras'!$B$21:$B$36</c:f>
              <c:strCache>
                <c:ptCount val="16"/>
                <c:pt idx="0">
                  <c:v>Quindio</c:v>
                </c:pt>
                <c:pt idx="1">
                  <c:v>Bolivar</c:v>
                </c:pt>
                <c:pt idx="2">
                  <c:v>Antioquia</c:v>
                </c:pt>
                <c:pt idx="3">
                  <c:v>Risaralda</c:v>
                </c:pt>
                <c:pt idx="4">
                  <c:v>Valle</c:v>
                </c:pt>
                <c:pt idx="5">
                  <c:v>Cundinamarca</c:v>
                </c:pt>
                <c:pt idx="6">
                  <c:v>Magdalena</c:v>
                </c:pt>
                <c:pt idx="7">
                  <c:v>Nariño</c:v>
                </c:pt>
                <c:pt idx="8">
                  <c:v>Atlantico</c:v>
                </c:pt>
                <c:pt idx="9">
                  <c:v>Santander</c:v>
                </c:pt>
                <c:pt idx="10">
                  <c:v>Amazonas</c:v>
                </c:pt>
                <c:pt idx="11">
                  <c:v>Putumayo</c:v>
                </c:pt>
                <c:pt idx="12">
                  <c:v>N. de santander</c:v>
                </c:pt>
                <c:pt idx="13">
                  <c:v>San Andres</c:v>
                </c:pt>
                <c:pt idx="14">
                  <c:v>Guajira</c:v>
                </c:pt>
                <c:pt idx="15">
                  <c:v>Arauca</c:v>
                </c:pt>
              </c:strCache>
            </c:strRef>
          </c:cat>
          <c:val>
            <c:numRef>
              <c:f>'Rankin Fronteras'!$C$21:$C$36</c:f>
              <c:numCache>
                <c:formatCode>0%</c:formatCode>
                <c:ptCount val="16"/>
                <c:pt idx="0">
                  <c:v>0.23</c:v>
                </c:pt>
                <c:pt idx="1">
                  <c:v>0.21</c:v>
                </c:pt>
                <c:pt idx="2">
                  <c:v>0.19</c:v>
                </c:pt>
                <c:pt idx="3">
                  <c:v>0.19</c:v>
                </c:pt>
                <c:pt idx="4">
                  <c:v>0.18</c:v>
                </c:pt>
                <c:pt idx="5">
                  <c:v>0.16</c:v>
                </c:pt>
                <c:pt idx="6">
                  <c:v>0.15</c:v>
                </c:pt>
                <c:pt idx="7">
                  <c:v>0.15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</c:v>
                </c:pt>
                <c:pt idx="11">
                  <c:v>0.1</c:v>
                </c:pt>
                <c:pt idx="12">
                  <c:v>0.08</c:v>
                </c:pt>
                <c:pt idx="13">
                  <c:v>0.08</c:v>
                </c:pt>
                <c:pt idx="14">
                  <c:v>0.01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507328"/>
        <c:axId val="91517312"/>
        <c:axId val="0"/>
      </c:bar3DChart>
      <c:catAx>
        <c:axId val="91507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rebuchet MS" panose="020B0603020202020204" pitchFamily="34" charset="0"/>
              </a:defRPr>
            </a:pPr>
            <a:endParaRPr lang="es-CO"/>
          </a:p>
        </c:txPr>
        <c:crossAx val="91517312"/>
        <c:crosses val="autoZero"/>
        <c:auto val="1"/>
        <c:lblAlgn val="ctr"/>
        <c:lblOffset val="100"/>
        <c:noMultiLvlLbl val="0"/>
      </c:catAx>
      <c:valAx>
        <c:axId val="915173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9150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034733434345938"/>
          <c:y val="0.35627693437272595"/>
          <c:w val="5.1797776066635201E-2"/>
          <c:h val="6.254357431381349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  <a:latin typeface="Trebuchet MS" panose="020B0603020202020204" pitchFamily="34" charset="0"/>
              </a:rPr>
              <a:t>Resultado x Seccional I Bimestre</a:t>
            </a:r>
            <a:endParaRPr lang="es-CO" sz="1400">
              <a:effectLst/>
              <a:latin typeface="Trebuchet MS" panose="020B0603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latin typeface="Trebuchet MS" panose="020B0603020202020204" pitchFamily="34" charset="0"/>
              </a:rPr>
              <a:t>Sub. Protección Vegetal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'Ranking Seccionales Vegetal'!$C$4</c:f>
              <c:strCache>
                <c:ptCount val="1"/>
                <c:pt idx="0">
                  <c:v>Ranking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700">
                    <a:latin typeface="Trebuchet MS" panose="020B0603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'Ranking Seccionales Vegetal'!$B$5:$B$32</c:f>
              <c:strCache>
                <c:ptCount val="28"/>
                <c:pt idx="0">
                  <c:v>Risaralda</c:v>
                </c:pt>
                <c:pt idx="1">
                  <c:v>Atlantico</c:v>
                </c:pt>
                <c:pt idx="2">
                  <c:v>N. Santander</c:v>
                </c:pt>
                <c:pt idx="3">
                  <c:v>Sucre</c:v>
                </c:pt>
                <c:pt idx="4">
                  <c:v>Cundinamarca</c:v>
                </c:pt>
                <c:pt idx="5">
                  <c:v>Antioquia</c:v>
                </c:pt>
                <c:pt idx="6">
                  <c:v>Caldas</c:v>
                </c:pt>
                <c:pt idx="7">
                  <c:v>Meta</c:v>
                </c:pt>
                <c:pt idx="8">
                  <c:v>Guajira</c:v>
                </c:pt>
                <c:pt idx="9">
                  <c:v>Arauca</c:v>
                </c:pt>
                <c:pt idx="10">
                  <c:v>Boyaca</c:v>
                </c:pt>
                <c:pt idx="11">
                  <c:v>Putumayo</c:v>
                </c:pt>
                <c:pt idx="12">
                  <c:v>Quindio</c:v>
                </c:pt>
                <c:pt idx="13">
                  <c:v>Vichada</c:v>
                </c:pt>
                <c:pt idx="14">
                  <c:v>cesar</c:v>
                </c:pt>
                <c:pt idx="15">
                  <c:v>Choco</c:v>
                </c:pt>
                <c:pt idx="16">
                  <c:v>Guainia</c:v>
                </c:pt>
                <c:pt idx="17">
                  <c:v>San Andres</c:v>
                </c:pt>
                <c:pt idx="18">
                  <c:v>Valle</c:v>
                </c:pt>
                <c:pt idx="19">
                  <c:v>Amazonas</c:v>
                </c:pt>
                <c:pt idx="20">
                  <c:v>Caqueta</c:v>
                </c:pt>
                <c:pt idx="21">
                  <c:v>Casanare</c:v>
                </c:pt>
                <c:pt idx="22">
                  <c:v>Guaviare</c:v>
                </c:pt>
                <c:pt idx="23">
                  <c:v>Nariño</c:v>
                </c:pt>
                <c:pt idx="24">
                  <c:v>Tolima</c:v>
                </c:pt>
                <c:pt idx="25">
                  <c:v>Vaupez</c:v>
                </c:pt>
                <c:pt idx="26">
                  <c:v>Huila</c:v>
                </c:pt>
                <c:pt idx="27">
                  <c:v>santander</c:v>
                </c:pt>
              </c:strCache>
            </c:strRef>
          </c:cat>
          <c:val>
            <c:numRef>
              <c:f>'Ranking Seccionales Vegetal'!$C$5:$C$32</c:f>
              <c:numCache>
                <c:formatCode>0%</c:formatCode>
                <c:ptCount val="28"/>
                <c:pt idx="0">
                  <c:v>0.22</c:v>
                </c:pt>
                <c:pt idx="1">
                  <c:v>0.19</c:v>
                </c:pt>
                <c:pt idx="2">
                  <c:v>0.17</c:v>
                </c:pt>
                <c:pt idx="3">
                  <c:v>0.16</c:v>
                </c:pt>
                <c:pt idx="4">
                  <c:v>0.14000000000000001</c:v>
                </c:pt>
                <c:pt idx="5">
                  <c:v>0.13</c:v>
                </c:pt>
                <c:pt idx="6">
                  <c:v>0.13</c:v>
                </c:pt>
                <c:pt idx="7">
                  <c:v>0.11</c:v>
                </c:pt>
                <c:pt idx="8">
                  <c:v>0.1</c:v>
                </c:pt>
                <c:pt idx="9">
                  <c:v>0.09</c:v>
                </c:pt>
                <c:pt idx="10">
                  <c:v>0.09</c:v>
                </c:pt>
                <c:pt idx="11">
                  <c:v>0.09</c:v>
                </c:pt>
                <c:pt idx="12">
                  <c:v>0.09</c:v>
                </c:pt>
                <c:pt idx="13">
                  <c:v>0.09</c:v>
                </c:pt>
                <c:pt idx="14">
                  <c:v>0.08</c:v>
                </c:pt>
                <c:pt idx="15">
                  <c:v>0.08</c:v>
                </c:pt>
                <c:pt idx="16">
                  <c:v>0.08</c:v>
                </c:pt>
                <c:pt idx="17">
                  <c:v>0.08</c:v>
                </c:pt>
                <c:pt idx="18">
                  <c:v>0.08</c:v>
                </c:pt>
                <c:pt idx="19">
                  <c:v>7.0000000000000007E-2</c:v>
                </c:pt>
                <c:pt idx="20">
                  <c:v>7.0000000000000007E-2</c:v>
                </c:pt>
                <c:pt idx="21">
                  <c:v>0.06</c:v>
                </c:pt>
                <c:pt idx="22">
                  <c:v>0.06</c:v>
                </c:pt>
                <c:pt idx="23">
                  <c:v>0.06</c:v>
                </c:pt>
                <c:pt idx="24">
                  <c:v>0.06</c:v>
                </c:pt>
                <c:pt idx="25">
                  <c:v>0.06</c:v>
                </c:pt>
                <c:pt idx="26">
                  <c:v>0.04</c:v>
                </c:pt>
                <c:pt idx="27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343104"/>
        <c:axId val="93381760"/>
        <c:axId val="0"/>
      </c:bar3DChart>
      <c:catAx>
        <c:axId val="93343104"/>
        <c:scaling>
          <c:orientation val="minMax"/>
        </c:scaling>
        <c:delete val="0"/>
        <c:axPos val="b"/>
        <c:majorTickMark val="out"/>
        <c:minorTickMark val="none"/>
        <c:tickLblPos val="nextTo"/>
        <c:crossAx val="93381760"/>
        <c:crosses val="autoZero"/>
        <c:auto val="1"/>
        <c:lblAlgn val="ctr"/>
        <c:lblOffset val="100"/>
        <c:noMultiLvlLbl val="0"/>
      </c:catAx>
      <c:valAx>
        <c:axId val="9338176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93343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37211324915741E-2"/>
          <c:y val="0.31543368876283245"/>
          <c:w val="0.92105197611126166"/>
          <c:h val="0.3619896767349706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'Resultado Animal'!$C$2</c:f>
              <c:strCache>
                <c:ptCount val="1"/>
                <c:pt idx="0">
                  <c:v>Ranking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 Animal'!$B$3:$B$34</c:f>
              <c:strCache>
                <c:ptCount val="32"/>
                <c:pt idx="0">
                  <c:v>RISARALDA</c:v>
                </c:pt>
                <c:pt idx="1">
                  <c:v>MAGDALENA</c:v>
                </c:pt>
                <c:pt idx="2">
                  <c:v>VAUPES</c:v>
                </c:pt>
                <c:pt idx="3">
                  <c:v>CUNDINAMARCA</c:v>
                </c:pt>
                <c:pt idx="4">
                  <c:v>QUINDIO </c:v>
                </c:pt>
                <c:pt idx="5">
                  <c:v>PUTUMAYO</c:v>
                </c:pt>
                <c:pt idx="6">
                  <c:v>SUCRE</c:v>
                </c:pt>
                <c:pt idx="7">
                  <c:v>ANTIOQUIA</c:v>
                </c:pt>
                <c:pt idx="8">
                  <c:v>BOLIVAR</c:v>
                </c:pt>
                <c:pt idx="9">
                  <c:v>CHOCO</c:v>
                </c:pt>
                <c:pt idx="10">
                  <c:v>VALLE DEL CAUCA</c:v>
                </c:pt>
                <c:pt idx="11">
                  <c:v>META</c:v>
                </c:pt>
                <c:pt idx="12">
                  <c:v>CORDOBA</c:v>
                </c:pt>
                <c:pt idx="13">
                  <c:v>SANTANDER </c:v>
                </c:pt>
                <c:pt idx="14">
                  <c:v>CAUCA </c:v>
                </c:pt>
                <c:pt idx="15">
                  <c:v>TOLIMA</c:v>
                </c:pt>
                <c:pt idx="16">
                  <c:v>ARAUCA</c:v>
                </c:pt>
                <c:pt idx="17">
                  <c:v>CALDAS</c:v>
                </c:pt>
                <c:pt idx="18">
                  <c:v>HUILA</c:v>
                </c:pt>
                <c:pt idx="19">
                  <c:v>BOYACA</c:v>
                </c:pt>
                <c:pt idx="20">
                  <c:v>NARIÑO</c:v>
                </c:pt>
                <c:pt idx="21">
                  <c:v>NORTE SAN/DER</c:v>
                </c:pt>
                <c:pt idx="22">
                  <c:v>GUAVIARE</c:v>
                </c:pt>
                <c:pt idx="23">
                  <c:v>GUAINIA</c:v>
                </c:pt>
                <c:pt idx="24">
                  <c:v>CAQUETA</c:v>
                </c:pt>
                <c:pt idx="25">
                  <c:v>CASANARE</c:v>
                </c:pt>
                <c:pt idx="26">
                  <c:v>SAN ANDRES </c:v>
                </c:pt>
                <c:pt idx="27">
                  <c:v>VICHADA</c:v>
                </c:pt>
                <c:pt idx="28">
                  <c:v>AMAZONAS</c:v>
                </c:pt>
                <c:pt idx="29">
                  <c:v>ATLANTICO</c:v>
                </c:pt>
                <c:pt idx="30">
                  <c:v>CESAR </c:v>
                </c:pt>
                <c:pt idx="31">
                  <c:v>LA GUAJIRA</c:v>
                </c:pt>
              </c:strCache>
            </c:strRef>
          </c:cat>
          <c:val>
            <c:numRef>
              <c:f>'Resultado Animal'!$C$3:$C$34</c:f>
              <c:numCache>
                <c:formatCode>0.0</c:formatCode>
                <c:ptCount val="32"/>
                <c:pt idx="0">
                  <c:v>34.729803117048597</c:v>
                </c:pt>
                <c:pt idx="1">
                  <c:v>25.48</c:v>
                </c:pt>
                <c:pt idx="2">
                  <c:v>23.630476190476202</c:v>
                </c:pt>
                <c:pt idx="3">
                  <c:v>23.428684387285699</c:v>
                </c:pt>
                <c:pt idx="4">
                  <c:v>22.332222638287959</c:v>
                </c:pt>
                <c:pt idx="5">
                  <c:v>20.263080444722501</c:v>
                </c:pt>
                <c:pt idx="6">
                  <c:v>20.138233737160899</c:v>
                </c:pt>
                <c:pt idx="7">
                  <c:v>19.095477606623021</c:v>
                </c:pt>
                <c:pt idx="8">
                  <c:v>18.766456852023001</c:v>
                </c:pt>
                <c:pt idx="9">
                  <c:v>17.939647178555401</c:v>
                </c:pt>
                <c:pt idx="10">
                  <c:v>17.841619080000001</c:v>
                </c:pt>
                <c:pt idx="11">
                  <c:v>17.8087275879491</c:v>
                </c:pt>
                <c:pt idx="12">
                  <c:v>17.7044292345728</c:v>
                </c:pt>
                <c:pt idx="13">
                  <c:v>16.833988068828099</c:v>
                </c:pt>
                <c:pt idx="14">
                  <c:v>15.3182430895124</c:v>
                </c:pt>
                <c:pt idx="15">
                  <c:v>15.0443756867339</c:v>
                </c:pt>
                <c:pt idx="16">
                  <c:v>14.407663707916001</c:v>
                </c:pt>
                <c:pt idx="17">
                  <c:v>13.737742277097073</c:v>
                </c:pt>
                <c:pt idx="18">
                  <c:v>13.732041460974401</c:v>
                </c:pt>
                <c:pt idx="19">
                  <c:v>13.214602643708499</c:v>
                </c:pt>
                <c:pt idx="20">
                  <c:v>11.339600627242728</c:v>
                </c:pt>
                <c:pt idx="21">
                  <c:v>10.8566999374146</c:v>
                </c:pt>
                <c:pt idx="22">
                  <c:v>10.688921733821701</c:v>
                </c:pt>
                <c:pt idx="23">
                  <c:v>10.6759837662338</c:v>
                </c:pt>
                <c:pt idx="24">
                  <c:v>9.5510395561492203</c:v>
                </c:pt>
                <c:pt idx="25">
                  <c:v>7.6886159521268782</c:v>
                </c:pt>
                <c:pt idx="26">
                  <c:v>6.7847172619047598</c:v>
                </c:pt>
                <c:pt idx="27">
                  <c:v>2.4694065468740698</c:v>
                </c:pt>
                <c:pt idx="28">
                  <c:v>9.5238095238095247E-3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55712"/>
        <c:axId val="93573888"/>
      </c:barChart>
      <c:catAx>
        <c:axId val="93555712"/>
        <c:scaling>
          <c:orientation val="minMax"/>
        </c:scaling>
        <c:delete val="0"/>
        <c:axPos val="b"/>
        <c:majorTickMark val="out"/>
        <c:minorTickMark val="none"/>
        <c:tickLblPos val="nextTo"/>
        <c:crossAx val="93573888"/>
        <c:crosses val="autoZero"/>
        <c:auto val="1"/>
        <c:lblAlgn val="ctr"/>
        <c:lblOffset val="100"/>
        <c:noMultiLvlLbl val="0"/>
      </c:catAx>
      <c:valAx>
        <c:axId val="9357388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93555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Resultado x Seccional I Bimestre</a:t>
            </a:r>
            <a:endParaRPr lang="es-CO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Sub. Analisis y Diagnostico</a:t>
            </a:r>
            <a:endParaRPr lang="es-CO">
              <a:effectLst/>
            </a:endParaRPr>
          </a:p>
          <a:p>
            <a:pPr>
              <a:defRPr/>
            </a:pPr>
            <a:endParaRPr lang="en-US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'Ranking Analsis y Diag'!$C$3</c:f>
              <c:strCache>
                <c:ptCount val="1"/>
                <c:pt idx="0">
                  <c:v>Ranking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'Ranking Analsis y Diag'!$B$4:$B$24</c:f>
              <c:strCache>
                <c:ptCount val="21"/>
                <c:pt idx="0">
                  <c:v>Quindio</c:v>
                </c:pt>
                <c:pt idx="1">
                  <c:v>Boyaca</c:v>
                </c:pt>
                <c:pt idx="2">
                  <c:v>Caldas</c:v>
                </c:pt>
                <c:pt idx="3">
                  <c:v>Meta</c:v>
                </c:pt>
                <c:pt idx="4">
                  <c:v>Valle</c:v>
                </c:pt>
                <c:pt idx="5">
                  <c:v>Nariño</c:v>
                </c:pt>
                <c:pt idx="6">
                  <c:v>Cordoba</c:v>
                </c:pt>
                <c:pt idx="7">
                  <c:v>Cesar</c:v>
                </c:pt>
                <c:pt idx="8">
                  <c:v>Santander</c:v>
                </c:pt>
                <c:pt idx="9">
                  <c:v>Tolima</c:v>
                </c:pt>
                <c:pt idx="10">
                  <c:v>Antioquia</c:v>
                </c:pt>
                <c:pt idx="11">
                  <c:v>N. santander</c:v>
                </c:pt>
                <c:pt idx="12">
                  <c:v>Atlantico</c:v>
                </c:pt>
                <c:pt idx="13">
                  <c:v>Arauca</c:v>
                </c:pt>
                <c:pt idx="14">
                  <c:v>Bolivar</c:v>
                </c:pt>
                <c:pt idx="15">
                  <c:v>Caqueta</c:v>
                </c:pt>
                <c:pt idx="16">
                  <c:v>Casanare</c:v>
                </c:pt>
                <c:pt idx="17">
                  <c:v>Cauca</c:v>
                </c:pt>
                <c:pt idx="18">
                  <c:v>Huila</c:v>
                </c:pt>
                <c:pt idx="19">
                  <c:v>Magdalena</c:v>
                </c:pt>
                <c:pt idx="20">
                  <c:v>Sucre</c:v>
                </c:pt>
              </c:strCache>
            </c:strRef>
          </c:cat>
          <c:val>
            <c:numRef>
              <c:f>'Ranking Analsis y Diag'!$C$4:$C$24</c:f>
              <c:numCache>
                <c:formatCode>0%</c:formatCode>
                <c:ptCount val="21"/>
                <c:pt idx="0">
                  <c:v>0.43</c:v>
                </c:pt>
                <c:pt idx="1">
                  <c:v>0.33</c:v>
                </c:pt>
                <c:pt idx="2">
                  <c:v>0.25</c:v>
                </c:pt>
                <c:pt idx="3">
                  <c:v>0.23</c:v>
                </c:pt>
                <c:pt idx="4">
                  <c:v>0.19</c:v>
                </c:pt>
                <c:pt idx="5">
                  <c:v>0.18</c:v>
                </c:pt>
                <c:pt idx="6">
                  <c:v>0.11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0.09</c:v>
                </c:pt>
                <c:pt idx="11">
                  <c:v>7.0000000000000007E-2</c:v>
                </c:pt>
                <c:pt idx="12">
                  <c:v>0.05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641344"/>
        <c:axId val="93643136"/>
        <c:axId val="0"/>
      </c:bar3DChart>
      <c:catAx>
        <c:axId val="93641344"/>
        <c:scaling>
          <c:orientation val="minMax"/>
        </c:scaling>
        <c:delete val="0"/>
        <c:axPos val="b"/>
        <c:majorTickMark val="out"/>
        <c:minorTickMark val="none"/>
        <c:tickLblPos val="nextTo"/>
        <c:crossAx val="93643136"/>
        <c:crosses val="autoZero"/>
        <c:auto val="1"/>
        <c:lblAlgn val="ctr"/>
        <c:lblOffset val="100"/>
        <c:noMultiLvlLbl val="0"/>
      </c:catAx>
      <c:valAx>
        <c:axId val="9364313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9364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Resultado</a:t>
            </a:r>
            <a:r>
              <a:rPr lang="en-US" baseline="0"/>
              <a:t> Cumplimiento Plan de Accion ICA</a:t>
            </a:r>
            <a:endParaRPr lang="en-US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'Ranking Seccionales Vegetal'!$P$20</c:f>
              <c:strCache>
                <c:ptCount val="1"/>
                <c:pt idx="0">
                  <c:v>RESULTADO</c:v>
                </c:pt>
              </c:strCache>
            </c:strRef>
          </c:tx>
          <c:dLbls>
            <c:dLbl>
              <c:idx val="0"/>
              <c:layout>
                <c:manualLayout>
                  <c:x val="-0.10169371125161474"/>
                  <c:y val="0.12225831146106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016792813367983E-2"/>
                  <c:y val="-0.13170931758530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222690551144801E-2"/>
                  <c:y val="-0.12949948964712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017704258450461E-2"/>
                  <c:y val="0.11910906969962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'Ranking Seccionales Vegetal'!$M$21:$M$24</c:f>
              <c:strCache>
                <c:ptCount val="4"/>
                <c:pt idx="0">
                  <c:v>SUBGERENCIA ANIMAL</c:v>
                </c:pt>
                <c:pt idx="1">
                  <c:v>SUBGERENCIA VEGETAL</c:v>
                </c:pt>
                <c:pt idx="2">
                  <c:v>SUBGERENCIA FRONTERIZA</c:v>
                </c:pt>
                <c:pt idx="3">
                  <c:v>SUBGERENCIA DIAGNOSTICO</c:v>
                </c:pt>
              </c:strCache>
            </c:strRef>
          </c:cat>
          <c:val>
            <c:numRef>
              <c:f>'Ranking Seccionales Vegetal'!$P$21:$P$24</c:f>
              <c:numCache>
                <c:formatCode>0</c:formatCode>
                <c:ptCount val="4"/>
                <c:pt idx="0">
                  <c:v>14</c:v>
                </c:pt>
                <c:pt idx="1">
                  <c:v>8.9202812500000022</c:v>
                </c:pt>
                <c:pt idx="2">
                  <c:v>12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15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298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339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777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17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794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141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09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798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399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72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D302-81C9-4252-9EB2-D859C7C8F101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718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73724" y="1137138"/>
            <a:ext cx="7561384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Seguimiento Plan de Acción 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9631" y="1805355"/>
            <a:ext cx="8663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/>
              <a:t>Este documento presenta la información de seguimiento a la gestión del </a:t>
            </a:r>
            <a:r>
              <a:rPr lang="es-CO" sz="2000" dirty="0" smtClean="0"/>
              <a:t>Instituto Colombiano Agropecuario a febrero de 2016, </a:t>
            </a:r>
            <a:r>
              <a:rPr lang="es-CO" sz="2000" dirty="0"/>
              <a:t>registrada por cada una de las </a:t>
            </a:r>
            <a:r>
              <a:rPr lang="es-CO" sz="2000" dirty="0" smtClean="0"/>
              <a:t>gerencias seccionales en </a:t>
            </a:r>
            <a:r>
              <a:rPr lang="es-CO" sz="2000" dirty="0"/>
              <a:t>el modulo </a:t>
            </a:r>
            <a:r>
              <a:rPr lang="es-CO" sz="2000" i="1" dirty="0"/>
              <a:t>Plan de Acción del Sistema de </a:t>
            </a:r>
            <a:r>
              <a:rPr lang="es-CO" sz="2000" i="1" dirty="0" smtClean="0"/>
              <a:t>programación y Seguimiento y en la matriz para </a:t>
            </a:r>
            <a:r>
              <a:rPr lang="es-CO" sz="2000" i="1" dirty="0"/>
              <a:t>la formulación y seguimiento a la Planeación </a:t>
            </a:r>
            <a:r>
              <a:rPr lang="es-CO" sz="2000" i="1" dirty="0" smtClean="0"/>
              <a:t>Institucional</a:t>
            </a:r>
            <a:r>
              <a:rPr lang="es-CO" sz="2000" dirty="0" smtClean="0"/>
              <a:t>, </a:t>
            </a:r>
            <a:r>
              <a:rPr lang="es-CO" sz="2000" dirty="0"/>
              <a:t>y el análisis que realiza </a:t>
            </a:r>
            <a:r>
              <a:rPr lang="es-CO" sz="2000" dirty="0" smtClean="0"/>
              <a:t>la Oficina Asesora de Planeación </a:t>
            </a:r>
            <a:r>
              <a:rPr lang="es-CO" sz="2000" dirty="0"/>
              <a:t>del </a:t>
            </a:r>
            <a:r>
              <a:rPr lang="es-CO" sz="2000" dirty="0" smtClean="0"/>
              <a:t>ICA.</a:t>
            </a:r>
          </a:p>
          <a:p>
            <a:r>
              <a:rPr lang="es-CO" sz="2000" dirty="0" smtClean="0"/>
              <a:t> </a:t>
            </a:r>
            <a:endParaRPr lang="es-CO" sz="2000" dirty="0"/>
          </a:p>
          <a:p>
            <a:r>
              <a:rPr lang="es-CO" sz="2000" dirty="0"/>
              <a:t>En ese orden, por un lado se presenta el cálculo de los indicadores de </a:t>
            </a:r>
            <a:r>
              <a:rPr lang="es-CO" sz="2000" dirty="0" smtClean="0"/>
              <a:t>eficacia </a:t>
            </a:r>
            <a:r>
              <a:rPr lang="es-CO" sz="2000" dirty="0"/>
              <a:t>y </a:t>
            </a:r>
            <a:r>
              <a:rPr lang="es-CO" sz="2000" dirty="0" smtClean="0"/>
              <a:t>el resultado </a:t>
            </a:r>
            <a:r>
              <a:rPr lang="es-CO" sz="2000" dirty="0"/>
              <a:t>del </a:t>
            </a:r>
            <a:r>
              <a:rPr lang="es-CO" sz="2000" dirty="0" smtClean="0"/>
              <a:t>ICA </a:t>
            </a:r>
            <a:r>
              <a:rPr lang="es-CO" sz="2000" dirty="0"/>
              <a:t>por </a:t>
            </a:r>
            <a:r>
              <a:rPr lang="es-CO" sz="2000" dirty="0" smtClean="0"/>
              <a:t>Acciones Estratégicas , para </a:t>
            </a:r>
            <a:r>
              <a:rPr lang="es-CO" sz="2000" dirty="0"/>
              <a:t>finalmente presentar el cumplimiento de los planes de acción de cada una de las </a:t>
            </a:r>
            <a:r>
              <a:rPr lang="es-CO" sz="2000" dirty="0" smtClean="0"/>
              <a:t>32 gerencias seccionales, del Instituto, estableciendo un Rankin de evaluación  de la mejor gestión hasta la mas débil por cada uno de los servicios de protección que tiene el ICA a </a:t>
            </a:r>
            <a:r>
              <a:rPr lang="es-CO" sz="2000" dirty="0"/>
              <a:t>partir de </a:t>
            </a:r>
            <a:r>
              <a:rPr lang="es-CO" sz="2000" dirty="0" smtClean="0"/>
              <a:t>los resultados </a:t>
            </a:r>
            <a:r>
              <a:rPr lang="es-CO" sz="2000" dirty="0"/>
              <a:t>institucionales. </a:t>
            </a:r>
          </a:p>
        </p:txBody>
      </p:sp>
    </p:spTree>
    <p:extLst>
      <p:ext uri="{BB962C8B-B14F-4D97-AF65-F5344CB8AC3E}">
        <p14:creationId xmlns:p14="http://schemas.microsoft.com/office/powerpoint/2010/main" val="34891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30923" y="1066800"/>
            <a:ext cx="7397262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Subgerencia de  Análisis y Diagnostico I Bimestre 2016</a:t>
            </a:r>
            <a:endParaRPr lang="es-CO" sz="15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0308" y="1922585"/>
            <a:ext cx="81944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La mejor ejecución corresponde a la Gerencia Seccional de Quindio quien supera en 10 puntos a la gerencia que le sigue Boyacá que logra  el  33% de ejecución de metas.</a:t>
            </a:r>
          </a:p>
          <a:p>
            <a:r>
              <a:rPr lang="es-CO" sz="2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La ejecución </a:t>
            </a:r>
            <a:r>
              <a:rPr lang="es-CO" sz="2000" dirty="0"/>
              <a:t>más baja </a:t>
            </a:r>
            <a:r>
              <a:rPr lang="es-CO" sz="2000" dirty="0" smtClean="0"/>
              <a:t>corresponde a las Gerencias Seccionales de Arauca , Bolivar, Caquetá, Casanare, Cauca, Huila Magdalena y Sucre, con el 0%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En un margen promedio bajo, entre el 11% y el 5% se encuentran Las gerencias de Cordoba, Cesar, Santander, Tolima, Antioquia, Norte de Santander  y  Atlántico.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Con un porcentaje bueno están Caldas y el Meta.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Las Gerencias Seccionales no programaron ponderadores por lo que se necesito asignarlos con promedio matemático.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255545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0986" y="1172308"/>
            <a:ext cx="7995138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RESULTADOS PLAN DE ACCION INSTITUTO COLOMBIANO AGROPECUARIO ICA</a:t>
            </a:r>
          </a:p>
          <a:p>
            <a:pPr algn="ctr"/>
            <a:r>
              <a:rPr lang="es-CO" sz="15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 BIMESTRE 2016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94824"/>
              </p:ext>
            </p:extLst>
          </p:nvPr>
        </p:nvGraphicFramePr>
        <p:xfrm>
          <a:off x="628650" y="1810974"/>
          <a:ext cx="7886700" cy="144804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282212"/>
                <a:gridCol w="1149286"/>
                <a:gridCol w="752009"/>
                <a:gridCol w="889878"/>
                <a:gridCol w="2209028"/>
                <a:gridCol w="1604287"/>
              </a:tblGrid>
              <a:tr h="381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  <a:latin typeface="Trebuchet MS" panose="020B0603020202020204" pitchFamily="34" charset="0"/>
                        </a:rPr>
                        <a:t>SUBGERENCIAS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  <a:latin typeface="Trebuchet MS" panose="020B0603020202020204" pitchFamily="34" charset="0"/>
                        </a:rPr>
                        <a:t>PONDERACION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  <a:latin typeface="Trebuchet MS" panose="020B0603020202020204" pitchFamily="34" charset="0"/>
                        </a:rPr>
                        <a:t>META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  <a:latin typeface="Trebuchet MS" panose="020B0603020202020204" pitchFamily="34" charset="0"/>
                        </a:rPr>
                        <a:t>RESULTADO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  <a:latin typeface="Trebuchet MS" panose="020B0603020202020204" pitchFamily="34" charset="0"/>
                        </a:rPr>
                        <a:t>Formula (</a:t>
                      </a:r>
                      <a:r>
                        <a:rPr lang="es-CO" sz="8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Resultado*Ponderación/Meta</a:t>
                      </a:r>
                      <a:r>
                        <a:rPr lang="es-CO" sz="800" b="1" u="none" strike="noStrike" dirty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br>
                        <a:rPr lang="es-CO" sz="800" b="1" u="none" strike="noStrike" dirty="0">
                          <a:effectLst/>
                          <a:latin typeface="Trebuchet MS" panose="020B0603020202020204" pitchFamily="34" charset="0"/>
                        </a:rPr>
                      </a:b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  <a:latin typeface="Trebuchet MS" panose="020B0603020202020204" pitchFamily="34" charset="0"/>
                        </a:rPr>
                        <a:t>Plan </a:t>
                      </a:r>
                      <a:r>
                        <a:rPr lang="es-CO" sz="8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Acción </a:t>
                      </a:r>
                      <a:r>
                        <a:rPr lang="es-CO" sz="800" b="1" u="none" strike="noStrike" dirty="0">
                          <a:effectLst/>
                          <a:latin typeface="Trebuchet MS" panose="020B0603020202020204" pitchFamily="34" charset="0"/>
                        </a:rPr>
                        <a:t>ICA I Bimestre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08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SUBGERENCIA ANIMAL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4,2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 smtClean="0">
                          <a:effectLst/>
                          <a:latin typeface="Trebuchet MS" panose="020B0603020202020204" pitchFamily="34" charset="0"/>
                        </a:rPr>
                        <a:t>11,5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SUBGERENCIA VEGETAL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2,7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61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SUBGERENCIA FRONTERIZA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2,4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30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SUBGERENCIA DIAGNOSTICO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2,2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978418"/>
              </p:ext>
            </p:extLst>
          </p:nvPr>
        </p:nvGraphicFramePr>
        <p:xfrm>
          <a:off x="620591" y="3393831"/>
          <a:ext cx="42796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Igual que"/>
          <p:cNvSpPr/>
          <p:nvPr/>
        </p:nvSpPr>
        <p:spPr>
          <a:xfrm>
            <a:off x="5076095" y="4724398"/>
            <a:ext cx="914400" cy="621323"/>
          </a:xfrm>
          <a:prstGeom prst="mathEqua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342185" y="4349262"/>
            <a:ext cx="2309446" cy="13598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Trebuchet MS" panose="020B0603020202020204" pitchFamily="34" charset="0"/>
              </a:rPr>
              <a:t>11,5% Cumplimiento al Plan de Acción de la Entidad</a:t>
            </a:r>
            <a:endParaRPr lang="es-CO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8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73724" y="1137138"/>
            <a:ext cx="7561384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Seguimiento Cuantitativo de la </a:t>
            </a:r>
            <a:r>
              <a:rPr lang="es-CO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G</a:t>
            </a:r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estión ICA 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9631" y="1805355"/>
            <a:ext cx="8663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 smtClean="0"/>
              <a:t>A</a:t>
            </a:r>
            <a:r>
              <a:rPr lang="es-CO" sz="2000" b="1" dirty="0"/>
              <a:t>. Aspectos Metodológicos </a:t>
            </a:r>
            <a:endParaRPr lang="es-CO" sz="2000" dirty="0"/>
          </a:p>
          <a:p>
            <a:r>
              <a:rPr lang="es-CO" sz="2000" dirty="0" smtClean="0"/>
              <a:t>La Oficina Asesora de Planeación </a:t>
            </a:r>
            <a:r>
              <a:rPr lang="es-CO" sz="2000" dirty="0"/>
              <a:t>del </a:t>
            </a:r>
            <a:r>
              <a:rPr lang="es-CO" sz="2000" dirty="0" smtClean="0"/>
              <a:t>ICA, </a:t>
            </a:r>
            <a:r>
              <a:rPr lang="es-CO" sz="2000" dirty="0"/>
              <a:t>realiza el seguimiento cuantitativo de la gestión del </a:t>
            </a:r>
            <a:r>
              <a:rPr lang="es-CO" sz="2000" dirty="0" smtClean="0"/>
              <a:t>Instituto a </a:t>
            </a:r>
            <a:r>
              <a:rPr lang="es-CO" sz="2000" dirty="0"/>
              <a:t>través de la herramienta </a:t>
            </a:r>
            <a:r>
              <a:rPr lang="es-CO" sz="2000" i="1" dirty="0"/>
              <a:t>“Sistema de </a:t>
            </a:r>
            <a:r>
              <a:rPr lang="es-CO" sz="2000" i="1" dirty="0" smtClean="0"/>
              <a:t>Programación y Seguimiento SPS y de la matriz </a:t>
            </a:r>
            <a:r>
              <a:rPr lang="es-CO" sz="2000" i="1" dirty="0"/>
              <a:t>para la Formulación y Seguimiento a la Planeación Institucional</a:t>
            </a:r>
            <a:r>
              <a:rPr lang="es-CO" sz="2000" i="1" dirty="0" smtClean="0"/>
              <a:t>”, </a:t>
            </a:r>
            <a:r>
              <a:rPr lang="es-CO" sz="2000" dirty="0"/>
              <a:t>en la cual se registran los planes de acción de las dependencias y sus respectivos seguimientos. </a:t>
            </a:r>
            <a:endParaRPr lang="es-CO" sz="2000" dirty="0" smtClean="0"/>
          </a:p>
          <a:p>
            <a:endParaRPr lang="es-CO" sz="2000" dirty="0"/>
          </a:p>
          <a:p>
            <a:r>
              <a:rPr lang="es-CO" sz="2000" dirty="0"/>
              <a:t>En ese orden, a partir del registro de la información de seguimiento se calculan los indicadores de </a:t>
            </a:r>
            <a:r>
              <a:rPr lang="es-CO" sz="2000" i="1" dirty="0"/>
              <a:t>Eficacia, </a:t>
            </a:r>
            <a:r>
              <a:rPr lang="es-CO" sz="2000" dirty="0" smtClean="0"/>
              <a:t>que </a:t>
            </a:r>
            <a:r>
              <a:rPr lang="es-CO" sz="2000" dirty="0"/>
              <a:t>se describen a continuación: </a:t>
            </a:r>
          </a:p>
        </p:txBody>
      </p:sp>
    </p:spTree>
    <p:extLst>
      <p:ext uri="{BB962C8B-B14F-4D97-AF65-F5344CB8AC3E}">
        <p14:creationId xmlns:p14="http://schemas.microsoft.com/office/powerpoint/2010/main" val="183653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23292" y="1184030"/>
            <a:ext cx="5451231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Ranking Seccionales – Subgerencia Fronteriza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594266"/>
              </p:ext>
            </p:extLst>
          </p:nvPr>
        </p:nvGraphicFramePr>
        <p:xfrm>
          <a:off x="375138" y="2089943"/>
          <a:ext cx="3001108" cy="367951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512277"/>
                <a:gridCol w="1488831"/>
              </a:tblGrid>
              <a:tr h="4656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RANKING SUBGERENCIA FRONTERIZA  - SECCIONALES I Bimestre</a:t>
                      </a:r>
                      <a:b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</a:b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80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Seccionales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Ranking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Quindio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23%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Bolivar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21%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Antioquia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19%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Risaralda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19%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Valle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18%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Cundinamarca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16%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Magdalena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15%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Nariño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15%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Atlantico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14%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Santander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12%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Amazonas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10%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Putumayo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10%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N. de </a:t>
                      </a:r>
                      <a:r>
                        <a:rPr lang="es-CO" sz="1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Santander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8%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San Andres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8%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Guajira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1%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Arauca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0%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748639"/>
              </p:ext>
            </p:extLst>
          </p:nvPr>
        </p:nvGraphicFramePr>
        <p:xfrm>
          <a:off x="3751384" y="2133600"/>
          <a:ext cx="5052647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81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62708" y="1148861"/>
            <a:ext cx="8042030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Subgerencia Fronteriza  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10308" y="1922585"/>
            <a:ext cx="81944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La mejor ejecución corresponde a la Gerencia Seccional del </a:t>
            </a:r>
            <a:r>
              <a:rPr lang="es-CO" sz="2000" dirty="0"/>
              <a:t>Q</a:t>
            </a:r>
            <a:r>
              <a:rPr lang="es-CO" sz="2000" dirty="0" smtClean="0"/>
              <a:t>uindio que alcanza el 23% de ejecución de metas.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Dentro de las 5 mejores ejecuciones además de la Gerencia de Quindio se encuentran: Bolivar, Antioquia Risaralda y Valle.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La más baja ejecución corresponde a la Gerencia Seccional de Arauca, seguida en su orden por Guajira, San Andrés y Norte de Santander.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Las Gerencias Seccionales de Arauca y Vichada en atención fronteriza solo tienen un indicador.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Entre las Gerencias Seccionales  con más indicadores y mayor volumen de trabajo se encuentran (en orden alfabético): Antioquia, Atlantico, Bolivar, Cundinamarca, Magdalena, Nariño y Valle.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La meta mas alta de la Subgerencia de Protección Fronteriza es la de inspección sanitaria y fitosanitaria  de vehículos terrestres.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81497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23292" y="1184031"/>
            <a:ext cx="5967046" cy="504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Ranking Seccionales – Subgerencia Protección Vegetal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28885"/>
              </p:ext>
            </p:extLst>
          </p:nvPr>
        </p:nvGraphicFramePr>
        <p:xfrm>
          <a:off x="110796" y="1863725"/>
          <a:ext cx="2386219" cy="435134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436650"/>
                <a:gridCol w="949569"/>
              </a:tblGrid>
              <a:tr h="4681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RANKING SUBGERENCIA PROTECCION VEGETAL  - SECCIONALES I Bimestre</a:t>
                      </a:r>
                      <a:b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</a:b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00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  <a:latin typeface="Trebuchet MS" panose="020B0603020202020204" pitchFamily="34" charset="0"/>
                        </a:rPr>
                        <a:t>Seccionales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  <a:latin typeface="Trebuchet MS" panose="020B0603020202020204" pitchFamily="34" charset="0"/>
                        </a:rPr>
                        <a:t>Ranking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Risaralda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22%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Atlantico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19%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N. Santander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17%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Sucre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16%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Cundinamarca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14%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Antioquia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13%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Caldas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13%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Meta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11%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Guajira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10%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Arauca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9%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Boyaca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9%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Putumayo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9%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Quindio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9%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Vichada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9%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cesar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8%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Choco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8%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Guainia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8%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San Andres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8%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Valle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8%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Amazonas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7%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Caqueta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7%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Casanare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6%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Guaviare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6%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Nariño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6%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Tolima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6%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Vaupez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6%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Huila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4%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42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santander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effectLst/>
                        </a:rPr>
                        <a:t>4%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510652"/>
              </p:ext>
            </p:extLst>
          </p:nvPr>
        </p:nvGraphicFramePr>
        <p:xfrm>
          <a:off x="2625969" y="1875692"/>
          <a:ext cx="6412523" cy="430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806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44062" y="1184031"/>
            <a:ext cx="7643446" cy="504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Subgerencia Protección Vegetal 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0308" y="1922585"/>
            <a:ext cx="81944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La mejor ejecución corresponde a la Gerencia Seccional de Risaralda  que alcanza el 22% de ejecución de metas.</a:t>
            </a:r>
          </a:p>
          <a:p>
            <a:r>
              <a:rPr lang="es-CO" sz="2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La ejecución </a:t>
            </a:r>
            <a:r>
              <a:rPr lang="es-CO" sz="2000" dirty="0"/>
              <a:t>más baja </a:t>
            </a:r>
            <a:r>
              <a:rPr lang="es-CO" sz="2000" dirty="0" smtClean="0"/>
              <a:t>corresponde a las Gerencias Seccionales de Huila y Santander, con solo el 4%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19 Gerencias Seccionales tienen calificaciones entre 11% y 6% dejándolas en una posición regular  frente al avance de cumplimiento de metas. Faltando en algunos casos mas del 90% en cumplimiento de metas propuestas para el año.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Varias de las Gerencias Seccionales no incluyeron la ponderación para la evaluación por lo que se procedió a asignarles una ponderación matemática</a:t>
            </a:r>
          </a:p>
        </p:txBody>
      </p:sp>
    </p:spTree>
    <p:extLst>
      <p:ext uri="{BB962C8B-B14F-4D97-AF65-F5344CB8AC3E}">
        <p14:creationId xmlns:p14="http://schemas.microsoft.com/office/powerpoint/2010/main" val="1099893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23292" y="1184031"/>
            <a:ext cx="5967046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Ranking Seccionales – Subgerencia Protección Animal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68961"/>
              </p:ext>
            </p:extLst>
          </p:nvPr>
        </p:nvGraphicFramePr>
        <p:xfrm>
          <a:off x="286482" y="1836499"/>
          <a:ext cx="1436809" cy="449067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95641"/>
                <a:gridCol w="641168"/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  <a:latin typeface="Trebuchet MS" panose="020B0603020202020204" pitchFamily="34" charset="0"/>
                        </a:rPr>
                        <a:t>RANKING SUBGERENCIA PROTECCION Animal  - SECCIONALES I Bimestre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39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  <a:latin typeface="Trebuchet MS" panose="020B0603020202020204" pitchFamily="34" charset="0"/>
                        </a:rPr>
                        <a:t>Seccionales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  <a:latin typeface="Trebuchet MS" panose="020B0603020202020204" pitchFamily="34" charset="0"/>
                        </a:rPr>
                        <a:t>Ranking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RISARALDA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34,73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MAGDALENA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25,48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VAUPES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23,63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CUNDINAMARCA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23,43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QUINDIO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22,33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PUTUMAYO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20,26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SUCRE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20,14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ANTIOQUIA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19,10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BOLIVAR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18,77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CHOCO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17,94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VALLE DEL CAUCA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17,84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META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17,81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CORDOBA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17,70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SANTANDER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16,83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CAUCA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15,32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TOLIMA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15,04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ARAUCA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14,41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CALDAS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13,74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70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HUILA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13,73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BOYACA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13,21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NARIÑO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11,34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NORTE SAN/DER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10,86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GUAVIARE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10,69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GUAINIA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10,68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CAQUETA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9,55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CASANARE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7,69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SAN ANDRES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6,78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VICHADA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2,47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AMAZONAS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0,01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ATLANTICO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7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CESAR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2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LA GUAJIRA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 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5" marR="5125" marT="5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575253"/>
              </p:ext>
            </p:extLst>
          </p:nvPr>
        </p:nvGraphicFramePr>
        <p:xfrm>
          <a:off x="1903534" y="1861587"/>
          <a:ext cx="6865327" cy="443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8716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23292" y="1184031"/>
            <a:ext cx="5967046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Subgerencia Protección Animal 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0308" y="1922585"/>
            <a:ext cx="81944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La mejor ejecución corresponde a la Gerencia Seccional de Risaralda  que alcanza el 34,7% de ejecución de metas.</a:t>
            </a:r>
          </a:p>
          <a:p>
            <a:r>
              <a:rPr lang="es-CO" sz="2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La ejecución </a:t>
            </a:r>
            <a:r>
              <a:rPr lang="es-CO" sz="2000" dirty="0"/>
              <a:t>más baja </a:t>
            </a:r>
            <a:r>
              <a:rPr lang="es-CO" sz="2000" dirty="0" smtClean="0"/>
              <a:t>corresponde a las Gerencias Seccionales de Atlantico, Cesar y la Guajira, con el 0%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Las gerencias de Amazonas y Vichada tienen porcentajes muy bajos, por lo que se recomienda revisar los remas d ejecución de sus metas.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Se destacan por sus promedios  Las Gerencias Seccionales de Magdalena, Vaupes,  Cundinamarca , </a:t>
            </a:r>
            <a:r>
              <a:rPr lang="es-CO" sz="2000" dirty="0"/>
              <a:t>Q</a:t>
            </a:r>
            <a:r>
              <a:rPr lang="es-CO" sz="2000" dirty="0" smtClean="0"/>
              <a:t>uindio y Putumayo, que presentan buen cumplimiento, lo que permite predecir el cumplimiento del plan de acción al final del año.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91940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30923" y="1066800"/>
            <a:ext cx="7397262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Ranking Seccionales – Subgerencia Análisis y Diagnostico</a:t>
            </a:r>
          </a:p>
          <a:p>
            <a:pPr algn="ctr"/>
            <a:r>
              <a:rPr lang="es-CO" sz="15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 Bimestre 2016</a:t>
            </a:r>
            <a:endParaRPr lang="es-CO" sz="15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450164"/>
              </p:ext>
            </p:extLst>
          </p:nvPr>
        </p:nvGraphicFramePr>
        <p:xfrm>
          <a:off x="120650" y="1781664"/>
          <a:ext cx="2317750" cy="43513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438519"/>
                <a:gridCol w="879231"/>
              </a:tblGrid>
              <a:tr h="6430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RANKING SUBGERENCIA ANALISIS Y DIAGNOSTICO  - SECCIONALES I Bimestre</a:t>
                      </a:r>
                      <a:r>
                        <a:rPr lang="es-CO" sz="1100" u="none" strike="noStrike" dirty="0">
                          <a:effectLst/>
                        </a:rPr>
                        <a:t/>
                      </a:r>
                      <a:br>
                        <a:rPr lang="es-CO" sz="1100" u="none" strike="noStrike" dirty="0">
                          <a:effectLst/>
                        </a:rPr>
                      </a:b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374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Seccionales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Ranking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Quindio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43%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Boyaca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33%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Caldas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25%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Meta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23%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Valle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19%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Nariño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18%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Cordoba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11%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Cesar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10%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Santander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10%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Tolima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10%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Antioquia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9%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N. santander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7%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Atlantico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5%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Arauca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0%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Bolivar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0%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Caqueta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0%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Casanare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0%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Cauca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0%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Huila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0%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Magdalena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0%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Trebuchet MS" panose="020B0603020202020204" pitchFamily="34" charset="0"/>
                        </a:rPr>
                        <a:t>Sucre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Trebuchet MS" panose="020B0603020202020204" pitchFamily="34" charset="0"/>
                        </a:rPr>
                        <a:t>0%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294905"/>
              </p:ext>
            </p:extLst>
          </p:nvPr>
        </p:nvGraphicFramePr>
        <p:xfrm>
          <a:off x="2570284" y="1805354"/>
          <a:ext cx="6362701" cy="431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5376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</TotalTime>
  <Words>1187</Words>
  <Application>Microsoft Office PowerPoint</Application>
  <PresentationFormat>Presentación en pantalla (4:3)</PresentationFormat>
  <Paragraphs>294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Yelmis Dalina Sánchez</dc:creator>
  <cp:lastModifiedBy>Lilia Amparo Bonilla Gacharna</cp:lastModifiedBy>
  <cp:revision>50</cp:revision>
  <cp:lastPrinted>2016-03-16T14:26:04Z</cp:lastPrinted>
  <dcterms:created xsi:type="dcterms:W3CDTF">2014-11-21T16:34:45Z</dcterms:created>
  <dcterms:modified xsi:type="dcterms:W3CDTF">2016-05-05T13:52:47Z</dcterms:modified>
</cp:coreProperties>
</file>