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charts/chart28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charts/chart29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charts/chart30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charts/chart31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4" r:id="rId4"/>
  </p:sldMasterIdLst>
  <p:notesMasterIdLst>
    <p:notesMasterId r:id="rId52"/>
  </p:notesMasterIdLst>
  <p:handoutMasterIdLst>
    <p:handoutMasterId r:id="rId53"/>
  </p:handoutMasterIdLst>
  <p:sldIdLst>
    <p:sldId id="256" r:id="rId5"/>
    <p:sldId id="270" r:id="rId6"/>
    <p:sldId id="260" r:id="rId7"/>
    <p:sldId id="263" r:id="rId8"/>
    <p:sldId id="268" r:id="rId9"/>
    <p:sldId id="267" r:id="rId10"/>
    <p:sldId id="317" r:id="rId11"/>
    <p:sldId id="261" r:id="rId12"/>
    <p:sldId id="262" r:id="rId13"/>
    <p:sldId id="318" r:id="rId14"/>
    <p:sldId id="271" r:id="rId15"/>
    <p:sldId id="275" r:id="rId16"/>
    <p:sldId id="273" r:id="rId17"/>
    <p:sldId id="277" r:id="rId18"/>
    <p:sldId id="319" r:id="rId19"/>
    <p:sldId id="274" r:id="rId20"/>
    <p:sldId id="280" r:id="rId21"/>
    <p:sldId id="282" r:id="rId22"/>
    <p:sldId id="283" r:id="rId23"/>
    <p:sldId id="284" r:id="rId24"/>
    <p:sldId id="286" r:id="rId25"/>
    <p:sldId id="287" r:id="rId26"/>
    <p:sldId id="288" r:id="rId27"/>
    <p:sldId id="289" r:id="rId28"/>
    <p:sldId id="291" r:id="rId29"/>
    <p:sldId id="292" r:id="rId30"/>
    <p:sldId id="309" r:id="rId31"/>
    <p:sldId id="294" r:id="rId32"/>
    <p:sldId id="296" r:id="rId33"/>
    <p:sldId id="297" r:id="rId34"/>
    <p:sldId id="298" r:id="rId35"/>
    <p:sldId id="299" r:id="rId36"/>
    <p:sldId id="300" r:id="rId37"/>
    <p:sldId id="302" r:id="rId38"/>
    <p:sldId id="303" r:id="rId39"/>
    <p:sldId id="304" r:id="rId40"/>
    <p:sldId id="305" r:id="rId41"/>
    <p:sldId id="307" r:id="rId42"/>
    <p:sldId id="310" r:id="rId43"/>
    <p:sldId id="312" r:id="rId44"/>
    <p:sldId id="311" r:id="rId45"/>
    <p:sldId id="281" r:id="rId46"/>
    <p:sldId id="314" r:id="rId47"/>
    <p:sldId id="315" r:id="rId48"/>
    <p:sldId id="316" r:id="rId49"/>
    <p:sldId id="320" r:id="rId50"/>
    <p:sldId id="321" r:id="rId51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6404" autoAdjust="0"/>
  </p:normalViewPr>
  <p:slideViewPr>
    <p:cSldViewPr snapToGrid="0">
      <p:cViewPr varScale="1">
        <p:scale>
          <a:sx n="111" d="100"/>
          <a:sy n="111" d="100"/>
        </p:scale>
        <p:origin x="594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382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tableStyles" Target="tableStyle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E:\Encuesta\Septiembre\cuadro%20de%20correo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D:\Encuesta\Septiembre\cuadro%20de%20correos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Encuesta\Septiembre\cuadro%20de%20correos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Encuesta\Septiembre\cuadro%20de%20correos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Encuesta\Septiembre\cuadro%20de%20correos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Encuesta\Septiembre\cuadro%20de%20correos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Encuesta\Septiembre\cuadro%20de%20correos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Encuesta\Septiembre\cuadro%20de%20correos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Encuesta\Septiembre\cuadro%20de%20correos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file:///D:\Encuesta\Septiembre\cuadro%20de%20correos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file:///D:\Encuesta\Septiembre\cuadro%20de%20correos.xlsx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Encuesta\Septiembre\grafica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file:///D:\Encuesta\Septiembre\cuadro%20de%20correos.xlsx" TargetMode="External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Encuesta\Septiembre\cuadro%20de%20correos.xlsx" TargetMode="External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Encuesta\Septiembre\cuadro%20de%20correos.xlsx" TargetMode="External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Encuesta\Septiembre\cuadro%20de%20correos.xlsx" TargetMode="External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Encuesta\Septiembre\cuadro%20de%20correos.xlsx" TargetMode="External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Encuesta\Septiembre\cuadro%20de%20correos.xlsx" TargetMode="External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Encuesta\Septiembre\cuadro%20de%20correos.xlsx" TargetMode="External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Encuesta\Septiembre\cuadro%20de%20correos.xlsx" TargetMode="External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oleObject" Target="file:///D:\Encuesta\Septiembre\cuadro%20de%20correos.xlsx" TargetMode="External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oleObject" Target="file:///D:\Encuesta\Septiembre\cuadro%20de%20correos.xlsx" TargetMode="External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E:\Encuesta\Septiembre\cuadro%20de%20correo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oleObject" Target="file:///D:\Encuesta\Septiembre\cuadro%20de%20correos.xlsx" TargetMode="External"/><Relationship Id="rId2" Type="http://schemas.microsoft.com/office/2011/relationships/chartColorStyle" Target="colors30.xml"/><Relationship Id="rId1" Type="http://schemas.microsoft.com/office/2011/relationships/chartStyle" Target="style30.xm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Encuesta\Septiembre\cuadro%20de%20correos.xlsx" TargetMode="External"/><Relationship Id="rId2" Type="http://schemas.microsoft.com/office/2011/relationships/chartColorStyle" Target="colors31.xml"/><Relationship Id="rId1" Type="http://schemas.microsoft.com/office/2011/relationships/chartStyle" Target="style3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Encuesta\Septiembre\cuadro%20de%20correo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E:\Encuesta\Septiembre\cuadro%20de%20correo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Encuesta\Septiembre\cuadro%20de%20correo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Encuesta\Septiembre\cuadro%20de%20correo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D:\Encuesta\Septiembre\cuadro%20de%20correos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D:\Encuesta\Septiembre\cuadro%20de%20correos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6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</a:rPr>
              <a:t>Encuestas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</a:rPr>
              <a:t>efectivas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</a:rPr>
              <a:t>por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3600" dirty="0" err="1" smtClean="0">
                <a:solidFill>
                  <a:schemeClr val="accent6">
                    <a:lumMod val="75000"/>
                  </a:schemeClr>
                </a:solidFill>
              </a:rPr>
              <a:t>seccionales</a:t>
            </a:r>
            <a:r>
              <a:rPr lang="en-US" sz="3600" dirty="0" smtClean="0">
                <a:solidFill>
                  <a:schemeClr val="accent6">
                    <a:lumMod val="75000"/>
                  </a:schemeClr>
                </a:solidFill>
              </a:rPr>
              <a:t> 2022</a:t>
            </a:r>
            <a:endParaRPr lang="en-US" sz="3600" dirty="0">
              <a:solidFill>
                <a:schemeClr val="accent6">
                  <a:lumMod val="75000"/>
                </a:schemeClr>
              </a:solidFill>
            </a:endParaRPr>
          </a:p>
        </c:rich>
      </c:tx>
      <c:layout>
        <c:manualLayout>
          <c:xMode val="edge"/>
          <c:yMode val="edge"/>
          <c:x val="0.15740976054073177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>
        <c:manualLayout>
          <c:layoutTarget val="inner"/>
          <c:xMode val="edge"/>
          <c:yMode val="edge"/>
          <c:x val="3.1844611794477097E-2"/>
          <c:y val="8.2119541330159543E-2"/>
          <c:w val="0.9558770368374272"/>
          <c:h val="0.7014896365469139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Hoja3!$D$2</c:f>
              <c:strCache>
                <c:ptCount val="1"/>
                <c:pt idx="0">
                  <c:v>TOTAL GENERAL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Pt>
            <c:idx val="13"/>
            <c:invertIfNegative val="0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innerShdw blurRad="114300">
                  <a:prstClr val="black"/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1-9FA4-4EEE-8E52-F9E7A28971B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Hoja3!$C$3:$C$35</c:f>
              <c:strCache>
                <c:ptCount val="33"/>
                <c:pt idx="0">
                  <c:v>Amazonas</c:v>
                </c:pt>
                <c:pt idx="1">
                  <c:v>Antioquia</c:v>
                </c:pt>
                <c:pt idx="2">
                  <c:v>Arauca</c:v>
                </c:pt>
                <c:pt idx="3">
                  <c:v>Atlántico</c:v>
                </c:pt>
                <c:pt idx="4">
                  <c:v>Bolívar</c:v>
                </c:pt>
                <c:pt idx="5">
                  <c:v>Boyacá</c:v>
                </c:pt>
                <c:pt idx="6">
                  <c:v>Caldas</c:v>
                </c:pt>
                <c:pt idx="7">
                  <c:v>Caquetá</c:v>
                </c:pt>
                <c:pt idx="8">
                  <c:v>Casanare</c:v>
                </c:pt>
                <c:pt idx="9">
                  <c:v>Cauca</c:v>
                </c:pt>
                <c:pt idx="10">
                  <c:v>Cesar</c:v>
                </c:pt>
                <c:pt idx="11">
                  <c:v>Choco</c:v>
                </c:pt>
                <c:pt idx="12">
                  <c:v>Córdoba</c:v>
                </c:pt>
                <c:pt idx="13">
                  <c:v>Cundinamarca</c:v>
                </c:pt>
                <c:pt idx="14">
                  <c:v>Guainía</c:v>
                </c:pt>
                <c:pt idx="15">
                  <c:v>Guaviare</c:v>
                </c:pt>
                <c:pt idx="16">
                  <c:v>Huila</c:v>
                </c:pt>
                <c:pt idx="17">
                  <c:v>La Guajira</c:v>
                </c:pt>
                <c:pt idx="18">
                  <c:v>Magdalena</c:v>
                </c:pt>
                <c:pt idx="19">
                  <c:v>Meta</c:v>
                </c:pt>
                <c:pt idx="20">
                  <c:v>Nariño</c:v>
                </c:pt>
                <c:pt idx="21">
                  <c:v>Norte de Santander</c:v>
                </c:pt>
                <c:pt idx="22">
                  <c:v>Putumayo</c:v>
                </c:pt>
                <c:pt idx="23">
                  <c:v>Quindío</c:v>
                </c:pt>
                <c:pt idx="24">
                  <c:v>Risaralda</c:v>
                </c:pt>
                <c:pt idx="25">
                  <c:v>San Andrés y Providencia</c:v>
                </c:pt>
                <c:pt idx="26">
                  <c:v>Santander</c:v>
                </c:pt>
                <c:pt idx="27">
                  <c:v>Sucre</c:v>
                </c:pt>
                <c:pt idx="28">
                  <c:v>Tolima</c:v>
                </c:pt>
                <c:pt idx="29">
                  <c:v>Valle del Cauca</c:v>
                </c:pt>
                <c:pt idx="30">
                  <c:v>Vichada</c:v>
                </c:pt>
                <c:pt idx="31">
                  <c:v>Vaupés</c:v>
                </c:pt>
                <c:pt idx="32">
                  <c:v>Bogotá</c:v>
                </c:pt>
              </c:strCache>
            </c:strRef>
          </c:cat>
          <c:val>
            <c:numRef>
              <c:f>Hoja3!$D$3:$D$35</c:f>
              <c:numCache>
                <c:formatCode>General</c:formatCode>
                <c:ptCount val="33"/>
                <c:pt idx="0">
                  <c:v>13</c:v>
                </c:pt>
                <c:pt idx="1">
                  <c:v>58</c:v>
                </c:pt>
                <c:pt idx="2">
                  <c:v>55</c:v>
                </c:pt>
                <c:pt idx="3">
                  <c:v>15</c:v>
                </c:pt>
                <c:pt idx="4">
                  <c:v>10</c:v>
                </c:pt>
                <c:pt idx="5">
                  <c:v>23</c:v>
                </c:pt>
                <c:pt idx="6">
                  <c:v>10</c:v>
                </c:pt>
                <c:pt idx="7">
                  <c:v>7</c:v>
                </c:pt>
                <c:pt idx="8">
                  <c:v>7</c:v>
                </c:pt>
                <c:pt idx="9">
                  <c:v>27</c:v>
                </c:pt>
                <c:pt idx="10">
                  <c:v>43</c:v>
                </c:pt>
                <c:pt idx="11">
                  <c:v>18</c:v>
                </c:pt>
                <c:pt idx="12">
                  <c:v>7</c:v>
                </c:pt>
                <c:pt idx="13">
                  <c:v>163</c:v>
                </c:pt>
                <c:pt idx="14">
                  <c:v>5</c:v>
                </c:pt>
                <c:pt idx="15">
                  <c:v>20</c:v>
                </c:pt>
                <c:pt idx="16">
                  <c:v>24</c:v>
                </c:pt>
                <c:pt idx="17">
                  <c:v>6</c:v>
                </c:pt>
                <c:pt idx="18">
                  <c:v>8</c:v>
                </c:pt>
                <c:pt idx="19">
                  <c:v>7</c:v>
                </c:pt>
                <c:pt idx="20">
                  <c:v>28</c:v>
                </c:pt>
                <c:pt idx="21">
                  <c:v>57</c:v>
                </c:pt>
                <c:pt idx="22">
                  <c:v>7</c:v>
                </c:pt>
                <c:pt idx="23">
                  <c:v>36</c:v>
                </c:pt>
                <c:pt idx="24">
                  <c:v>29</c:v>
                </c:pt>
                <c:pt idx="25">
                  <c:v>0</c:v>
                </c:pt>
                <c:pt idx="26">
                  <c:v>25</c:v>
                </c:pt>
                <c:pt idx="27">
                  <c:v>5</c:v>
                </c:pt>
                <c:pt idx="28">
                  <c:v>39</c:v>
                </c:pt>
                <c:pt idx="29">
                  <c:v>36</c:v>
                </c:pt>
                <c:pt idx="30">
                  <c:v>22</c:v>
                </c:pt>
                <c:pt idx="31">
                  <c:v>29</c:v>
                </c:pt>
                <c:pt idx="32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A4-4EEE-8E52-F9E7A28971B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681051855"/>
        <c:axId val="1681068911"/>
      </c:barChart>
      <c:catAx>
        <c:axId val="16810518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681068911"/>
        <c:crosses val="autoZero"/>
        <c:auto val="1"/>
        <c:lblAlgn val="ctr"/>
        <c:lblOffset val="100"/>
        <c:noMultiLvlLbl val="0"/>
      </c:catAx>
      <c:valAx>
        <c:axId val="168106891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681051855"/>
        <c:crosses val="autoZero"/>
        <c:crossBetween val="between"/>
      </c:valAx>
      <c:spPr>
        <a:noFill/>
        <a:ln>
          <a:noFill/>
        </a:ln>
        <a:effectLst>
          <a:innerShdw blurRad="114300">
            <a:prstClr val="black"/>
          </a:innerShdw>
        </a:effectLst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stack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>
              <a:outerShdw blurRad="152400" dist="317500" dir="5400000" sx="90000" sy="-19000" rotWithShape="0">
                <a:prstClr val="black">
                  <a:alpha val="15000"/>
                </a:prst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Hoja11!$E$7:$E$8</c:f>
              <c:strCache>
                <c:ptCount val="2"/>
                <c:pt idx="0">
                  <c:v>😊 SI</c:v>
                </c:pt>
                <c:pt idx="1">
                  <c:v>🙁 NO</c:v>
                </c:pt>
              </c:strCache>
            </c:strRef>
          </c:cat>
          <c:val>
            <c:numRef>
              <c:f>Hoja11!$F$7:$F$8</c:f>
              <c:numCache>
                <c:formatCode>General</c:formatCode>
                <c:ptCount val="2"/>
                <c:pt idx="0">
                  <c:v>40</c:v>
                </c:pt>
                <c:pt idx="1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57-409C-8148-CB5017B711F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445545967"/>
        <c:axId val="1445547215"/>
        <c:axId val="0"/>
      </c:bar3DChart>
      <c:catAx>
        <c:axId val="144554596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445547215"/>
        <c:crosses val="autoZero"/>
        <c:auto val="1"/>
        <c:lblAlgn val="ctr"/>
        <c:lblOffset val="100"/>
        <c:noMultiLvlLbl val="0"/>
      </c:catAx>
      <c:valAx>
        <c:axId val="14455472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44554596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Hoja12!$F$9</c:f>
              <c:strCache>
                <c:ptCount val="1"/>
                <c:pt idx="0">
                  <c:v>😊 SI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Hoja12!$G$9</c:f>
              <c:numCache>
                <c:formatCode>General</c:formatCode>
                <c:ptCount val="1"/>
                <c:pt idx="0">
                  <c:v>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AE5-45CC-A480-1DBD332DC9E2}"/>
            </c:ext>
          </c:extLst>
        </c:ser>
        <c:ser>
          <c:idx val="1"/>
          <c:order val="1"/>
          <c:tx>
            <c:strRef>
              <c:f>Hoja12!$F$10</c:f>
              <c:strCache>
                <c:ptCount val="1"/>
                <c:pt idx="0">
                  <c:v>🙁 NO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Hoja12!$G$10</c:f>
              <c:numCache>
                <c:formatCode>General</c:formatCode>
                <c:ptCount val="1"/>
                <c:pt idx="0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AE5-45CC-A480-1DBD332DC9E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439819887"/>
        <c:axId val="1439819471"/>
      </c:barChart>
      <c:catAx>
        <c:axId val="1439819887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439819471"/>
        <c:crosses val="autoZero"/>
        <c:auto val="1"/>
        <c:lblAlgn val="ctr"/>
        <c:lblOffset val="100"/>
        <c:noMultiLvlLbl val="0"/>
      </c:catAx>
      <c:valAx>
        <c:axId val="1439819471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43981988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27551770978895562"/>
          <c:y val="0.10673249271592594"/>
          <c:w val="0.26265021526267407"/>
          <c:h val="0.2341482117101491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chemeClr val="accent6"/>
                </a:gs>
                <a:gs pos="75000">
                  <a:schemeClr val="accent6">
                    <a:lumMod val="60000"/>
                    <a:lumOff val="40000"/>
                  </a:schemeClr>
                </a:gs>
                <a:gs pos="51000">
                  <a:schemeClr val="accent6">
                    <a:alpha val="75000"/>
                  </a:schemeClr>
                </a:gs>
                <a:gs pos="100000">
                  <a:schemeClr val="accent6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>
              <a:glow rad="228600">
                <a:srgbClr val="7030A0">
                  <a:alpha val="40000"/>
                </a:srgbClr>
              </a:glo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Hoja13!$E$7:$E$8</c:f>
              <c:strCache>
                <c:ptCount val="2"/>
                <c:pt idx="0">
                  <c:v>😊 SI</c:v>
                </c:pt>
                <c:pt idx="1">
                  <c:v>🙁 NO</c:v>
                </c:pt>
              </c:strCache>
            </c:strRef>
          </c:cat>
          <c:val>
            <c:numRef>
              <c:f>Hoja13!$F$7:$F$8</c:f>
              <c:numCache>
                <c:formatCode>General</c:formatCode>
                <c:ptCount val="2"/>
                <c:pt idx="0">
                  <c:v>46</c:v>
                </c:pt>
                <c:pt idx="1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C4F-42EC-B37A-769C54F3022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326"/>
        <c:overlap val="-58"/>
        <c:axId val="1356379871"/>
        <c:axId val="1356378623"/>
      </c:barChart>
      <c:catAx>
        <c:axId val="135637987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15000"/>
                <a:lumOff val="8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356378623"/>
        <c:crosses val="autoZero"/>
        <c:auto val="1"/>
        <c:lblAlgn val="ctr"/>
        <c:lblOffset val="100"/>
        <c:noMultiLvlLbl val="0"/>
      </c:catAx>
      <c:valAx>
        <c:axId val="13563786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35637987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gradFill>
              <a:gsLst>
                <a:gs pos="100000">
                  <a:schemeClr val="accent6">
                    <a:alpha val="0"/>
                  </a:schemeClr>
                </a:gs>
                <a:gs pos="50000">
                  <a:schemeClr val="accent6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.2321899947194488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B816-4E8E-8898-D6CFF91BD204}"/>
                </c:ext>
              </c:extLst>
            </c:dLbl>
            <c:dLbl>
              <c:idx val="1"/>
              <c:layout>
                <c:manualLayout>
                  <c:x val="0.17232851170584088"/>
                  <c:y val="-3.61842124007570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B816-4E8E-8898-D6CFF91BD20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Hoja17!$E$5:$E$6</c:f>
              <c:strCache>
                <c:ptCount val="2"/>
                <c:pt idx="0">
                  <c:v>😊 SI</c:v>
                </c:pt>
                <c:pt idx="1">
                  <c:v>🙁 NO</c:v>
                </c:pt>
              </c:strCache>
            </c:strRef>
          </c:cat>
          <c:val>
            <c:numRef>
              <c:f>Hoja17!$F$5:$F$6</c:f>
              <c:numCache>
                <c:formatCode>General</c:formatCode>
                <c:ptCount val="2"/>
                <c:pt idx="0">
                  <c:v>50</c:v>
                </c:pt>
                <c:pt idx="1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16-4E8E-8898-D6CFF91BD20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gapDepth val="0"/>
        <c:shape val="box"/>
        <c:axId val="1449076527"/>
        <c:axId val="1449076943"/>
        <c:axId val="0"/>
      </c:bar3DChart>
      <c:catAx>
        <c:axId val="14490765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449076943"/>
        <c:crosses val="autoZero"/>
        <c:auto val="1"/>
        <c:lblAlgn val="ctr"/>
        <c:lblOffset val="100"/>
        <c:noMultiLvlLbl val="0"/>
      </c:catAx>
      <c:valAx>
        <c:axId val="144907694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44907652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4">
                    <a:lumMod val="110000"/>
                    <a:satMod val="105000"/>
                    <a:tint val="67000"/>
                  </a:schemeClr>
                </a:gs>
                <a:gs pos="50000">
                  <a:schemeClr val="accent4">
                    <a:lumMod val="105000"/>
                    <a:satMod val="103000"/>
                    <a:tint val="73000"/>
                  </a:schemeClr>
                </a:gs>
                <a:gs pos="100000">
                  <a:schemeClr val="accent4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4">
                  <a:shade val="95000"/>
                </a:schemeClr>
              </a:solidFill>
              <a:round/>
            </a:ln>
            <a:effectLst>
              <a:glow rad="228600">
                <a:schemeClr val="accent5">
                  <a:satMod val="175000"/>
                  <a:alpha val="40000"/>
                </a:schemeClr>
              </a:glo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0" i="0" u="none" strike="noStrike" kern="1200" baseline="0">
                    <a:solidFill>
                      <a:srgbClr val="7030A0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Hoja18!$A$1:$A$2</c:f>
              <c:strCache>
                <c:ptCount val="2"/>
                <c:pt idx="0">
                  <c:v>😊 SI</c:v>
                </c:pt>
                <c:pt idx="1">
                  <c:v>🙁 NO</c:v>
                </c:pt>
              </c:strCache>
            </c:strRef>
          </c:cat>
          <c:val>
            <c:numRef>
              <c:f>Hoja18!$B$1:$B$2</c:f>
              <c:numCache>
                <c:formatCode>General</c:formatCode>
                <c:ptCount val="2"/>
                <c:pt idx="0">
                  <c:v>51</c:v>
                </c:pt>
                <c:pt idx="1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B29-4609-86D1-0604E3797B7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390417839"/>
        <c:axId val="1390421167"/>
      </c:barChart>
      <c:catAx>
        <c:axId val="13904178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390421167"/>
        <c:crosses val="autoZero"/>
        <c:auto val="1"/>
        <c:lblAlgn val="ctr"/>
        <c:lblOffset val="100"/>
        <c:noMultiLvlLbl val="0"/>
      </c:catAx>
      <c:valAx>
        <c:axId val="139042116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39041783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Hoja19!$C$4</c:f>
              <c:strCache>
                <c:ptCount val="1"/>
                <c:pt idx="0">
                  <c:v>😊 SI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0.13333333333333336"/>
                  <c:y val="-9.25925925925925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465-4EF7-9072-B96A0AF5B04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Hoja19!$D$4</c:f>
              <c:numCache>
                <c:formatCode>General</c:formatCode>
                <c:ptCount val="1"/>
                <c:pt idx="0">
                  <c:v>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465-4EF7-9072-B96A0AF5B044}"/>
            </c:ext>
          </c:extLst>
        </c:ser>
        <c:ser>
          <c:idx val="1"/>
          <c:order val="1"/>
          <c:tx>
            <c:strRef>
              <c:f>Hoja19!$C$5</c:f>
              <c:strCache>
                <c:ptCount val="1"/>
                <c:pt idx="0">
                  <c:v>🙁 NO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.18055555555555566"/>
                  <c:y val="-7.4074074074074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465-4EF7-9072-B96A0AF5B04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Hoja19!$D$5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465-4EF7-9072-B96A0AF5B04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383254239"/>
        <c:axId val="1383252159"/>
        <c:axId val="0"/>
      </c:bar3DChart>
      <c:catAx>
        <c:axId val="13832542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383252159"/>
        <c:crosses val="autoZero"/>
        <c:auto val="1"/>
        <c:lblAlgn val="ctr"/>
        <c:lblOffset val="100"/>
        <c:noMultiLvlLbl val="0"/>
      </c:catAx>
      <c:valAx>
        <c:axId val="138325215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3832542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effectLst>
              <a:glow rad="228600">
                <a:srgbClr val="00B0F0">
                  <a:alpha val="40000"/>
                </a:srgbClr>
              </a:glow>
            </a:effectLst>
          </c:spPr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>
                <a:glow rad="228600">
                  <a:srgbClr val="00B0F0">
                    <a:alpha val="40000"/>
                  </a:srgbClr>
                </a:glow>
              </a:effectLst>
            </c:spPr>
            <c:extLst>
              <c:ext xmlns:c16="http://schemas.microsoft.com/office/drawing/2014/chart" uri="{C3380CC4-5D6E-409C-BE32-E72D297353CC}">
                <c16:uniqueId val="{00000001-A859-4058-A5BF-4334AF940532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>
                <a:glow rad="228600">
                  <a:srgbClr val="00B0F0">
                    <a:alpha val="40000"/>
                  </a:srgbClr>
                </a:glow>
              </a:effectLst>
            </c:spPr>
            <c:extLst>
              <c:ext xmlns:c16="http://schemas.microsoft.com/office/drawing/2014/chart" uri="{C3380CC4-5D6E-409C-BE32-E72D297353CC}">
                <c16:uniqueId val="{00000003-A859-4058-A5BF-4334AF94053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Hoja20!$D$7:$D$8</c:f>
              <c:strCache>
                <c:ptCount val="2"/>
                <c:pt idx="0">
                  <c:v>😊 SI</c:v>
                </c:pt>
                <c:pt idx="1">
                  <c:v>🙁 NO</c:v>
                </c:pt>
              </c:strCache>
            </c:strRef>
          </c:cat>
          <c:val>
            <c:numRef>
              <c:f>Hoja20!$E$7:$E$8</c:f>
              <c:numCache>
                <c:formatCode>General</c:formatCode>
                <c:ptCount val="2"/>
                <c:pt idx="0">
                  <c:v>15</c:v>
                </c:pt>
                <c:pt idx="1">
                  <c:v>116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859-4058-A5BF-4334AF940532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E998-4356-9C2E-0420B0FD1308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E998-4356-9C2E-0420B0FD130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Hoja21!$D$5:$D$6</c:f>
              <c:strCache>
                <c:ptCount val="2"/>
                <c:pt idx="0">
                  <c:v>😊 SI</c:v>
                </c:pt>
                <c:pt idx="1">
                  <c:v>🙁 NO</c:v>
                </c:pt>
              </c:strCache>
            </c:strRef>
          </c:cat>
          <c:val>
            <c:numRef>
              <c:f>Hoja21!$E$5:$E$6</c:f>
              <c:numCache>
                <c:formatCode>General</c:formatCode>
                <c:ptCount val="2"/>
                <c:pt idx="0">
                  <c:v>21</c:v>
                </c:pt>
                <c:pt idx="1">
                  <c:v>110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998-4356-9C2E-0420B0FD1308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F871-4A73-93FC-0769A06DB423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76200" dist="12700" dir="2700000" sy="-23000" kx="-8004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F871-4A73-93FC-0769A06DB42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Hoja21!$D$5:$D$6</c:f>
              <c:strCache>
                <c:ptCount val="2"/>
                <c:pt idx="0">
                  <c:v>😊 SI</c:v>
                </c:pt>
                <c:pt idx="1">
                  <c:v>🙁 NO</c:v>
                </c:pt>
              </c:strCache>
            </c:strRef>
          </c:cat>
          <c:val>
            <c:numRef>
              <c:f>Hoja21!$E$5:$E$6</c:f>
              <c:numCache>
                <c:formatCode>General</c:formatCode>
                <c:ptCount val="2"/>
                <c:pt idx="0">
                  <c:v>21</c:v>
                </c:pt>
                <c:pt idx="1">
                  <c:v>110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871-4A73-93FC-0769A06DB423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6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s-CO" sz="3600" b="1" i="0" u="none" strike="noStrike" kern="1200" baseline="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Porcentajes de la participación por Subgerencias </a:t>
            </a:r>
            <a:endParaRPr lang="es-CO" sz="3600" b="1" i="0" u="none" strike="noStrike" kern="1200" baseline="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>
              <a:defRPr sz="3600"/>
            </a:pPr>
            <a:endParaRPr lang="es-CO" sz="3600" dirty="0"/>
          </a:p>
        </c:rich>
      </c:tx>
      <c:layout>
        <c:manualLayout>
          <c:xMode val="edge"/>
          <c:yMode val="edge"/>
          <c:x val="0.11947001958037146"/>
          <c:y val="2.0892127615265359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>
        <c:manualLayout>
          <c:layoutTarget val="inner"/>
          <c:xMode val="edge"/>
          <c:yMode val="edge"/>
          <c:x val="4.6661914856586002E-2"/>
          <c:y val="0.23769564408823407"/>
          <c:w val="0.94783532406440729"/>
          <c:h val="0.5834133064118726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'tabla 1'!$D$8</c:f>
              <c:strCache>
                <c:ptCount val="1"/>
                <c:pt idx="0">
                  <c:v>INDICADOR 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hade val="76000"/>
                    <a:satMod val="103000"/>
                    <a:lumMod val="102000"/>
                    <a:tint val="94000"/>
                  </a:schemeClr>
                </a:gs>
                <a:gs pos="50000">
                  <a:schemeClr val="accent6">
                    <a:shade val="76000"/>
                    <a:satMod val="110000"/>
                    <a:lumMod val="100000"/>
                    <a:shade val="100000"/>
                  </a:schemeClr>
                </a:gs>
                <a:gs pos="100000">
                  <a:schemeClr val="accent6">
                    <a:shade val="76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'tabla 1'!$C$9:$C$14</c:f>
              <c:strCache>
                <c:ptCount val="6"/>
                <c:pt idx="0">
                  <c:v>Protección Animal</c:v>
                </c:pt>
                <c:pt idx="1">
                  <c:v>Proteccion Vegetal</c:v>
                </c:pt>
                <c:pt idx="2">
                  <c:v>Administrativa Financiera</c:v>
                </c:pt>
                <c:pt idx="3">
                  <c:v>Regulación Sanitaria y Fitosanitaria</c:v>
                </c:pt>
                <c:pt idx="4">
                  <c:v>Análisis y Diagnósticos </c:v>
                </c:pt>
                <c:pt idx="5">
                  <c:v>Protección Fronteriza</c:v>
                </c:pt>
              </c:strCache>
            </c:strRef>
          </c:cat>
          <c:val>
            <c:numRef>
              <c:f>'tabla 1'!$D$9:$D$14</c:f>
              <c:numCache>
                <c:formatCode>General</c:formatCode>
                <c:ptCount val="6"/>
                <c:pt idx="0">
                  <c:v>340</c:v>
                </c:pt>
                <c:pt idx="1">
                  <c:v>200</c:v>
                </c:pt>
                <c:pt idx="2">
                  <c:v>69</c:v>
                </c:pt>
                <c:pt idx="3">
                  <c:v>131</c:v>
                </c:pt>
                <c:pt idx="4">
                  <c:v>57</c:v>
                </c:pt>
                <c:pt idx="5">
                  <c:v>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AE8-4B2C-8D3F-570B457D7AA4}"/>
            </c:ext>
          </c:extLst>
        </c:ser>
        <c:ser>
          <c:idx val="1"/>
          <c:order val="1"/>
          <c:tx>
            <c:strRef>
              <c:f>'tabla 1'!$E$8</c:f>
              <c:strCache>
                <c:ptCount val="1"/>
                <c:pt idx="0">
                  <c:v>%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tint val="77000"/>
                    <a:satMod val="103000"/>
                    <a:lumMod val="102000"/>
                    <a:tint val="94000"/>
                  </a:schemeClr>
                </a:gs>
                <a:gs pos="50000">
                  <a:schemeClr val="accent6">
                    <a:tint val="77000"/>
                    <a:satMod val="110000"/>
                    <a:lumMod val="100000"/>
                    <a:shade val="100000"/>
                  </a:schemeClr>
                </a:gs>
                <a:gs pos="100000">
                  <a:schemeClr val="accent6">
                    <a:tint val="77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'tabla 1'!$C$9:$C$14</c:f>
              <c:strCache>
                <c:ptCount val="6"/>
                <c:pt idx="0">
                  <c:v>Protección Animal</c:v>
                </c:pt>
                <c:pt idx="1">
                  <c:v>Proteccion Vegetal</c:v>
                </c:pt>
                <c:pt idx="2">
                  <c:v>Administrativa Financiera</c:v>
                </c:pt>
                <c:pt idx="3">
                  <c:v>Regulación Sanitaria y Fitosanitaria</c:v>
                </c:pt>
                <c:pt idx="4">
                  <c:v>Análisis y Diagnósticos </c:v>
                </c:pt>
                <c:pt idx="5">
                  <c:v>Protección Fronteriza</c:v>
                </c:pt>
              </c:strCache>
            </c:strRef>
          </c:cat>
          <c:val>
            <c:numRef>
              <c:f>'tabla 1'!$E$9:$E$14</c:f>
              <c:numCache>
                <c:formatCode>0%</c:formatCode>
                <c:ptCount val="6"/>
                <c:pt idx="0">
                  <c:v>0.39170506912442399</c:v>
                </c:pt>
                <c:pt idx="1">
                  <c:v>0.2304147465437788</c:v>
                </c:pt>
                <c:pt idx="2">
                  <c:v>7.9493087557603689E-2</c:v>
                </c:pt>
                <c:pt idx="3">
                  <c:v>0.15092165898617513</c:v>
                </c:pt>
                <c:pt idx="4">
                  <c:v>6.5668202764976952E-2</c:v>
                </c:pt>
                <c:pt idx="5">
                  <c:v>5.9907834101382486E-2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AE8-4B2C-8D3F-570B457D7AA4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472622608"/>
        <c:axId val="472624272"/>
      </c:barChart>
      <c:catAx>
        <c:axId val="472622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72624272"/>
        <c:crosses val="autoZero"/>
        <c:auto val="1"/>
        <c:lblAlgn val="ctr"/>
        <c:lblOffset val="100"/>
        <c:noMultiLvlLbl val="0"/>
      </c:catAx>
      <c:valAx>
        <c:axId val="4726242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726226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4">
                  <a:tint val="77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987-4ED1-BEA2-A460B56B0EDF}"/>
              </c:ext>
            </c:extLst>
          </c:dPt>
          <c:dPt>
            <c:idx val="1"/>
            <c:bubble3D val="0"/>
            <c:spPr>
              <a:solidFill>
                <a:schemeClr val="accent4">
                  <a:shade val="7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987-4ED1-BEA2-A460B56B0ED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Hoja22!$D$3:$D$4</c:f>
              <c:strCache>
                <c:ptCount val="2"/>
                <c:pt idx="0">
                  <c:v>😊 SI</c:v>
                </c:pt>
                <c:pt idx="1">
                  <c:v>🙁 NO</c:v>
                </c:pt>
              </c:strCache>
            </c:strRef>
          </c:cat>
          <c:val>
            <c:numRef>
              <c:f>Hoja22!$E$3:$E$4</c:f>
              <c:numCache>
                <c:formatCode>General</c:formatCode>
                <c:ptCount val="2"/>
                <c:pt idx="0">
                  <c:v>40</c:v>
                </c:pt>
                <c:pt idx="1">
                  <c:v>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987-4ED1-BEA2-A460B56B0ED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Hoja23!$C$4:$C$5</c:f>
              <c:strCache>
                <c:ptCount val="2"/>
                <c:pt idx="0">
                  <c:v>😊 SI</c:v>
                </c:pt>
                <c:pt idx="1">
                  <c:v>🙁 NO</c:v>
                </c:pt>
              </c:strCache>
            </c:strRef>
          </c:cat>
          <c:val>
            <c:numRef>
              <c:f>Hoja23!$D$4:$D$5</c:f>
              <c:numCache>
                <c:formatCode>General</c:formatCode>
                <c:ptCount val="2"/>
                <c:pt idx="0">
                  <c:v>151</c:v>
                </c:pt>
                <c:pt idx="1">
                  <c:v>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1A4-49D8-9F54-AE4BF83B5FA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15"/>
        <c:overlap val="-20"/>
        <c:axId val="1390415343"/>
        <c:axId val="1390418255"/>
      </c:barChart>
      <c:catAx>
        <c:axId val="139041534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390418255"/>
        <c:crosses val="autoZero"/>
        <c:auto val="1"/>
        <c:lblAlgn val="ctr"/>
        <c:lblOffset val="100"/>
        <c:noMultiLvlLbl val="0"/>
      </c:catAx>
      <c:valAx>
        <c:axId val="13904182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39041534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Hoja24!$C$6</c:f>
              <c:strCache>
                <c:ptCount val="1"/>
                <c:pt idx="0">
                  <c:v>😊 SI</c:v>
                </c:pt>
              </c:strCache>
            </c:strRef>
          </c:tx>
          <c:spPr>
            <a:gradFill flip="none" rotWithShape="1">
              <a:gsLst>
                <a:gs pos="0">
                  <a:schemeClr val="accent1"/>
                </a:gs>
                <a:gs pos="75000">
                  <a:schemeClr val="accent1">
                    <a:lumMod val="60000"/>
                    <a:lumOff val="40000"/>
                  </a:schemeClr>
                </a:gs>
                <a:gs pos="51000">
                  <a:schemeClr val="accent1">
                    <a:alpha val="75000"/>
                  </a:schemeClr>
                </a:gs>
                <a:gs pos="100000">
                  <a:schemeClr val="accent1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Hoja24!$D$6</c:f>
              <c:numCache>
                <c:formatCode>General</c:formatCode>
                <c:ptCount val="1"/>
                <c:pt idx="0">
                  <c:v>164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E62-4681-9C2A-7F4FC21ED0A9}"/>
            </c:ext>
          </c:extLst>
        </c:ser>
        <c:ser>
          <c:idx val="1"/>
          <c:order val="1"/>
          <c:tx>
            <c:strRef>
              <c:f>Hoja24!$C$7</c:f>
              <c:strCache>
                <c:ptCount val="1"/>
                <c:pt idx="0">
                  <c:v>🙁 NO</c:v>
                </c:pt>
              </c:strCache>
            </c:strRef>
          </c:tx>
          <c:spPr>
            <a:gradFill flip="none" rotWithShape="1">
              <a:gsLst>
                <a:gs pos="0">
                  <a:schemeClr val="accent2"/>
                </a:gs>
                <a:gs pos="75000">
                  <a:schemeClr val="accent2">
                    <a:lumMod val="60000"/>
                    <a:lumOff val="40000"/>
                  </a:schemeClr>
                </a:gs>
                <a:gs pos="51000">
                  <a:schemeClr val="accent2">
                    <a:alpha val="75000"/>
                  </a:schemeClr>
                </a:gs>
                <a:gs pos="100000">
                  <a:schemeClr val="accent2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Hoja24!$D$7</c:f>
              <c:numCache>
                <c:formatCode>General</c:formatCode>
                <c:ptCount val="1"/>
                <c:pt idx="0">
                  <c:v>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E62-4681-9C2A-7F4FC21ED0A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326"/>
        <c:overlap val="-58"/>
        <c:axId val="1473711167"/>
        <c:axId val="1473710751"/>
      </c:barChart>
      <c:catAx>
        <c:axId val="147371116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15000"/>
                <a:lumOff val="8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473710751"/>
        <c:crosses val="autoZero"/>
        <c:auto val="1"/>
        <c:lblAlgn val="ctr"/>
        <c:lblOffset val="100"/>
        <c:noMultiLvlLbl val="0"/>
      </c:catAx>
      <c:valAx>
        <c:axId val="147371075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47371116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.10097113707911794"/>
                  <c:y val="-7.123711733764396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8F5-4A95-8841-F0D0B6D041D3}"/>
                </c:ext>
              </c:extLst>
            </c:dLbl>
            <c:dLbl>
              <c:idx val="1"/>
              <c:layout>
                <c:manualLayout>
                  <c:x val="9.999999999999995E-2"/>
                  <c:y val="4.62962962962962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8F5-4A95-8841-F0D0B6D041D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Hoja25!$C$6:$C$7</c:f>
              <c:strCache>
                <c:ptCount val="2"/>
                <c:pt idx="0">
                  <c:v>😊 SI</c:v>
                </c:pt>
                <c:pt idx="1">
                  <c:v>🙁 NO</c:v>
                </c:pt>
              </c:strCache>
            </c:strRef>
          </c:cat>
          <c:val>
            <c:numRef>
              <c:f>Hoja25!$D$6:$D$7</c:f>
              <c:numCache>
                <c:formatCode>General</c:formatCode>
                <c:ptCount val="2"/>
                <c:pt idx="0">
                  <c:v>164</c:v>
                </c:pt>
                <c:pt idx="1">
                  <c:v>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8F5-4A95-8841-F0D0B6D041D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384750191"/>
        <c:axId val="1384750607"/>
        <c:axId val="0"/>
      </c:bar3DChart>
      <c:catAx>
        <c:axId val="138475019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384750607"/>
        <c:crosses val="autoZero"/>
        <c:auto val="1"/>
        <c:lblAlgn val="ctr"/>
        <c:lblOffset val="100"/>
        <c:noMultiLvlLbl val="0"/>
      </c:catAx>
      <c:valAx>
        <c:axId val="13847506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38475019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gradFill>
              <a:gsLst>
                <a:gs pos="100000">
                  <a:schemeClr val="accent4">
                    <a:alpha val="0"/>
                  </a:schemeClr>
                </a:gs>
                <a:gs pos="50000">
                  <a:schemeClr val="accent4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Hoja26!$C$6:$C$7</c:f>
              <c:strCache>
                <c:ptCount val="2"/>
                <c:pt idx="0">
                  <c:v>😊 SI</c:v>
                </c:pt>
                <c:pt idx="1">
                  <c:v>🙁 NO</c:v>
                </c:pt>
              </c:strCache>
            </c:strRef>
          </c:cat>
          <c:val>
            <c:numRef>
              <c:f>Hoja26!$D$6:$D$7</c:f>
              <c:numCache>
                <c:formatCode>General</c:formatCode>
                <c:ptCount val="2"/>
                <c:pt idx="0">
                  <c:v>53</c:v>
                </c:pt>
                <c:pt idx="1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719-464B-A55C-E1A2E4B993C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gapDepth val="0"/>
        <c:shape val="box"/>
        <c:axId val="1444641263"/>
        <c:axId val="1444641679"/>
        <c:axId val="0"/>
      </c:bar3DChart>
      <c:catAx>
        <c:axId val="14446412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444641679"/>
        <c:crosses val="autoZero"/>
        <c:auto val="1"/>
        <c:lblAlgn val="ctr"/>
        <c:lblOffset val="100"/>
        <c:noMultiLvlLbl val="0"/>
      </c:catAx>
      <c:valAx>
        <c:axId val="144464167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4446412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Hoja27!$D$6:$D$8</c:f>
              <c:strCache>
                <c:ptCount val="3"/>
                <c:pt idx="0">
                  <c:v>Presentar una PQRSDF (Petición, Queja, Reclamo, Subgerencia, Denuncia, Felicitación y/o reconocimiento)</c:v>
                </c:pt>
                <c:pt idx="1">
                  <c:v>Gestionar un trámite o servicio</c:v>
                </c:pt>
                <c:pt idx="2">
                  <c:v>Solicitar orientación general</c:v>
                </c:pt>
              </c:strCache>
            </c:strRef>
          </c:cat>
          <c:val>
            <c:numRef>
              <c:f>Hoja27!$E$6:$E$8</c:f>
              <c:numCache>
                <c:formatCode>General</c:formatCode>
                <c:ptCount val="3"/>
                <c:pt idx="0">
                  <c:v>79</c:v>
                </c:pt>
                <c:pt idx="1">
                  <c:v>618</c:v>
                </c:pt>
                <c:pt idx="2">
                  <c:v>171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726-46DE-B358-A176AA74980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467325663"/>
        <c:axId val="1467328575"/>
      </c:barChart>
      <c:catAx>
        <c:axId val="14673256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467328575"/>
        <c:crosses val="autoZero"/>
        <c:auto val="1"/>
        <c:lblAlgn val="ctr"/>
        <c:lblOffset val="100"/>
        <c:noMultiLvlLbl val="0"/>
      </c:catAx>
      <c:valAx>
        <c:axId val="146732857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4673256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3C32-40AE-9307-5B6B2EEBACB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3C32-40AE-9307-5B6B2EEBACB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3C32-40AE-9307-5B6B2EEBACB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Hoja28!$C$5:$C$7</c:f>
              <c:strCache>
                <c:ptCount val="3"/>
                <c:pt idx="0">
                  <c:v>BUENO </c:v>
                </c:pt>
                <c:pt idx="1">
                  <c:v>REGULAR</c:v>
                </c:pt>
                <c:pt idx="2">
                  <c:v>MALA</c:v>
                </c:pt>
              </c:strCache>
            </c:strRef>
          </c:cat>
          <c:val>
            <c:numRef>
              <c:f>Hoja28!$D$5:$D$7</c:f>
              <c:numCache>
                <c:formatCode>General</c:formatCode>
                <c:ptCount val="3"/>
                <c:pt idx="0">
                  <c:v>669</c:v>
                </c:pt>
                <c:pt idx="1">
                  <c:v>121</c:v>
                </c:pt>
                <c:pt idx="2">
                  <c:v>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C32-40AE-9307-5B6B2EEBACB1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241A-48F3-86FD-FFAE679B763B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241A-48F3-86FD-FFAE679B763B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241A-48F3-86FD-FFAE679B763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Hoja29!$C$4:$C$6</c:f>
              <c:strCache>
                <c:ptCount val="3"/>
                <c:pt idx="0">
                  <c:v>BUENO </c:v>
                </c:pt>
                <c:pt idx="1">
                  <c:v>REGULAR</c:v>
                </c:pt>
                <c:pt idx="2">
                  <c:v>MALA</c:v>
                </c:pt>
              </c:strCache>
            </c:strRef>
          </c:cat>
          <c:val>
            <c:numRef>
              <c:f>Hoja29!$D$4:$D$6</c:f>
              <c:numCache>
                <c:formatCode>General</c:formatCode>
                <c:ptCount val="3"/>
                <c:pt idx="0">
                  <c:v>709</c:v>
                </c:pt>
                <c:pt idx="1">
                  <c:v>97</c:v>
                </c:pt>
                <c:pt idx="2">
                  <c:v>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41A-48F3-86FD-FFAE679B763B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58C8-4676-943E-C9741AF01DD8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58C8-4676-943E-C9741AF01DD8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58C8-4676-943E-C9741AF01DD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Hoja30!$C$6:$C$8</c:f>
              <c:strCache>
                <c:ptCount val="3"/>
                <c:pt idx="0">
                  <c:v>BUENO </c:v>
                </c:pt>
                <c:pt idx="1">
                  <c:v>REGULAR</c:v>
                </c:pt>
                <c:pt idx="2">
                  <c:v>MALA</c:v>
                </c:pt>
              </c:strCache>
            </c:strRef>
          </c:cat>
          <c:val>
            <c:numRef>
              <c:f>Hoja30!$D$6:$D$8</c:f>
              <c:numCache>
                <c:formatCode>General</c:formatCode>
                <c:ptCount val="3"/>
                <c:pt idx="0">
                  <c:v>665</c:v>
                </c:pt>
                <c:pt idx="1">
                  <c:v>130</c:v>
                </c:pt>
                <c:pt idx="2">
                  <c:v>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8C8-4676-943E-C9741AF01DD8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7556219322127852"/>
          <c:y val="4.6426556477723174E-2"/>
          <c:w val="0.50864621381577479"/>
          <c:h val="0.89415281282786474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Hoja32!$C$6:$C$9</c:f>
              <c:strCache>
                <c:ptCount val="4"/>
                <c:pt idx="0">
                  <c:v>Canal presencial (puntos de atención ) -Ventanilla Única de correspondencia</c:v>
                </c:pt>
                <c:pt idx="1">
                  <c:v>Canal telefónico</c:v>
                </c:pt>
                <c:pt idx="2">
                  <c:v>Formulario Virtual de Peticiones, quejas, reclamos, sugerencias, denuncias, Felicitaciones (PQRSDF)</c:v>
                </c:pt>
                <c:pt idx="3">
                  <c:v>Correo electrónico contactenos@ica.gov.co</c:v>
                </c:pt>
              </c:strCache>
            </c:strRef>
          </c:cat>
          <c:val>
            <c:numRef>
              <c:f>Hoja32!$D$6:$D$9</c:f>
              <c:numCache>
                <c:formatCode>General</c:formatCode>
                <c:ptCount val="4"/>
                <c:pt idx="0">
                  <c:v>483</c:v>
                </c:pt>
                <c:pt idx="1">
                  <c:v>105</c:v>
                </c:pt>
                <c:pt idx="2">
                  <c:v>61</c:v>
                </c:pt>
                <c:pt idx="3">
                  <c:v>219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468-4DAE-87C0-18B1A318182F}"/>
            </c:ext>
          </c:extLst>
        </c:ser>
        <c:ser>
          <c:idx val="1"/>
          <c:order val="1"/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Hoja32!$C$6:$C$9</c:f>
              <c:strCache>
                <c:ptCount val="4"/>
                <c:pt idx="0">
                  <c:v>Canal presencial (puntos de atención ) -Ventanilla Única de correspondencia</c:v>
                </c:pt>
                <c:pt idx="1">
                  <c:v>Canal telefónico</c:v>
                </c:pt>
                <c:pt idx="2">
                  <c:v>Formulario Virtual de Peticiones, quejas, reclamos, sugerencias, denuncias, Felicitaciones (PQRSDF)</c:v>
                </c:pt>
                <c:pt idx="3">
                  <c:v>Correo electrónico contactenos@ica.gov.co</c:v>
                </c:pt>
              </c:strCache>
            </c:strRef>
          </c:cat>
          <c:val>
            <c:numRef>
              <c:f>Hoja32!$E$6:$E$9</c:f>
              <c:numCache>
                <c:formatCode>General</c:formatCode>
                <c:ptCount val="4"/>
                <c:pt idx="0">
                  <c:v>475</c:v>
                </c:pt>
                <c:pt idx="1">
                  <c:v>125</c:v>
                </c:pt>
                <c:pt idx="2">
                  <c:v>55</c:v>
                </c:pt>
                <c:pt idx="3">
                  <c:v>213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468-4DAE-87C0-18B1A318182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467326495"/>
        <c:axId val="1467326911"/>
      </c:barChart>
      <c:catAx>
        <c:axId val="146732649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467326911"/>
        <c:crosses val="autoZero"/>
        <c:auto val="1"/>
        <c:lblAlgn val="ctr"/>
        <c:lblOffset val="100"/>
        <c:noMultiLvlLbl val="0"/>
      </c:catAx>
      <c:valAx>
        <c:axId val="14673269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46732649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6694081657333993E-2"/>
          <c:y val="0"/>
          <c:w val="0.94330591834266597"/>
          <c:h val="0.63616847859543713"/>
        </c:manualLayout>
      </c:layout>
      <c:pie3DChart>
        <c:varyColors val="1"/>
        <c:ser>
          <c:idx val="0"/>
          <c:order val="0"/>
          <c:tx>
            <c:strRef>
              <c:f>Hoja4!$E$4</c:f>
              <c:strCache>
                <c:ptCount val="1"/>
                <c:pt idx="0">
                  <c:v>TOTAL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B w="31750"/>
              <a:contourClr>
                <a:srgbClr val="000000"/>
              </a:contourClr>
            </a:sp3d>
          </c:spPr>
          <c:dPt>
            <c:idx val="0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B w="31750"/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AD7B-4969-9E39-86FD47CB3C1A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B w="31750"/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AD7B-4969-9E39-86FD47CB3C1A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B w="31750"/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AD7B-4969-9E39-86FD47CB3C1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inEnd"/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Hoja4!$D$5:$D$7</c:f>
              <c:strCache>
                <c:ptCount val="3"/>
                <c:pt idx="0">
                  <c:v>Femenino</c:v>
                </c:pt>
                <c:pt idx="1">
                  <c:v>Masculino</c:v>
                </c:pt>
                <c:pt idx="2">
                  <c:v>Otro</c:v>
                </c:pt>
              </c:strCache>
            </c:strRef>
          </c:cat>
          <c:val>
            <c:numRef>
              <c:f>Hoja4!$E$5:$E$7</c:f>
              <c:numCache>
                <c:formatCode>General</c:formatCode>
                <c:ptCount val="3"/>
                <c:pt idx="0">
                  <c:v>312</c:v>
                </c:pt>
                <c:pt idx="1">
                  <c:v>546</c:v>
                </c:pt>
                <c:pt idx="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D7B-4969-9E39-86FD47CB3C1A}"/>
            </c:ext>
          </c:extLst>
        </c:ser>
        <c:dLbls>
          <c:dLblPos val="in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2.4653338849307518E-17"/>
                  <c:y val="-6.62650668582394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449-440B-A702-5E8663F805B0}"/>
                </c:ext>
              </c:extLst>
            </c:dLbl>
            <c:dLbl>
              <c:idx val="1"/>
              <c:layout>
                <c:manualLayout>
                  <c:x val="-4.9306677698615036E-17"/>
                  <c:y val="-7.32403370538435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449-440B-A702-5E8663F805B0}"/>
                </c:ext>
              </c:extLst>
            </c:dLbl>
            <c:dLbl>
              <c:idx val="2"/>
              <c:layout>
                <c:manualLayout>
                  <c:x val="0"/>
                  <c:y val="-8.71908774450518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449-440B-A702-5E8663F805B0}"/>
                </c:ext>
              </c:extLst>
            </c:dLbl>
            <c:dLbl>
              <c:idx val="3"/>
              <c:layout>
                <c:manualLayout>
                  <c:x val="-2.6894862160125443E-3"/>
                  <c:y val="-9.06785125428539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449-440B-A702-5E8663F805B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Hoja34!$G$4:$G$7</c:f>
              <c:strCache>
                <c:ptCount val="4"/>
                <c:pt idx="0">
                  <c:v>Útil</c:v>
                </c:pt>
                <c:pt idx="1">
                  <c:v>Clara</c:v>
                </c:pt>
                <c:pt idx="2">
                  <c:v>Pertinente</c:v>
                </c:pt>
                <c:pt idx="3">
                  <c:v>De fácil acceso</c:v>
                </c:pt>
              </c:strCache>
            </c:strRef>
          </c:cat>
          <c:val>
            <c:numRef>
              <c:f>Hoja34!$H$4:$H$7</c:f>
              <c:numCache>
                <c:formatCode>General</c:formatCode>
                <c:ptCount val="4"/>
                <c:pt idx="0">
                  <c:v>472</c:v>
                </c:pt>
                <c:pt idx="1">
                  <c:v>174</c:v>
                </c:pt>
                <c:pt idx="2">
                  <c:v>148</c:v>
                </c:pt>
                <c:pt idx="3">
                  <c:v>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449-440B-A702-5E8663F805B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446562367"/>
        <c:axId val="1446563199"/>
        <c:axId val="0"/>
      </c:bar3DChart>
      <c:catAx>
        <c:axId val="144656236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446563199"/>
        <c:crosses val="autoZero"/>
        <c:auto val="1"/>
        <c:lblAlgn val="ctr"/>
        <c:lblOffset val="100"/>
        <c:noMultiLvlLbl val="0"/>
      </c:catAx>
      <c:valAx>
        <c:axId val="1446563199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44656236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Hoja37!$I$6:$I$13</c:f>
              <c:strCache>
                <c:ptCount val="8"/>
                <c:pt idx="0">
                  <c:v>Mas puntos de atención</c:v>
                </c:pt>
                <c:pt idx="1">
                  <c:v>Comodidad en las instalaciones</c:v>
                </c:pt>
                <c:pt idx="2">
                  <c:v>Racionalización de trámites y servicios</c:v>
                </c:pt>
                <c:pt idx="3">
                  <c:v>Celeridad y calidad en la atención de canales de primer contacto</c:v>
                </c:pt>
                <c:pt idx="4">
                  <c:v>Dominio en los temas por parte de los servidores</c:v>
                </c:pt>
                <c:pt idx="5">
                  <c:v>Tener un  lenguaje claro en la comunicación y atención</c:v>
                </c:pt>
                <c:pt idx="6">
                  <c:v>Mayor participación en la formulación de planes, programas, proyectos y demás iniciativas</c:v>
                </c:pt>
                <c:pt idx="7">
                  <c:v>Otro </c:v>
                </c:pt>
              </c:strCache>
            </c:strRef>
          </c:cat>
          <c:val>
            <c:numRef>
              <c:f>Hoja37!$J$6:$J$13</c:f>
              <c:numCache>
                <c:formatCode>General</c:formatCode>
                <c:ptCount val="8"/>
                <c:pt idx="0">
                  <c:v>215</c:v>
                </c:pt>
                <c:pt idx="1">
                  <c:v>140</c:v>
                </c:pt>
                <c:pt idx="2">
                  <c:v>101</c:v>
                </c:pt>
                <c:pt idx="3">
                  <c:v>113</c:v>
                </c:pt>
                <c:pt idx="4">
                  <c:v>47</c:v>
                </c:pt>
                <c:pt idx="5">
                  <c:v>52</c:v>
                </c:pt>
                <c:pt idx="6">
                  <c:v>129</c:v>
                </c:pt>
                <c:pt idx="7">
                  <c:v>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306-4351-8C83-A6C4B0EAFFA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470630207"/>
        <c:axId val="1470631039"/>
        <c:axId val="0"/>
      </c:bar3DChart>
      <c:catAx>
        <c:axId val="147063020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470631039"/>
        <c:crosses val="autoZero"/>
        <c:auto val="1"/>
        <c:lblAlgn val="ctr"/>
        <c:lblOffset val="100"/>
        <c:noMultiLvlLbl val="0"/>
      </c:catAx>
      <c:valAx>
        <c:axId val="147063103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47063020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72723305553536"/>
          <c:y val="4.1789212460304738E-2"/>
          <c:w val="0.79474864351468222"/>
          <c:h val="0.8489252664099686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Hoja6!$D$6</c:f>
              <c:strCache>
                <c:ptCount val="1"/>
                <c:pt idx="0">
                  <c:v>USUARIOS 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>
              <a:glow rad="228600">
                <a:schemeClr val="accent2">
                  <a:satMod val="175000"/>
                  <a:alpha val="40000"/>
                </a:schemeClr>
              </a:glo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Hoja6!$C$7:$C$14</c:f>
              <c:strCache>
                <c:ptCount val="8"/>
                <c:pt idx="0">
                  <c:v>Sin escolaridad</c:v>
                </c:pt>
                <c:pt idx="1">
                  <c:v>Pre-escolar</c:v>
                </c:pt>
                <c:pt idx="2">
                  <c:v>Primaria</c:v>
                </c:pt>
                <c:pt idx="3">
                  <c:v>Secundaria</c:v>
                </c:pt>
                <c:pt idx="4">
                  <c:v>Técnico  </c:v>
                </c:pt>
                <c:pt idx="5">
                  <c:v>Tecnológico </c:v>
                </c:pt>
                <c:pt idx="6">
                  <c:v>Profesional</c:v>
                </c:pt>
                <c:pt idx="7">
                  <c:v>Posgrado</c:v>
                </c:pt>
              </c:strCache>
            </c:strRef>
          </c:cat>
          <c:val>
            <c:numRef>
              <c:f>Hoja6!$D$7:$D$14</c:f>
              <c:numCache>
                <c:formatCode>General</c:formatCode>
                <c:ptCount val="8"/>
                <c:pt idx="0">
                  <c:v>19</c:v>
                </c:pt>
                <c:pt idx="1">
                  <c:v>5</c:v>
                </c:pt>
                <c:pt idx="2">
                  <c:v>55</c:v>
                </c:pt>
                <c:pt idx="3">
                  <c:v>106</c:v>
                </c:pt>
                <c:pt idx="4">
                  <c:v>93</c:v>
                </c:pt>
                <c:pt idx="5">
                  <c:v>75</c:v>
                </c:pt>
                <c:pt idx="6">
                  <c:v>349</c:v>
                </c:pt>
                <c:pt idx="7">
                  <c:v>166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44-45E5-BDAD-6A62754ED75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277567407"/>
        <c:axId val="1386938015"/>
      </c:barChart>
      <c:catAx>
        <c:axId val="127756740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386938015"/>
        <c:crosses val="autoZero"/>
        <c:auto val="1"/>
        <c:lblAlgn val="ctr"/>
        <c:lblOffset val="100"/>
        <c:noMultiLvlLbl val="0"/>
      </c:catAx>
      <c:valAx>
        <c:axId val="13869380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27756740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es-E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Hoja5!$I$3</c:f>
              <c:strCache>
                <c:ptCount val="1"/>
                <c:pt idx="0">
                  <c:v>USUARIOS 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552E-436D-86CE-DFA31B8CA6F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552E-436D-86CE-DFA31B8CA6F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552E-436D-86CE-DFA31B8CA6F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552E-436D-86CE-DFA31B8CA6F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Hoja5!$H$4:$H$7</c:f>
              <c:strCache>
                <c:ptCount val="4"/>
                <c:pt idx="0">
                  <c:v> 0-18 años</c:v>
                </c:pt>
                <c:pt idx="1">
                  <c:v>18-30 años</c:v>
                </c:pt>
                <c:pt idx="2">
                  <c:v>30-45 años</c:v>
                </c:pt>
                <c:pt idx="3">
                  <c:v>Más de 45 años</c:v>
                </c:pt>
              </c:strCache>
            </c:strRef>
          </c:cat>
          <c:val>
            <c:numRef>
              <c:f>Hoja5!$I$4:$I$7</c:f>
              <c:numCache>
                <c:formatCode>General</c:formatCode>
                <c:ptCount val="4"/>
                <c:pt idx="0">
                  <c:v>4</c:v>
                </c:pt>
                <c:pt idx="1">
                  <c:v>149</c:v>
                </c:pt>
                <c:pt idx="2">
                  <c:v>398</c:v>
                </c:pt>
                <c:pt idx="3">
                  <c:v>317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52E-436D-86CE-DFA31B8CA6F6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1897244301769623"/>
          <c:y val="7.2411356597544121E-2"/>
          <c:w val="0.41744822495821948"/>
          <c:h val="0.76427901494135952"/>
        </c:manualLayout>
      </c:layout>
      <c:doughnutChart>
        <c:varyColors val="1"/>
        <c:ser>
          <c:idx val="0"/>
          <c:order val="0"/>
          <c:tx>
            <c:strRef>
              <c:f>Hoja7!$F$7</c:f>
              <c:strCache>
                <c:ptCount val="1"/>
                <c:pt idx="0">
                  <c:v>USUARIOS</c:v>
                </c:pt>
              </c:strCache>
            </c:strRef>
          </c:tx>
          <c:spPr>
            <a:effectLst>
              <a:outerShdw blurRad="88900" dist="12700" dir="8100000" sy="-23000" kx="800400" algn="br" rotWithShape="0">
                <a:schemeClr val="accent4">
                  <a:lumMod val="75000"/>
                  <a:alpha val="20000"/>
                </a:schemeClr>
              </a:outerShdw>
            </a:effectLst>
          </c:spPr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>
                <a:outerShdw blurRad="88900" dist="12700" dir="8100000" sy="-23000" kx="800400" algn="br" rotWithShape="0">
                  <a:schemeClr val="accent4">
                    <a:lumMod val="75000"/>
                    <a:alpha val="20000"/>
                  </a:scheme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18EC-4161-830E-EA4984C52B5E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>
                <a:outerShdw blurRad="88900" dist="12700" dir="8100000" sy="-23000" kx="800400" algn="br" rotWithShape="0">
                  <a:schemeClr val="accent4">
                    <a:lumMod val="75000"/>
                    <a:alpha val="20000"/>
                  </a:scheme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18EC-4161-830E-EA4984C52B5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Hoja7!$E$8:$E$9</c:f>
              <c:strCache>
                <c:ptCount val="2"/>
                <c:pt idx="0">
                  <c:v>Rural</c:v>
                </c:pt>
                <c:pt idx="1">
                  <c:v>Urbana</c:v>
                </c:pt>
              </c:strCache>
            </c:strRef>
          </c:cat>
          <c:val>
            <c:numRef>
              <c:f>Hoja7!$F$8:$F$9</c:f>
              <c:numCache>
                <c:formatCode>General</c:formatCode>
                <c:ptCount val="2"/>
                <c:pt idx="0">
                  <c:v>354</c:v>
                </c:pt>
                <c:pt idx="1">
                  <c:v>514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8EC-4161-830E-EA4984C52B5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73A-4D5D-BC9C-1834B8E2DE5C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73A-4D5D-BC9C-1834B8E2DE5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Hoja8!$E$8:$E$9</c:f>
              <c:strCache>
                <c:ptCount val="2"/>
                <c:pt idx="0">
                  <c:v>😊 SI</c:v>
                </c:pt>
                <c:pt idx="1">
                  <c:v>🙁 NO</c:v>
                </c:pt>
              </c:strCache>
            </c:strRef>
          </c:cat>
          <c:val>
            <c:numRef>
              <c:f>Hoja8!$F$8:$F$9</c:f>
              <c:numCache>
                <c:formatCode>General</c:formatCode>
                <c:ptCount val="2"/>
                <c:pt idx="0">
                  <c:v>219</c:v>
                </c:pt>
                <c:pt idx="1">
                  <c:v>140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73A-4D5D-BC9C-1834B8E2DE5C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EB40-470C-BB3E-2F64BE77039F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EB40-470C-BB3E-2F64BE77039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Hoja9!$H$7:$H$8</c:f>
              <c:strCache>
                <c:ptCount val="2"/>
                <c:pt idx="0">
                  <c:v>😊 SI</c:v>
                </c:pt>
                <c:pt idx="1">
                  <c:v>🙁 NO</c:v>
                </c:pt>
              </c:strCache>
            </c:strRef>
          </c:cat>
          <c:val>
            <c:numRef>
              <c:f>Hoja9!$I$7:$I$8</c:f>
              <c:numCache>
                <c:formatCode>General</c:formatCode>
                <c:ptCount val="2"/>
                <c:pt idx="0">
                  <c:v>184</c:v>
                </c:pt>
                <c:pt idx="1">
                  <c:v>175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B40-470C-BB3E-2F64BE77039F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spPr>
            <a:effectLst>
              <a:outerShdw blurRad="76200" dist="12700" dir="2700000" sy="-23000" kx="-800400" algn="bl" rotWithShape="0">
                <a:prstClr val="black">
                  <a:alpha val="20000"/>
                </a:prstClr>
              </a:outerShdw>
            </a:effectLst>
          </c:spPr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>
                <a:outerShdw blurRad="76200" dist="12700" dir="2700000" sy="-23000" kx="-800400" algn="bl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14C1-4E92-959B-60EBFAADA23B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>
                <a:outerShdw blurRad="76200" dist="12700" dir="2700000" sy="-23000" kx="-800400" algn="bl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14C1-4E92-959B-60EBFAADA23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Hoja10!$D$6:$D$7</c:f>
              <c:strCache>
                <c:ptCount val="2"/>
                <c:pt idx="0">
                  <c:v>😊 SI</c:v>
                </c:pt>
                <c:pt idx="1">
                  <c:v>🙁 NO</c:v>
                </c:pt>
              </c:strCache>
            </c:strRef>
          </c:cat>
          <c:val>
            <c:numRef>
              <c:f>Hoja10!$E$6:$E$7</c:f>
              <c:numCache>
                <c:formatCode>General</c:formatCode>
                <c:ptCount val="2"/>
                <c:pt idx="0">
                  <c:v>200</c:v>
                </c:pt>
                <c:pt idx="1">
                  <c:v>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4C1-4E92-959B-60EBFAADA2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4">
  <a:schemeClr val="accent4"/>
</cs:colorStyle>
</file>

<file path=ppt/charts/colors10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colors14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1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colors20.xml><?xml version="1.0" encoding="utf-8"?>
<cs:colorStyle xmlns:cs="http://schemas.microsoft.com/office/drawing/2012/chartStyle" xmlns:a="http://schemas.openxmlformats.org/drawingml/2006/main" meth="withinLinearReversed" id="24">
  <a:schemeClr val="accent4"/>
</cs:colorStyle>
</file>

<file path=ppt/charts/colors21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25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2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99000">
              <a:schemeClr val="tx1">
                <a:lumMod val="25000"/>
                <a:lumOff val="75000"/>
              </a:schemeClr>
            </a:gs>
            <a:gs pos="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15000"/>
                <a:lumOff val="85000"/>
              </a:schemeClr>
            </a:gs>
            <a:gs pos="0">
              <a:schemeClr val="tx1">
                <a:lumMod val="5000"/>
                <a:lumOff val="9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29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/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alpha val="0"/>
            </a:schemeClr>
          </a:gs>
          <a:gs pos="50000">
            <a:schemeClr val="phClr"/>
          </a:gs>
        </a:gsLst>
        <a:lin ang="5400000" scaled="0"/>
      </a:gradFill>
      <a:sp3d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206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18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2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34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ize="5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22.xml><?xml version="1.0" encoding="utf-8"?>
<cs:chartStyle xmlns:cs="http://schemas.microsoft.com/office/drawing/2012/chartStyle" xmlns:a="http://schemas.openxmlformats.org/drawingml/2006/main" id="22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99000">
              <a:schemeClr val="tx1">
                <a:lumMod val="25000"/>
                <a:lumOff val="75000"/>
              </a:schemeClr>
            </a:gs>
            <a:gs pos="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15000"/>
                <a:lumOff val="85000"/>
              </a:schemeClr>
            </a:gs>
            <a:gs pos="0">
              <a:schemeClr val="tx1">
                <a:lumMod val="5000"/>
                <a:lumOff val="9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9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/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alpha val="0"/>
            </a:schemeClr>
          </a:gs>
          <a:gs pos="50000">
            <a:schemeClr val="phClr"/>
          </a:gs>
        </a:gsLst>
        <a:lin ang="5400000" scaled="0"/>
      </a:gradFill>
      <a:sp3d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7C1934-A6CF-4026-900F-69BCC412C6E2}" type="datetimeFigureOut">
              <a:rPr lang="es-CO" smtClean="0"/>
              <a:t>30/09/2022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FD3472-B860-4640-85F3-ACA9C195546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04219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DFACA5-E2BE-41E3-B228-83480828BC4E}" type="datetimeFigureOut">
              <a:rPr lang="es-CO" smtClean="0"/>
              <a:t>30/09/2022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7D3141-DEA9-4CD7-8279-0B744E5CB44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3096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4A0CE-50D0-4792-9647-6FB15A96CD2D}" type="datetimeFigureOut">
              <a:rPr lang="es-CO" smtClean="0"/>
              <a:t>30/09/2022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BEC9-C1B7-4EE1-A824-212E1108717C}" type="slidenum">
              <a:rPr lang="es-CO" smtClean="0"/>
              <a:t>‹Nº›</a:t>
            </a:fld>
            <a:endParaRPr lang="es-CO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1A917E2E-24F8-0166-657F-3DFB3D6F373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349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1A1C5953-AB4C-3DBE-7F2F-03617F0066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642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D6443093-0C76-6AFB-CDA7-D9E3004D3F9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289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4A0CE-50D0-4792-9647-6FB15A96CD2D}" type="datetimeFigureOut">
              <a:rPr lang="es-CO" smtClean="0"/>
              <a:t>30/09/2022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BEC9-C1B7-4EE1-A824-212E1108717C}" type="slidenum">
              <a:rPr lang="es-CO" smtClean="0"/>
              <a:t>‹Nº›</a:t>
            </a:fld>
            <a:endParaRPr lang="es-CO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DAC8B15A-03E0-365C-FDBD-C8162B776E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537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3F2C4875-F95C-D993-4E4E-316BE2940CB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243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C50E013B-807B-2599-8AB5-20A109DA547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8126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9/30/2022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B75395EE-62A6-D8C5-5634-CB20AE649AC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768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9/30/2022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15996C42-B398-E007-12F8-0824E70C7FA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360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9/30/2022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9AD7ED8-F312-1E56-B5BE-D32597ED98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916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F2B3CCB3-74ED-BDEE-AD27-39CBA2815D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411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8680E648-5943-FD50-A0C7-31D998FFBBD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086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9/30/2022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223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7.xml"/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365488">
            <a:off x="1199749" y="1659768"/>
            <a:ext cx="2943165" cy="2533816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5253719" y="940123"/>
            <a:ext cx="6096000" cy="372409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es-ES" sz="2800" b="1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s-ES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INFORME Y ANALISIS ENCUESTA </a:t>
            </a:r>
            <a:r>
              <a:rPr lang="es-ES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</a:t>
            </a:r>
            <a:endParaRPr lang="es-ES" sz="2800" b="1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s-ES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SATISFACCIÓN Y PERCEPCIÓN </a:t>
            </a:r>
            <a:r>
              <a:rPr lang="es-ES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</a:t>
            </a:r>
            <a:br>
              <a:rPr lang="es-ES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TRÁMITES </a:t>
            </a:r>
            <a:r>
              <a:rPr lang="es-ES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 SERVICIOS</a:t>
            </a:r>
          </a:p>
          <a:p>
            <a:pPr algn="ctr"/>
            <a:r>
              <a:rPr lang="es-ES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2022</a:t>
            </a:r>
          </a:p>
          <a:p>
            <a:pPr algn="just"/>
            <a:endParaRPr lang="es-ES" sz="1600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algn="just"/>
            <a:r>
              <a:rPr lang="es-ES" sz="1600" dirty="0" smtClean="0">
                <a:solidFill>
                  <a:schemeClr val="accent4">
                    <a:lumMod val="50000"/>
                  </a:schemeClr>
                </a:solidFill>
              </a:rPr>
              <a:t>La </a:t>
            </a:r>
            <a:r>
              <a:rPr lang="es-ES" sz="1600" dirty="0">
                <a:solidFill>
                  <a:schemeClr val="accent4">
                    <a:lumMod val="50000"/>
                  </a:schemeClr>
                </a:solidFill>
              </a:rPr>
              <a:t>encuesta participativa de satisfacción y percepción </a:t>
            </a:r>
            <a:r>
              <a:rPr lang="es-ES" sz="1600" b="1" dirty="0">
                <a:solidFill>
                  <a:schemeClr val="accent4">
                    <a:lumMod val="50000"/>
                  </a:schemeClr>
                </a:solidFill>
              </a:rPr>
              <a:t>2022</a:t>
            </a:r>
            <a:r>
              <a:rPr lang="es-ES" sz="1600" dirty="0">
                <a:solidFill>
                  <a:schemeClr val="accent4">
                    <a:lumMod val="50000"/>
                  </a:schemeClr>
                </a:solidFill>
              </a:rPr>
              <a:t>, recopila datos sobre las experiencias propias  de los usuarios ciudadanos que han efectuado trámites y han hecho uso de los servicios que el ICA ofrece, también recoge datos sobre la percepción del servicio en general (</a:t>
            </a:r>
            <a:r>
              <a:rPr lang="es-ES" sz="1600" b="1" dirty="0">
                <a:solidFill>
                  <a:schemeClr val="accent4">
                    <a:lumMod val="50000"/>
                  </a:schemeClr>
                </a:solidFill>
              </a:rPr>
              <a:t>tramites en línea, página WEB, canales de atención y PQRSD</a:t>
            </a:r>
            <a:r>
              <a:rPr lang="es-ES" sz="1600" dirty="0">
                <a:solidFill>
                  <a:schemeClr val="accent4">
                    <a:lumMod val="50000"/>
                  </a:schemeClr>
                </a:solidFill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612904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0234" y="468232"/>
            <a:ext cx="6914710" cy="4384425"/>
          </a:xfrm>
          <a:prstGeom prst="rect">
            <a:avLst/>
          </a:prstGeom>
        </p:spPr>
      </p:pic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42823" y="1929439"/>
            <a:ext cx="3595888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3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Datos de identificación </a:t>
            </a:r>
            <a:r>
              <a:rPr lang="es-CO" sz="32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es-CO" sz="3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CO" sz="3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CO" sz="32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Caracterización</a:t>
            </a:r>
            <a:endParaRPr lang="es-CO" sz="32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442823" y="5235606"/>
            <a:ext cx="676023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dirty="0"/>
              <a:t>En el momento de la recolección de los datos, se ha divulgado la política de tratamiento de datos personales mediante aviso de privacidad dentro del formulario.  </a:t>
            </a:r>
            <a:endParaRPr lang="es-MX" dirty="0"/>
          </a:p>
          <a:p>
            <a:pPr algn="just"/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704314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2112939" y="559842"/>
            <a:ext cx="829784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3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Distribución por Genero de los participantes </a:t>
            </a:r>
            <a:endParaRPr lang="en-US" sz="36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0" name="Tab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7477282"/>
              </p:ext>
            </p:extLst>
          </p:nvPr>
        </p:nvGraphicFramePr>
        <p:xfrm>
          <a:off x="801432" y="1960525"/>
          <a:ext cx="4141504" cy="17449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70752">
                  <a:extLst>
                    <a:ext uri="{9D8B030D-6E8A-4147-A177-3AD203B41FA5}">
                      <a16:colId xmlns:a16="http://schemas.microsoft.com/office/drawing/2014/main" val="3001407463"/>
                    </a:ext>
                  </a:extLst>
                </a:gridCol>
                <a:gridCol w="2070752">
                  <a:extLst>
                    <a:ext uri="{9D8B030D-6E8A-4147-A177-3AD203B41FA5}">
                      <a16:colId xmlns:a16="http://schemas.microsoft.com/office/drawing/2014/main" val="328213746"/>
                    </a:ext>
                  </a:extLst>
                </a:gridCol>
              </a:tblGrid>
              <a:tr h="4101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u="sng" strike="noStrike">
                          <a:solidFill>
                            <a:schemeClr val="bg1"/>
                          </a:solidFill>
                          <a:effectLst/>
                        </a:rPr>
                        <a:t>GENERO</a:t>
                      </a:r>
                      <a:endParaRPr lang="en-US" sz="2800" b="1" i="0" u="sng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u="sng" strike="noStrike" dirty="0">
                          <a:solidFill>
                            <a:schemeClr val="bg1"/>
                          </a:solidFill>
                          <a:effectLst/>
                        </a:rPr>
                        <a:t>TOTAL</a:t>
                      </a:r>
                      <a:endParaRPr lang="en-US" sz="2800" b="1" i="0" u="sng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7323967"/>
                  </a:ext>
                </a:extLst>
              </a:tr>
              <a:tr h="4101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>
                          <a:effectLst/>
                        </a:rPr>
                        <a:t>Femenino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>
                          <a:effectLst/>
                        </a:rPr>
                        <a:t>312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1000035"/>
                  </a:ext>
                </a:extLst>
              </a:tr>
              <a:tr h="4101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>
                          <a:effectLst/>
                        </a:rPr>
                        <a:t>Masculino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>
                          <a:effectLst/>
                        </a:rPr>
                        <a:t>546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7294142"/>
                  </a:ext>
                </a:extLst>
              </a:tr>
              <a:tr h="4101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effectLst/>
                        </a:rPr>
                        <a:t>Otro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effectLst/>
                        </a:rPr>
                        <a:t>10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9661692"/>
                  </a:ext>
                </a:extLst>
              </a:tr>
            </a:tbl>
          </a:graphicData>
        </a:graphic>
      </p:graphicFrame>
      <p:graphicFrame>
        <p:nvGraphicFramePr>
          <p:cNvPr id="12" name="Gráfico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30062021"/>
              </p:ext>
            </p:extLst>
          </p:nvPr>
        </p:nvGraphicFramePr>
        <p:xfrm>
          <a:off x="5872068" y="1960525"/>
          <a:ext cx="4928204" cy="2030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ctángulo 1"/>
          <p:cNvSpPr/>
          <p:nvPr/>
        </p:nvSpPr>
        <p:spPr>
          <a:xfrm>
            <a:off x="612476" y="4459857"/>
            <a:ext cx="100670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dirty="0"/>
              <a:t>La mayor concentración por </a:t>
            </a:r>
            <a:r>
              <a:rPr lang="es-MX" dirty="0" smtClean="0"/>
              <a:t>genero  </a:t>
            </a:r>
            <a:r>
              <a:rPr lang="es-MX" dirty="0"/>
              <a:t>se encuentra en </a:t>
            </a:r>
            <a:r>
              <a:rPr lang="es-MX" dirty="0" smtClean="0"/>
              <a:t>el masculino con un </a:t>
            </a:r>
            <a:r>
              <a:rPr lang="es-MX" dirty="0"/>
              <a:t>68 %, </a:t>
            </a:r>
            <a:r>
              <a:rPr lang="es-MX" dirty="0" smtClean="0"/>
              <a:t>femenino 27</a:t>
            </a:r>
            <a:r>
              <a:rPr lang="es-MX" dirty="0"/>
              <a:t>% y otros </a:t>
            </a:r>
            <a:r>
              <a:rPr lang="es-MX" dirty="0" smtClean="0"/>
              <a:t>con un </a:t>
            </a:r>
            <a:r>
              <a:rPr lang="es-MX" dirty="0"/>
              <a:t>5 </a:t>
            </a:r>
            <a:r>
              <a:rPr lang="es-MX" dirty="0" smtClean="0"/>
              <a:t>%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531642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2337758" y="370936"/>
            <a:ext cx="84625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3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Caracterización por nivel de </a:t>
            </a:r>
            <a:r>
              <a:rPr lang="es-MX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e</a:t>
            </a:r>
            <a:r>
              <a:rPr lang="es-MX" sz="3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scolaridad</a:t>
            </a:r>
            <a:endParaRPr lang="en-US" sz="36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3408201"/>
              </p:ext>
            </p:extLst>
          </p:nvPr>
        </p:nvGraphicFramePr>
        <p:xfrm>
          <a:off x="77638" y="1168647"/>
          <a:ext cx="6863141" cy="33429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4906592"/>
              </p:ext>
            </p:extLst>
          </p:nvPr>
        </p:nvGraphicFramePr>
        <p:xfrm>
          <a:off x="7513608" y="1311215"/>
          <a:ext cx="3424688" cy="33337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63776">
                  <a:extLst>
                    <a:ext uri="{9D8B030D-6E8A-4147-A177-3AD203B41FA5}">
                      <a16:colId xmlns:a16="http://schemas.microsoft.com/office/drawing/2014/main" val="2323787386"/>
                    </a:ext>
                  </a:extLst>
                </a:gridCol>
                <a:gridCol w="1160912">
                  <a:extLst>
                    <a:ext uri="{9D8B030D-6E8A-4147-A177-3AD203B41FA5}">
                      <a16:colId xmlns:a16="http://schemas.microsoft.com/office/drawing/2014/main" val="1660221725"/>
                    </a:ext>
                  </a:extLst>
                </a:gridCol>
              </a:tblGrid>
              <a:tr h="302100">
                <a:tc>
                  <a:txBody>
                    <a:bodyPr/>
                    <a:lstStyle/>
                    <a:p>
                      <a:pPr algn="l" fontAlgn="b"/>
                      <a:r>
                        <a:rPr lang="es-CO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NIVEL DE ESCOLARIDAD </a:t>
                      </a:r>
                      <a:endParaRPr lang="es-CO" sz="20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USUARIOS </a:t>
                      </a:r>
                      <a:endParaRPr lang="es-CO" sz="20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9175461"/>
                  </a:ext>
                </a:extLst>
              </a:tr>
              <a:tr h="302100">
                <a:tc>
                  <a:txBody>
                    <a:bodyPr/>
                    <a:lstStyle/>
                    <a:p>
                      <a:pPr algn="l" fontAlgn="b"/>
                      <a:r>
                        <a:rPr lang="es-CO" sz="2000" u="none" strike="noStrike" dirty="0">
                          <a:effectLst/>
                        </a:rPr>
                        <a:t>Sin escolaridad</a:t>
                      </a:r>
                      <a:endParaRPr lang="es-CO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19050" marB="19050" anchor="b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u="none" strike="noStrike" dirty="0">
                          <a:effectLst/>
                        </a:rPr>
                        <a:t>19</a:t>
                      </a:r>
                      <a:endParaRPr lang="es-CO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6215600"/>
                  </a:ext>
                </a:extLst>
              </a:tr>
              <a:tr h="302100">
                <a:tc>
                  <a:txBody>
                    <a:bodyPr/>
                    <a:lstStyle/>
                    <a:p>
                      <a:pPr algn="l" fontAlgn="b"/>
                      <a:r>
                        <a:rPr lang="es-CO" sz="2000" u="none" strike="noStrike" dirty="0">
                          <a:effectLst/>
                        </a:rPr>
                        <a:t>Pre-escolar</a:t>
                      </a:r>
                      <a:endParaRPr lang="es-CO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19050" marB="19050" anchor="b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u="none" strike="noStrike" dirty="0">
                          <a:effectLst/>
                        </a:rPr>
                        <a:t>5</a:t>
                      </a:r>
                      <a:endParaRPr lang="es-CO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7412443"/>
                  </a:ext>
                </a:extLst>
              </a:tr>
              <a:tr h="302100">
                <a:tc>
                  <a:txBody>
                    <a:bodyPr/>
                    <a:lstStyle/>
                    <a:p>
                      <a:pPr algn="l" fontAlgn="b"/>
                      <a:r>
                        <a:rPr lang="es-CO" sz="2000" u="none" strike="noStrike" dirty="0">
                          <a:effectLst/>
                        </a:rPr>
                        <a:t>Primaria</a:t>
                      </a:r>
                      <a:endParaRPr lang="es-CO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19050" marB="19050" anchor="b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u="none" strike="noStrike" dirty="0">
                          <a:effectLst/>
                        </a:rPr>
                        <a:t>55</a:t>
                      </a:r>
                      <a:endParaRPr lang="es-CO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3551615"/>
                  </a:ext>
                </a:extLst>
              </a:tr>
              <a:tr h="302100">
                <a:tc>
                  <a:txBody>
                    <a:bodyPr/>
                    <a:lstStyle/>
                    <a:p>
                      <a:pPr algn="l" fontAlgn="b"/>
                      <a:r>
                        <a:rPr lang="es-CO" sz="2000" u="none" strike="noStrike" dirty="0">
                          <a:effectLst/>
                        </a:rPr>
                        <a:t>Secundaria</a:t>
                      </a:r>
                      <a:endParaRPr lang="es-CO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19050" marB="19050" anchor="b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u="none" strike="noStrike" dirty="0">
                          <a:effectLst/>
                        </a:rPr>
                        <a:t>106</a:t>
                      </a:r>
                      <a:endParaRPr lang="es-CO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2981426"/>
                  </a:ext>
                </a:extLst>
              </a:tr>
              <a:tr h="302100">
                <a:tc>
                  <a:txBody>
                    <a:bodyPr/>
                    <a:lstStyle/>
                    <a:p>
                      <a:pPr algn="l" fontAlgn="b"/>
                      <a:r>
                        <a:rPr lang="es-CO" sz="2000" u="none" strike="noStrike" dirty="0">
                          <a:effectLst/>
                        </a:rPr>
                        <a:t>Técnico  </a:t>
                      </a:r>
                      <a:endParaRPr lang="es-CO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19050" marB="19050" anchor="b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u="none" strike="noStrike" dirty="0">
                          <a:effectLst/>
                        </a:rPr>
                        <a:t>93</a:t>
                      </a:r>
                      <a:endParaRPr lang="es-CO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565257"/>
                  </a:ext>
                </a:extLst>
              </a:tr>
              <a:tr h="302100">
                <a:tc>
                  <a:txBody>
                    <a:bodyPr/>
                    <a:lstStyle/>
                    <a:p>
                      <a:pPr algn="l" fontAlgn="b"/>
                      <a:r>
                        <a:rPr lang="es-CO" sz="2000" u="none" strike="noStrike" dirty="0">
                          <a:effectLst/>
                        </a:rPr>
                        <a:t>Tecnológico </a:t>
                      </a:r>
                      <a:endParaRPr lang="es-CO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19050" marB="19050" anchor="b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u="none" strike="noStrike" dirty="0">
                          <a:effectLst/>
                        </a:rPr>
                        <a:t>75</a:t>
                      </a:r>
                      <a:endParaRPr lang="es-CO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5487355"/>
                  </a:ext>
                </a:extLst>
              </a:tr>
              <a:tr h="302100">
                <a:tc>
                  <a:txBody>
                    <a:bodyPr/>
                    <a:lstStyle/>
                    <a:p>
                      <a:pPr algn="l" fontAlgn="b"/>
                      <a:r>
                        <a:rPr lang="es-CO" sz="2000" u="none" strike="noStrike" dirty="0">
                          <a:effectLst/>
                        </a:rPr>
                        <a:t>Profesional</a:t>
                      </a:r>
                      <a:endParaRPr lang="es-CO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19050" marB="19050" anchor="b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u="none" strike="noStrike" dirty="0">
                          <a:effectLst/>
                        </a:rPr>
                        <a:t>349</a:t>
                      </a:r>
                      <a:endParaRPr lang="es-CO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4277797"/>
                  </a:ext>
                </a:extLst>
              </a:tr>
              <a:tr h="274637">
                <a:tc>
                  <a:txBody>
                    <a:bodyPr/>
                    <a:lstStyle/>
                    <a:p>
                      <a:pPr algn="l" fontAlgn="b"/>
                      <a:r>
                        <a:rPr lang="es-CO" sz="2000" u="none" strike="noStrike" dirty="0">
                          <a:effectLst/>
                        </a:rPr>
                        <a:t>Posgrado</a:t>
                      </a:r>
                      <a:endParaRPr lang="es-CO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u="none" strike="noStrike" dirty="0">
                          <a:effectLst/>
                        </a:rPr>
                        <a:t>166</a:t>
                      </a:r>
                      <a:endParaRPr lang="es-CO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7224295"/>
                  </a:ext>
                </a:extLst>
              </a:tr>
            </a:tbl>
          </a:graphicData>
        </a:graphic>
      </p:graphicFrame>
      <p:sp>
        <p:nvSpPr>
          <p:cNvPr id="5" name="Rectángulo 4"/>
          <p:cNvSpPr/>
          <p:nvPr/>
        </p:nvSpPr>
        <p:spPr>
          <a:xfrm>
            <a:off x="994913" y="4985440"/>
            <a:ext cx="100900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dirty="0" smtClean="0"/>
              <a:t>Se evidencia la participación de la ciudadanía en cada nivel de escolaridad, para lo cual es importante que la oferta Institucional este dirigida a todas las edades.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25285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1441880" y="222808"/>
            <a:ext cx="83663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3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Caracterización por Edad  de la Encuesta</a:t>
            </a:r>
            <a:endParaRPr lang="en-US" sz="36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6167213"/>
              </p:ext>
            </p:extLst>
          </p:nvPr>
        </p:nvGraphicFramePr>
        <p:xfrm>
          <a:off x="6020575" y="1265158"/>
          <a:ext cx="4814203" cy="22341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8030074"/>
              </p:ext>
            </p:extLst>
          </p:nvPr>
        </p:nvGraphicFramePr>
        <p:xfrm>
          <a:off x="577968" y="1391632"/>
          <a:ext cx="4063043" cy="1981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92785">
                  <a:extLst>
                    <a:ext uri="{9D8B030D-6E8A-4147-A177-3AD203B41FA5}">
                      <a16:colId xmlns:a16="http://schemas.microsoft.com/office/drawing/2014/main" val="962845018"/>
                    </a:ext>
                  </a:extLst>
                </a:gridCol>
                <a:gridCol w="1570258">
                  <a:extLst>
                    <a:ext uri="{9D8B030D-6E8A-4147-A177-3AD203B41FA5}">
                      <a16:colId xmlns:a16="http://schemas.microsoft.com/office/drawing/2014/main" val="156197053"/>
                    </a:ext>
                  </a:extLst>
                </a:gridCol>
              </a:tblGrid>
              <a:tr h="305773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RANGO DE EDAD </a:t>
                      </a:r>
                      <a:endParaRPr lang="en-US" sz="2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USUARIOS </a:t>
                      </a:r>
                      <a:endParaRPr lang="en-US" sz="2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1334653"/>
                  </a:ext>
                </a:extLst>
              </a:tr>
              <a:tr h="337625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>
                          <a:effectLst/>
                        </a:rPr>
                        <a:t> 0-18 años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19050" marB="19050" anchor="b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4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9083952"/>
                  </a:ext>
                </a:extLst>
              </a:tr>
              <a:tr h="337625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>
                          <a:effectLst/>
                        </a:rPr>
                        <a:t>18-30 años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19050" marB="19050" anchor="b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</a:rPr>
                        <a:t>149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8143577"/>
                  </a:ext>
                </a:extLst>
              </a:tr>
              <a:tr h="337625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>
                          <a:effectLst/>
                        </a:rPr>
                        <a:t>30-45 años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19050" marB="19050" anchor="b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</a:rPr>
                        <a:t>398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6690306"/>
                  </a:ext>
                </a:extLst>
              </a:tr>
              <a:tr h="337625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>
                          <a:effectLst/>
                        </a:rPr>
                        <a:t>Más de 45 años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19050" marB="19050" anchor="b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317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0623937"/>
                  </a:ext>
                </a:extLst>
              </a:tr>
            </a:tbl>
          </a:graphicData>
        </a:graphic>
      </p:graphicFrame>
      <p:sp>
        <p:nvSpPr>
          <p:cNvPr id="9" name="Rectángulo 8"/>
          <p:cNvSpPr/>
          <p:nvPr/>
        </p:nvSpPr>
        <p:spPr>
          <a:xfrm>
            <a:off x="810446" y="4226094"/>
            <a:ext cx="106971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dirty="0"/>
              <a:t>La mayor concentración </a:t>
            </a:r>
            <a:r>
              <a:rPr lang="es-MX" dirty="0" smtClean="0"/>
              <a:t>por edad se </a:t>
            </a:r>
            <a:r>
              <a:rPr lang="es-MX" dirty="0"/>
              <a:t>encuentra </a:t>
            </a:r>
            <a:r>
              <a:rPr lang="es-MX" dirty="0" smtClean="0"/>
              <a:t>entre los 30-45 años con un 47%, a partir de los 45 años  37%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66405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2344188" y="581706"/>
            <a:ext cx="59026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3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Caracterización por Zona</a:t>
            </a:r>
            <a:endParaRPr lang="en-US" sz="36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69975175"/>
              </p:ext>
            </p:extLst>
          </p:nvPr>
        </p:nvGraphicFramePr>
        <p:xfrm>
          <a:off x="5626033" y="1544129"/>
          <a:ext cx="5324694" cy="26310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772946"/>
              </p:ext>
            </p:extLst>
          </p:nvPr>
        </p:nvGraphicFramePr>
        <p:xfrm>
          <a:off x="2344189" y="2130725"/>
          <a:ext cx="3802628" cy="145786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01314">
                  <a:extLst>
                    <a:ext uri="{9D8B030D-6E8A-4147-A177-3AD203B41FA5}">
                      <a16:colId xmlns:a16="http://schemas.microsoft.com/office/drawing/2014/main" val="2333942577"/>
                    </a:ext>
                  </a:extLst>
                </a:gridCol>
                <a:gridCol w="1901314">
                  <a:extLst>
                    <a:ext uri="{9D8B030D-6E8A-4147-A177-3AD203B41FA5}">
                      <a16:colId xmlns:a16="http://schemas.microsoft.com/office/drawing/2014/main" val="1182748076"/>
                    </a:ext>
                  </a:extLst>
                </a:gridCol>
              </a:tblGrid>
              <a:tr h="428610">
                <a:tc>
                  <a:txBody>
                    <a:bodyPr/>
                    <a:lstStyle/>
                    <a:p>
                      <a:pPr algn="l" fontAlgn="b"/>
                      <a:r>
                        <a:rPr lang="es-CO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ZONA</a:t>
                      </a:r>
                      <a:endParaRPr lang="es-CO" sz="20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USUARIOS</a:t>
                      </a:r>
                      <a:endParaRPr lang="es-CO" sz="20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6485370"/>
                  </a:ext>
                </a:extLst>
              </a:tr>
              <a:tr h="514627">
                <a:tc>
                  <a:txBody>
                    <a:bodyPr/>
                    <a:lstStyle/>
                    <a:p>
                      <a:pPr algn="l" fontAlgn="ctr"/>
                      <a:r>
                        <a:rPr lang="es-CO" sz="2000" u="none" strike="noStrike">
                          <a:effectLst/>
                        </a:rPr>
                        <a:t>Rural</a:t>
                      </a:r>
                      <a:endParaRPr lang="es-CO" sz="2000" b="0" i="0" u="none" strike="noStrike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2000" u="none" strike="noStrike" dirty="0">
                          <a:effectLst/>
                        </a:rPr>
                        <a:t>354</a:t>
                      </a:r>
                      <a:endParaRPr lang="es-CO" sz="2000" b="0" i="0" u="none" strike="noStrike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525" marR="9525" marT="19050" marB="1905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034047"/>
                  </a:ext>
                </a:extLst>
              </a:tr>
              <a:tr h="514627">
                <a:tc>
                  <a:txBody>
                    <a:bodyPr/>
                    <a:lstStyle/>
                    <a:p>
                      <a:pPr algn="l" fontAlgn="ctr"/>
                      <a:r>
                        <a:rPr lang="es-CO" sz="2000" u="none" strike="noStrike" dirty="0">
                          <a:effectLst/>
                        </a:rPr>
                        <a:t>Urbana</a:t>
                      </a:r>
                      <a:endParaRPr lang="es-CO" sz="2000" b="0" i="0" u="none" strike="noStrike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2000" u="none" strike="noStrike" dirty="0">
                          <a:effectLst/>
                        </a:rPr>
                        <a:t>514 </a:t>
                      </a:r>
                      <a:endParaRPr lang="es-CO" sz="2000" b="0" i="0" u="none" strike="noStrike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525" marR="9525" marT="19050" marB="1905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4095655"/>
                  </a:ext>
                </a:extLst>
              </a:tr>
            </a:tbl>
          </a:graphicData>
        </a:graphic>
      </p:graphicFrame>
      <p:sp>
        <p:nvSpPr>
          <p:cNvPr id="3" name="Rectángulo 2"/>
          <p:cNvSpPr/>
          <p:nvPr/>
        </p:nvSpPr>
        <p:spPr>
          <a:xfrm>
            <a:off x="1693653" y="4761781"/>
            <a:ext cx="90893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dirty="0"/>
              <a:t>Hubo gran participación en la zona </a:t>
            </a:r>
            <a:r>
              <a:rPr lang="es-CO" dirty="0" smtClean="0"/>
              <a:t>urbana, </a:t>
            </a:r>
            <a:r>
              <a:rPr lang="es-CO" dirty="0"/>
              <a:t>lo cual demuestra mayor acceso a las tecnologías de la información y comunicación (tics)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4489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0067" y="701145"/>
            <a:ext cx="7104491" cy="4504760"/>
          </a:xfrm>
          <a:prstGeom prst="rect">
            <a:avLst/>
          </a:prstGeom>
        </p:spPr>
      </p:pic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324179" y="2720381"/>
            <a:ext cx="3595888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32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Evaluación de la oferta Institucional</a:t>
            </a:r>
            <a:endParaRPr lang="es-CO" sz="32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21481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736423">
            <a:off x="1353962" y="399395"/>
            <a:ext cx="1863364" cy="1223582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45202" y="412479"/>
            <a:ext cx="10515600" cy="1325563"/>
          </a:xfrm>
        </p:spPr>
        <p:txBody>
          <a:bodyPr/>
          <a:lstStyle/>
          <a:p>
            <a:pPr algn="ctr"/>
            <a:r>
              <a:rPr lang="es-ES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Subgerencia </a:t>
            </a:r>
            <a:r>
              <a:rPr lang="es-ES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Protección Animal</a:t>
            </a:r>
            <a:endParaRPr lang="es-CO" dirty="0"/>
          </a:p>
        </p:txBody>
      </p:sp>
      <p:sp>
        <p:nvSpPr>
          <p:cNvPr id="5" name="Rectángulo 4"/>
          <p:cNvSpPr/>
          <p:nvPr/>
        </p:nvSpPr>
        <p:spPr>
          <a:xfrm>
            <a:off x="802257" y="1738043"/>
            <a:ext cx="1095854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dirty="0"/>
              <a:t>La Subgerencia de </a:t>
            </a:r>
            <a:r>
              <a:rPr lang="es-MX" dirty="0" smtClean="0"/>
              <a:t>Protección </a:t>
            </a:r>
            <a:r>
              <a:rPr lang="es-MX" dirty="0"/>
              <a:t>animal, verifica la calidad en la producción, comercialización y uso adecuado de los insumos animales velando por las condiciones y medidas necesarias durante la producción, almacenamiento, distribución y preparación de los productos de origen animal. Con el propósito de obtener alimentos sanos e inocuos en las fincas se da a conocer Las Buenas Practicas Ganaderas </a:t>
            </a:r>
            <a:r>
              <a:rPr lang="es-MX" b="1" dirty="0"/>
              <a:t>(BPG) </a:t>
            </a:r>
            <a:r>
              <a:rPr lang="es-MX" dirty="0"/>
              <a:t>que consisten en un sistema de aseguramiento de calidad e inocuidad en la producción primaria.</a:t>
            </a:r>
            <a:endParaRPr lang="es-CO" dirty="0"/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3373684"/>
              </p:ext>
            </p:extLst>
          </p:nvPr>
        </p:nvGraphicFramePr>
        <p:xfrm>
          <a:off x="1067614" y="3616661"/>
          <a:ext cx="2702130" cy="11562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02130">
                  <a:extLst>
                    <a:ext uri="{9D8B030D-6E8A-4147-A177-3AD203B41FA5}">
                      <a16:colId xmlns:a16="http://schemas.microsoft.com/office/drawing/2014/main" val="2032378180"/>
                    </a:ext>
                  </a:extLst>
                </a:gridCol>
              </a:tblGrid>
              <a:tr h="4551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800" u="sng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No</a:t>
                      </a:r>
                      <a:r>
                        <a:rPr lang="es-MX" sz="1800" u="sng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de encuestas </a:t>
                      </a:r>
                      <a:endParaRPr lang="es-CO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629126"/>
                  </a:ext>
                </a:extLst>
              </a:tr>
              <a:tr h="6662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4000" dirty="0">
                          <a:effectLst/>
                        </a:rPr>
                        <a:t>340</a:t>
                      </a:r>
                      <a:endParaRPr lang="es-CO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9123557"/>
                  </a:ext>
                </a:extLst>
              </a:tr>
            </a:tbl>
          </a:graphicData>
        </a:graphic>
      </p:graphicFrame>
      <p:sp>
        <p:nvSpPr>
          <p:cNvPr id="7" name="Rectángulo 6"/>
          <p:cNvSpPr/>
          <p:nvPr/>
        </p:nvSpPr>
        <p:spPr>
          <a:xfrm>
            <a:off x="4195314" y="3537766"/>
            <a:ext cx="7565488" cy="930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Se registra </a:t>
            </a:r>
            <a:r>
              <a:rPr lang="es-ES" dirty="0" smtClean="0"/>
              <a:t>un </a:t>
            </a:r>
            <a:r>
              <a:rPr lang="es-ES" dirty="0"/>
              <a:t>total de </a:t>
            </a:r>
            <a:r>
              <a:rPr lang="es-ES" dirty="0" smtClean="0"/>
              <a:t>340 respuestas a las </a:t>
            </a:r>
            <a:r>
              <a:rPr lang="es-ES" dirty="0"/>
              <a:t>3 preguntas indicadas en la Subgerencia de Protección Animal. </a:t>
            </a:r>
            <a:endParaRPr lang="es-ES" dirty="0" smtClean="0"/>
          </a:p>
          <a:p>
            <a:r>
              <a:rPr lang="es-ES" dirty="0" smtClean="0"/>
              <a:t>Los </a:t>
            </a:r>
            <a:r>
              <a:rPr lang="es-ES" dirty="0"/>
              <a:t>resultados detallados de cada una de estas se presentan a </a:t>
            </a:r>
            <a:r>
              <a:rPr lang="es-ES" dirty="0" smtClean="0"/>
              <a:t>continuación…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15991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s-MX" sz="3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¿Tiene usted conocimiento de los trámites de la Subgerencia de Protección Animal que puede realizar en línea?</a:t>
            </a:r>
            <a:endParaRPr lang="es-CO" sz="32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49805082"/>
              </p:ext>
            </p:extLst>
          </p:nvPr>
        </p:nvGraphicFramePr>
        <p:xfrm>
          <a:off x="0" y="2352501"/>
          <a:ext cx="6729153" cy="40512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7366413"/>
              </p:ext>
            </p:extLst>
          </p:nvPr>
        </p:nvGraphicFramePr>
        <p:xfrm>
          <a:off x="838200" y="1793688"/>
          <a:ext cx="2006140" cy="7017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03070">
                  <a:extLst>
                    <a:ext uri="{9D8B030D-6E8A-4147-A177-3AD203B41FA5}">
                      <a16:colId xmlns:a16="http://schemas.microsoft.com/office/drawing/2014/main" val="2493072630"/>
                    </a:ext>
                  </a:extLst>
                </a:gridCol>
                <a:gridCol w="1003070">
                  <a:extLst>
                    <a:ext uri="{9D8B030D-6E8A-4147-A177-3AD203B41FA5}">
                      <a16:colId xmlns:a16="http://schemas.microsoft.com/office/drawing/2014/main" val="4002548583"/>
                    </a:ext>
                  </a:extLst>
                </a:gridCol>
              </a:tblGrid>
              <a:tr h="350866"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 dirty="0">
                          <a:solidFill>
                            <a:schemeClr val="bg1"/>
                          </a:solidFill>
                          <a:effectLst/>
                        </a:rPr>
                        <a:t>😊 SI</a:t>
                      </a:r>
                      <a:endParaRPr lang="es-CO" sz="18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 dirty="0">
                          <a:effectLst/>
                        </a:rPr>
                        <a:t>219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6539658"/>
                  </a:ext>
                </a:extLst>
              </a:tr>
              <a:tr h="350866"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 dirty="0">
                          <a:solidFill>
                            <a:schemeClr val="bg1"/>
                          </a:solidFill>
                          <a:effectLst/>
                        </a:rPr>
                        <a:t>🙁 NO</a:t>
                      </a:r>
                      <a:endParaRPr lang="es-CO" sz="18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 dirty="0">
                          <a:effectLst/>
                        </a:rPr>
                        <a:t>140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4330122"/>
                  </a:ext>
                </a:extLst>
              </a:tr>
            </a:tbl>
          </a:graphicData>
        </a:graphic>
      </p:graphicFrame>
      <p:sp>
        <p:nvSpPr>
          <p:cNvPr id="8" name="Flecha derecha 7"/>
          <p:cNvSpPr/>
          <p:nvPr/>
        </p:nvSpPr>
        <p:spPr>
          <a:xfrm>
            <a:off x="5835535" y="3025674"/>
            <a:ext cx="864523" cy="6400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9" name="Rectángulo 8"/>
          <p:cNvSpPr/>
          <p:nvPr/>
        </p:nvSpPr>
        <p:spPr>
          <a:xfrm>
            <a:off x="6956366" y="2758363"/>
            <a:ext cx="4397434" cy="23034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7070" marR="897890" algn="just">
              <a:lnSpc>
                <a:spcPct val="115000"/>
              </a:lnSpc>
              <a:spcAft>
                <a:spcPts val="0"/>
              </a:spcAft>
            </a:pPr>
            <a:r>
              <a:rPr lang="es-ES" dirty="0">
                <a:latin typeface="+mj-lt"/>
                <a:ea typeface="+mj-ea"/>
                <a:cs typeface="+mj-cs"/>
              </a:rPr>
              <a:t>El </a:t>
            </a:r>
            <a:r>
              <a:rPr lang="es-ES" b="1" dirty="0">
                <a:latin typeface="+mj-lt"/>
                <a:ea typeface="+mj-ea"/>
                <a:cs typeface="+mj-cs"/>
              </a:rPr>
              <a:t>61% </a:t>
            </a:r>
            <a:r>
              <a:rPr lang="es-ES" dirty="0">
                <a:latin typeface="+mj-lt"/>
                <a:ea typeface="+mj-ea"/>
                <a:cs typeface="+mj-cs"/>
              </a:rPr>
              <a:t>de los ciudadanos encuestados considera que si tienen conocimientos de los tramites que realiza la Subgerencia </a:t>
            </a:r>
            <a:r>
              <a:rPr lang="es-ES" dirty="0" smtClean="0">
                <a:latin typeface="+mj-lt"/>
                <a:ea typeface="+mj-ea"/>
                <a:cs typeface="+mj-cs"/>
              </a:rPr>
              <a:t>De </a:t>
            </a:r>
            <a:r>
              <a:rPr lang="es-ES" dirty="0">
                <a:latin typeface="+mj-lt"/>
                <a:ea typeface="+mj-ea"/>
                <a:cs typeface="+mj-cs"/>
              </a:rPr>
              <a:t>Protección Animal, el </a:t>
            </a:r>
            <a:r>
              <a:rPr lang="es-ES" b="1" dirty="0">
                <a:latin typeface="+mj-lt"/>
                <a:ea typeface="+mj-ea"/>
                <a:cs typeface="+mj-cs"/>
              </a:rPr>
              <a:t>39% </a:t>
            </a:r>
            <a:r>
              <a:rPr lang="es-ES" dirty="0">
                <a:latin typeface="+mj-lt"/>
                <a:ea typeface="+mj-ea"/>
                <a:cs typeface="+mj-cs"/>
              </a:rPr>
              <a:t>considera que no conoce los tramites.</a:t>
            </a:r>
            <a:endParaRPr lang="es-CO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4587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47309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s-MX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¿Sabe usted que con el aplicativo SIMPLIFICA, puede realizar los trámites de registro de empresas y productos de alimentos para animales y comercializadores de insumos agropecuarios y material genético?</a:t>
            </a:r>
            <a:endParaRPr lang="es-CO" sz="28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3332281"/>
              </p:ext>
            </p:extLst>
          </p:nvPr>
        </p:nvGraphicFramePr>
        <p:xfrm>
          <a:off x="1235824" y="1763674"/>
          <a:ext cx="2031078" cy="7848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15539">
                  <a:extLst>
                    <a:ext uri="{9D8B030D-6E8A-4147-A177-3AD203B41FA5}">
                      <a16:colId xmlns:a16="http://schemas.microsoft.com/office/drawing/2014/main" val="2593647115"/>
                    </a:ext>
                  </a:extLst>
                </a:gridCol>
                <a:gridCol w="1015539">
                  <a:extLst>
                    <a:ext uri="{9D8B030D-6E8A-4147-A177-3AD203B41FA5}">
                      <a16:colId xmlns:a16="http://schemas.microsoft.com/office/drawing/2014/main" val="2067268677"/>
                    </a:ext>
                  </a:extLst>
                </a:gridCol>
              </a:tblGrid>
              <a:tr h="392431"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>
                          <a:solidFill>
                            <a:schemeClr val="bg1"/>
                          </a:solidFill>
                          <a:effectLst/>
                        </a:rPr>
                        <a:t>😊 SI</a:t>
                      </a:r>
                      <a:endParaRPr lang="es-CO" sz="18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 dirty="0">
                          <a:effectLst/>
                        </a:rPr>
                        <a:t>184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1526378"/>
                  </a:ext>
                </a:extLst>
              </a:tr>
              <a:tr h="392431"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 dirty="0">
                          <a:solidFill>
                            <a:schemeClr val="bg1"/>
                          </a:solidFill>
                          <a:effectLst/>
                        </a:rPr>
                        <a:t>🙁 NO</a:t>
                      </a:r>
                      <a:endParaRPr lang="es-CO" sz="18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 dirty="0">
                          <a:effectLst/>
                        </a:rPr>
                        <a:t>175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6364184"/>
                  </a:ext>
                </a:extLst>
              </a:tr>
            </a:tbl>
          </a:graphicData>
        </a:graphic>
      </p:graphicFrame>
      <p:sp>
        <p:nvSpPr>
          <p:cNvPr id="4" name="Flecha derecha 3"/>
          <p:cNvSpPr/>
          <p:nvPr/>
        </p:nvSpPr>
        <p:spPr>
          <a:xfrm>
            <a:off x="5843847" y="3719765"/>
            <a:ext cx="881149" cy="56526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6378393"/>
              </p:ext>
            </p:extLst>
          </p:nvPr>
        </p:nvGraphicFramePr>
        <p:xfrm>
          <a:off x="673331" y="2838796"/>
          <a:ext cx="5422669" cy="34373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ángulo 5"/>
          <p:cNvSpPr/>
          <p:nvPr/>
        </p:nvSpPr>
        <p:spPr>
          <a:xfrm>
            <a:off x="6514407" y="2690474"/>
            <a:ext cx="522316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7070" marR="898525" algn="just">
              <a:spcBef>
                <a:spcPts val="835"/>
              </a:spcBef>
              <a:spcAft>
                <a:spcPts val="0"/>
              </a:spcAft>
            </a:pPr>
            <a:r>
              <a:rPr lang="es-ES" dirty="0">
                <a:latin typeface="+mj-lt"/>
                <a:ea typeface="+mj-ea"/>
                <a:cs typeface="+mj-cs"/>
              </a:rPr>
              <a:t>El </a:t>
            </a:r>
            <a:r>
              <a:rPr lang="es-ES" b="1" dirty="0">
                <a:latin typeface="+mj-lt"/>
                <a:ea typeface="+mj-ea"/>
                <a:cs typeface="+mj-cs"/>
              </a:rPr>
              <a:t>51% </a:t>
            </a:r>
            <a:r>
              <a:rPr lang="es-ES" dirty="0">
                <a:latin typeface="+mj-lt"/>
                <a:ea typeface="+mj-ea"/>
                <a:cs typeface="+mj-cs"/>
              </a:rPr>
              <a:t>de los ciudadanos que respondieron la encuesta indican que con el aplicativo  </a:t>
            </a:r>
            <a:r>
              <a:rPr lang="es-ES" b="1" dirty="0">
                <a:latin typeface="+mj-lt"/>
                <a:ea typeface="+mj-ea"/>
                <a:cs typeface="+mj-cs"/>
              </a:rPr>
              <a:t>SIMPLIFICA, </a:t>
            </a:r>
            <a:r>
              <a:rPr lang="es-ES" dirty="0">
                <a:latin typeface="+mj-lt"/>
                <a:ea typeface="+mj-ea"/>
                <a:cs typeface="+mj-cs"/>
              </a:rPr>
              <a:t>se pueden realizar tramites para registros de empresas y productos de alimentos para animal </a:t>
            </a:r>
            <a:r>
              <a:rPr lang="es-ES" dirty="0" err="1">
                <a:latin typeface="+mj-lt"/>
                <a:ea typeface="+mj-ea"/>
                <a:cs typeface="+mj-cs"/>
              </a:rPr>
              <a:t>etc</a:t>
            </a:r>
            <a:r>
              <a:rPr lang="es-ES" dirty="0">
                <a:latin typeface="+mj-lt"/>
                <a:ea typeface="+mj-ea"/>
                <a:cs typeface="+mj-cs"/>
              </a:rPr>
              <a:t>, el </a:t>
            </a:r>
            <a:r>
              <a:rPr lang="es-ES" b="1" dirty="0">
                <a:latin typeface="+mj-lt"/>
                <a:ea typeface="+mj-ea"/>
                <a:cs typeface="+mj-cs"/>
              </a:rPr>
              <a:t>49% </a:t>
            </a:r>
            <a:r>
              <a:rPr lang="es-ES" dirty="0">
                <a:latin typeface="+mj-lt"/>
                <a:ea typeface="+mj-ea"/>
                <a:cs typeface="+mj-cs"/>
              </a:rPr>
              <a:t>considera que no conoce la aplicación y se debería dar a conocer como se puede utilizar.</a:t>
            </a:r>
            <a:endParaRPr lang="es-CO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45811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21328" y="157306"/>
            <a:ext cx="10515600" cy="1447050"/>
          </a:xfrm>
        </p:spPr>
        <p:txBody>
          <a:bodyPr>
            <a:noAutofit/>
          </a:bodyPr>
          <a:lstStyle/>
          <a:p>
            <a:pPr algn="ctr"/>
            <a:r>
              <a:rPr lang="es-MX" sz="3200" dirty="0"/>
              <a:t/>
            </a:r>
            <a:br>
              <a:rPr lang="es-MX" sz="3200" dirty="0"/>
            </a:br>
            <a:r>
              <a:rPr lang="es-MX" sz="2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¿Conoce la diferenciación en los protocolos para la movilización de bovinos</a:t>
            </a:r>
            <a:r>
              <a:rPr lang="es-MX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sz="2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zonas fronterizas hacia el centro del país?</a:t>
            </a:r>
            <a:endParaRPr lang="es-CO" sz="2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Flecha derecha 3"/>
          <p:cNvSpPr/>
          <p:nvPr/>
        </p:nvSpPr>
        <p:spPr>
          <a:xfrm>
            <a:off x="6213763" y="3373451"/>
            <a:ext cx="881149" cy="565265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3677039"/>
              </p:ext>
            </p:extLst>
          </p:nvPr>
        </p:nvGraphicFramePr>
        <p:xfrm>
          <a:off x="1413161" y="1986392"/>
          <a:ext cx="2094808" cy="8565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47404">
                  <a:extLst>
                    <a:ext uri="{9D8B030D-6E8A-4147-A177-3AD203B41FA5}">
                      <a16:colId xmlns:a16="http://schemas.microsoft.com/office/drawing/2014/main" val="2919102802"/>
                    </a:ext>
                  </a:extLst>
                </a:gridCol>
                <a:gridCol w="1047404">
                  <a:extLst>
                    <a:ext uri="{9D8B030D-6E8A-4147-A177-3AD203B41FA5}">
                      <a16:colId xmlns:a16="http://schemas.microsoft.com/office/drawing/2014/main" val="3397250315"/>
                    </a:ext>
                  </a:extLst>
                </a:gridCol>
              </a:tblGrid>
              <a:tr h="428280">
                <a:tc>
                  <a:txBody>
                    <a:bodyPr/>
                    <a:lstStyle/>
                    <a:p>
                      <a:pPr algn="l" fontAlgn="b"/>
                      <a:r>
                        <a:rPr lang="es-CO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😊 SI</a:t>
                      </a:r>
                      <a:endParaRPr lang="es-CO" sz="20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u="none" strike="noStrike" dirty="0">
                          <a:effectLst/>
                        </a:rPr>
                        <a:t>200</a:t>
                      </a:r>
                      <a:endParaRPr lang="es-CO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5841614"/>
                  </a:ext>
                </a:extLst>
              </a:tr>
              <a:tr h="428280">
                <a:tc>
                  <a:txBody>
                    <a:bodyPr/>
                    <a:lstStyle/>
                    <a:p>
                      <a:pPr algn="l" fontAlgn="b"/>
                      <a:r>
                        <a:rPr lang="es-CO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🙁 NO</a:t>
                      </a:r>
                      <a:endParaRPr lang="es-CO" sz="20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2000" u="none" strike="noStrike" dirty="0">
                          <a:effectLst/>
                        </a:rPr>
                        <a:t>159</a:t>
                      </a:r>
                      <a:endParaRPr lang="es-CO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6625064"/>
                  </a:ext>
                </a:extLst>
              </a:tr>
            </a:tbl>
          </a:graphicData>
        </a:graphic>
      </p:graphicFrame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45252528"/>
              </p:ext>
            </p:extLst>
          </p:nvPr>
        </p:nvGraphicFramePr>
        <p:xfrm>
          <a:off x="1044632" y="2382631"/>
          <a:ext cx="5984241" cy="40458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ángulo 5"/>
          <p:cNvSpPr/>
          <p:nvPr/>
        </p:nvSpPr>
        <p:spPr>
          <a:xfrm>
            <a:off x="7129547" y="2501922"/>
            <a:ext cx="448979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7070" marR="897890" algn="just">
              <a:spcBef>
                <a:spcPts val="280"/>
              </a:spcBef>
              <a:spcAft>
                <a:spcPts val="0"/>
              </a:spcAft>
            </a:pPr>
            <a:r>
              <a:rPr lang="es-ES" dirty="0">
                <a:latin typeface="+mj-lt"/>
                <a:ea typeface="+mj-ea"/>
                <a:cs typeface="+mj-cs"/>
              </a:rPr>
              <a:t>El </a:t>
            </a:r>
            <a:r>
              <a:rPr lang="es-ES" b="1" dirty="0">
                <a:latin typeface="+mj-lt"/>
                <a:ea typeface="+mj-ea"/>
                <a:cs typeface="+mj-cs"/>
              </a:rPr>
              <a:t>56% </a:t>
            </a:r>
            <a:r>
              <a:rPr lang="es-ES" dirty="0">
                <a:latin typeface="+mj-lt"/>
                <a:ea typeface="+mj-ea"/>
                <a:cs typeface="+mj-cs"/>
              </a:rPr>
              <a:t>de los ciudadanos encuestados tiene claridad sobre los protocolos para la movilización de bovinos de zonas fronterizas, el </a:t>
            </a:r>
            <a:r>
              <a:rPr lang="es-ES" b="1" dirty="0">
                <a:latin typeface="+mj-lt"/>
                <a:ea typeface="+mj-ea"/>
                <a:cs typeface="+mj-cs"/>
              </a:rPr>
              <a:t>44 %</a:t>
            </a:r>
            <a:r>
              <a:rPr lang="es-ES" dirty="0">
                <a:latin typeface="+mj-lt"/>
                <a:ea typeface="+mj-ea"/>
                <a:cs typeface="+mj-cs"/>
              </a:rPr>
              <a:t> considera que debe haber mayor difusión de información para el campo.</a:t>
            </a:r>
            <a:endParaRPr lang="es-CO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78760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2709949" y="415637"/>
            <a:ext cx="78139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3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Metodología de recolección de información</a:t>
            </a:r>
            <a:endParaRPr lang="es-ES" sz="3200" dirty="0"/>
          </a:p>
        </p:txBody>
      </p:sp>
      <p:sp>
        <p:nvSpPr>
          <p:cNvPr id="6" name="Rectángulo 5"/>
          <p:cNvSpPr/>
          <p:nvPr/>
        </p:nvSpPr>
        <p:spPr>
          <a:xfrm>
            <a:off x="590203" y="1371600"/>
            <a:ext cx="11014363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MX" dirty="0" smtClean="0"/>
          </a:p>
          <a:p>
            <a:pPr algn="just"/>
            <a:r>
              <a:rPr lang="es-MX" dirty="0" smtClean="0"/>
              <a:t>Como </a:t>
            </a:r>
            <a:r>
              <a:rPr lang="es-MX" dirty="0" smtClean="0"/>
              <a:t>parte del compromiso de la Institución con el programa de “cero papel” se ha elaborado en conjunto con las Subgerencias del Instituto y divulgado el cuestionario de evaluación en línea a través de nuestras bases de datos, página Web y redes sociales en el periodo comprendido del 23 de agosto al 23 de septiembre de la vigencia 2022.</a:t>
            </a:r>
            <a:r>
              <a:rPr lang="es-ES" dirty="0" smtClean="0"/>
              <a:t> </a:t>
            </a:r>
          </a:p>
          <a:p>
            <a:pPr algn="just"/>
            <a:endParaRPr lang="es-MX" dirty="0" smtClean="0"/>
          </a:p>
          <a:p>
            <a:pPr algn="just"/>
            <a:r>
              <a:rPr lang="es-MX" dirty="0" smtClean="0"/>
              <a:t>Las </a:t>
            </a:r>
            <a:r>
              <a:rPr lang="es-MX" dirty="0"/>
              <a:t>preguntas planteadas fueron organizadas en las siguientes 3 categorías:</a:t>
            </a:r>
          </a:p>
          <a:p>
            <a:pPr algn="just"/>
            <a:r>
              <a:rPr lang="es-MX" dirty="0"/>
              <a:t>¡Datos de identificación </a:t>
            </a:r>
            <a:r>
              <a:rPr lang="es-MX" dirty="0" smtClean="0"/>
              <a:t>-caracterización</a:t>
            </a:r>
            <a:endParaRPr lang="es-MX" dirty="0"/>
          </a:p>
          <a:p>
            <a:pPr algn="just"/>
            <a:r>
              <a:rPr lang="es-MX" dirty="0"/>
              <a:t>¡¡ Evaluación de la oferta institucional</a:t>
            </a:r>
          </a:p>
          <a:p>
            <a:pPr algn="just"/>
            <a:r>
              <a:rPr lang="es-MX" dirty="0"/>
              <a:t>¡¡¡Percepción </a:t>
            </a:r>
            <a:r>
              <a:rPr lang="es-MX" dirty="0" smtClean="0"/>
              <a:t>del servicio.</a:t>
            </a:r>
          </a:p>
          <a:p>
            <a:pPr algn="just"/>
            <a:endParaRPr lang="es-MX" dirty="0"/>
          </a:p>
          <a:p>
            <a:pPr algn="just"/>
            <a:endParaRPr lang="es-MX" dirty="0"/>
          </a:p>
          <a:p>
            <a:pPr algn="just"/>
            <a:r>
              <a:rPr lang="es-CO" dirty="0" smtClean="0"/>
              <a:t>La </a:t>
            </a:r>
            <a:r>
              <a:rPr lang="es-CO" dirty="0"/>
              <a:t>tabulación se ha realizado a través la herramienta google </a:t>
            </a:r>
            <a:r>
              <a:rPr lang="es-CO" dirty="0" err="1"/>
              <a:t>forms</a:t>
            </a:r>
            <a:r>
              <a:rPr lang="es-CO" dirty="0"/>
              <a:t>. En total se  recolectaron 868 encuestas en línea.</a:t>
            </a:r>
            <a:endParaRPr lang="es-MX" b="1" dirty="0"/>
          </a:p>
          <a:p>
            <a:pPr algn="just"/>
            <a:endParaRPr lang="es-MX" b="1" dirty="0"/>
          </a:p>
          <a:p>
            <a:pPr algn="just"/>
            <a:r>
              <a:rPr lang="es-MX" sz="2400" b="1" dirty="0">
                <a:solidFill>
                  <a:srgbClr val="00B050"/>
                </a:solidFill>
              </a:rPr>
              <a:t>A continuación se describen los resultados obtenidos.</a:t>
            </a:r>
          </a:p>
        </p:txBody>
      </p:sp>
    </p:spTree>
    <p:extLst>
      <p:ext uri="{BB962C8B-B14F-4D97-AF65-F5344CB8AC3E}">
        <p14:creationId xmlns:p14="http://schemas.microsoft.com/office/powerpoint/2010/main" val="966906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Subgerencia de Protección </a:t>
            </a:r>
            <a:r>
              <a:rPr lang="es-ES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Fronteriza </a:t>
            </a:r>
            <a:endParaRPr lang="es-CO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883"/>
            <a:ext cx="1615489" cy="1976047"/>
          </a:xfrm>
          <a:prstGeom prst="rect">
            <a:avLst/>
          </a:prstGeom>
          <a:scene3d>
            <a:camera prst="orthographicFront"/>
            <a:lightRig rig="threePt" dir="t"/>
          </a:scene3d>
          <a:sp3d extrusionH="76200"/>
        </p:spPr>
      </p:pic>
      <p:sp>
        <p:nvSpPr>
          <p:cNvPr id="4" name="Rectángulo 3"/>
          <p:cNvSpPr/>
          <p:nvPr/>
        </p:nvSpPr>
        <p:spPr>
          <a:xfrm>
            <a:off x="1121434" y="1690688"/>
            <a:ext cx="1061192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dirty="0" smtClean="0"/>
              <a:t>La </a:t>
            </a:r>
            <a:r>
              <a:rPr lang="es-MX" dirty="0"/>
              <a:t>Subgerencia de Protección </a:t>
            </a:r>
            <a:r>
              <a:rPr lang="es-MX" dirty="0" smtClean="0"/>
              <a:t>Fronteriza </a:t>
            </a:r>
            <a:r>
              <a:rPr lang="es-MX" dirty="0"/>
              <a:t>se encarga de ejercer el control técnico aplicando las medidas de prevención o control que se consideren necesarias en la importación de los medios de transporte, animales, vegetales y/o productos de origen animal y vegetal que ingresen, a fin de prevenir la introducción de plagas y enfermedades y otros factores de riesgo que puedan afectar el estatus sanitario y fitosanitario del País. En la exportación, asegura la certificación conforme las exportaciones de productos agropecuarios. Es el conducto facilitador del comercio internacional de los productos del agro colombiano. </a:t>
            </a:r>
            <a:r>
              <a:rPr lang="es-MX" dirty="0" smtClean="0"/>
              <a:t>Facilita </a:t>
            </a:r>
            <a:r>
              <a:rPr lang="es-MX" dirty="0"/>
              <a:t>los procesos de comercio exterior</a:t>
            </a:r>
            <a:r>
              <a:rPr lang="es-MX" sz="1600" dirty="0"/>
              <a:t>.</a:t>
            </a:r>
            <a:endParaRPr lang="es-CO" sz="1100" dirty="0"/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7767505"/>
              </p:ext>
            </p:extLst>
          </p:nvPr>
        </p:nvGraphicFramePr>
        <p:xfrm>
          <a:off x="9161253" y="3722013"/>
          <a:ext cx="1759788" cy="18928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59788">
                  <a:extLst>
                    <a:ext uri="{9D8B030D-6E8A-4147-A177-3AD203B41FA5}">
                      <a16:colId xmlns:a16="http://schemas.microsoft.com/office/drawing/2014/main" val="2032378180"/>
                    </a:ext>
                  </a:extLst>
                </a:gridCol>
              </a:tblGrid>
              <a:tr h="4782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2400" u="sng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No</a:t>
                      </a:r>
                      <a:r>
                        <a:rPr lang="es-MX" sz="2400" u="sng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de encuestas </a:t>
                      </a:r>
                      <a:endParaRPr lang="es-CO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629126"/>
                  </a:ext>
                </a:extLst>
              </a:tr>
              <a:tr h="5977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60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52</a:t>
                      </a:r>
                      <a:endParaRPr lang="es-CO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9123557"/>
                  </a:ext>
                </a:extLst>
              </a:tr>
            </a:tbl>
          </a:graphicData>
        </a:graphic>
      </p:graphicFrame>
      <p:sp>
        <p:nvSpPr>
          <p:cNvPr id="7" name="Rectángulo 6"/>
          <p:cNvSpPr/>
          <p:nvPr/>
        </p:nvSpPr>
        <p:spPr>
          <a:xfrm>
            <a:off x="2251494" y="3950270"/>
            <a:ext cx="662508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/>
              <a:t>Se </a:t>
            </a:r>
            <a:r>
              <a:rPr lang="es-ES" dirty="0"/>
              <a:t>registra un total de </a:t>
            </a:r>
            <a:r>
              <a:rPr lang="es-ES" dirty="0" smtClean="0"/>
              <a:t>52 respuestas </a:t>
            </a:r>
            <a:r>
              <a:rPr lang="es-ES" dirty="0"/>
              <a:t>a las 3 preguntas indicadas en la Subgerencia de Protección </a:t>
            </a:r>
            <a:r>
              <a:rPr lang="es-ES" dirty="0" smtClean="0"/>
              <a:t>Fronteriza. </a:t>
            </a:r>
            <a:endParaRPr lang="es-ES" dirty="0"/>
          </a:p>
          <a:p>
            <a:r>
              <a:rPr lang="es-ES" dirty="0"/>
              <a:t>Los resultados detallados de cada una de estas se presentan a continuación…</a:t>
            </a: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328181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s-MX" sz="2400" b="1" dirty="0">
                <a:solidFill>
                  <a:schemeClr val="accent6">
                    <a:lumMod val="50000"/>
                  </a:schemeClr>
                </a:solidFill>
              </a:rPr>
              <a:t>¿La información suministrada y publicada en la página web por el ICA para realizar el proceso de ingreso o salida del país de su mascota, fue lo suficientemente clara y le permitió realizar el proceso sin ningún inconveniente?</a:t>
            </a:r>
            <a:endParaRPr lang="es-CO" sz="16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6956366" y="2758363"/>
            <a:ext cx="4397434" cy="2940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7070" marR="897890" algn="just">
              <a:lnSpc>
                <a:spcPct val="115000"/>
              </a:lnSpc>
              <a:spcAft>
                <a:spcPts val="0"/>
              </a:spcAft>
            </a:pPr>
            <a:r>
              <a:rPr lang="es-ES" dirty="0">
                <a:latin typeface="+mj-lt"/>
                <a:ea typeface="+mj-ea"/>
                <a:cs typeface="+mj-cs"/>
              </a:rPr>
              <a:t>El </a:t>
            </a:r>
            <a:r>
              <a:rPr lang="es-ES" b="1" dirty="0" smtClean="0">
                <a:latin typeface="+mj-lt"/>
                <a:ea typeface="+mj-ea"/>
                <a:cs typeface="+mj-cs"/>
              </a:rPr>
              <a:t>77% </a:t>
            </a:r>
            <a:r>
              <a:rPr lang="es-ES" dirty="0">
                <a:latin typeface="+mj-lt"/>
                <a:ea typeface="+mj-ea"/>
                <a:cs typeface="+mj-cs"/>
              </a:rPr>
              <a:t>de los ciudadanos encuestados considera que si </a:t>
            </a:r>
            <a:r>
              <a:rPr lang="es-ES" dirty="0" smtClean="0">
                <a:latin typeface="+mj-lt"/>
                <a:ea typeface="+mj-ea"/>
                <a:cs typeface="+mj-cs"/>
              </a:rPr>
              <a:t>la información suministrada por la pagina WEB es clara para realizar el tramite de ingreso y salida de mascotas, </a:t>
            </a:r>
            <a:r>
              <a:rPr lang="es-ES" dirty="0">
                <a:latin typeface="+mj-lt"/>
                <a:ea typeface="+mj-ea"/>
                <a:cs typeface="+mj-cs"/>
              </a:rPr>
              <a:t>el </a:t>
            </a:r>
            <a:r>
              <a:rPr lang="es-ES" b="1" dirty="0" smtClean="0">
                <a:latin typeface="+mj-lt"/>
                <a:ea typeface="+mj-ea"/>
                <a:cs typeface="+mj-cs"/>
              </a:rPr>
              <a:t>12% </a:t>
            </a:r>
            <a:r>
              <a:rPr lang="es-ES" dirty="0">
                <a:latin typeface="+mj-lt"/>
                <a:ea typeface="+mj-ea"/>
                <a:cs typeface="+mj-cs"/>
              </a:rPr>
              <a:t>considera que no </a:t>
            </a:r>
            <a:r>
              <a:rPr lang="es-ES" dirty="0" smtClean="0">
                <a:latin typeface="+mj-lt"/>
                <a:ea typeface="+mj-ea"/>
                <a:cs typeface="+mj-cs"/>
              </a:rPr>
              <a:t>es muy clara para realizar el tramite.</a:t>
            </a:r>
            <a:endParaRPr lang="es-CO" dirty="0"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72295106"/>
              </p:ext>
            </p:extLst>
          </p:nvPr>
        </p:nvGraphicFramePr>
        <p:xfrm>
          <a:off x="1135380" y="1793688"/>
          <a:ext cx="5256183" cy="40506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66460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s-MX" sz="2400" dirty="0"/>
              <a:t/>
            </a:r>
            <a:br>
              <a:rPr lang="es-MX" sz="2400" dirty="0"/>
            </a:br>
            <a:r>
              <a:rPr lang="es-MX" sz="2400" b="1" dirty="0">
                <a:solidFill>
                  <a:schemeClr val="accent6">
                    <a:lumMod val="50000"/>
                  </a:schemeClr>
                </a:solidFill>
              </a:rPr>
              <a:t>¿La información suministrada y publicada en la página web por el ICA para realizar el proceso de importación y exportación de productos agropecuarios, fue lo suficientemente clara y le permitió realizar el proceso sin ningún inconveniente?</a:t>
            </a:r>
            <a:endParaRPr lang="es-CO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6123709" y="2758363"/>
            <a:ext cx="5560291" cy="2640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7070" marR="897890" algn="just">
              <a:lnSpc>
                <a:spcPct val="115000"/>
              </a:lnSpc>
              <a:spcAft>
                <a:spcPts val="0"/>
              </a:spcAft>
            </a:pPr>
            <a:r>
              <a:rPr lang="es-ES" dirty="0">
                <a:latin typeface="+mj-lt"/>
                <a:ea typeface="+mj-ea"/>
                <a:cs typeface="+mj-cs"/>
              </a:rPr>
              <a:t>El </a:t>
            </a:r>
            <a:r>
              <a:rPr lang="es-ES" b="1" dirty="0" smtClean="0">
                <a:latin typeface="+mj-lt"/>
                <a:ea typeface="+mj-ea"/>
                <a:cs typeface="+mj-cs"/>
              </a:rPr>
              <a:t>85% </a:t>
            </a:r>
            <a:r>
              <a:rPr lang="es-ES" dirty="0">
                <a:latin typeface="+mj-lt"/>
                <a:ea typeface="+mj-ea"/>
                <a:cs typeface="+mj-cs"/>
              </a:rPr>
              <a:t>de los ciudadanos que respondieron la encuesta indican </a:t>
            </a:r>
            <a:r>
              <a:rPr lang="es-ES" dirty="0" smtClean="0">
                <a:latin typeface="+mj-lt"/>
                <a:ea typeface="+mj-ea"/>
                <a:cs typeface="+mj-cs"/>
              </a:rPr>
              <a:t>que </a:t>
            </a:r>
            <a:r>
              <a:rPr lang="es-ES" dirty="0">
                <a:latin typeface="+mj-lt"/>
                <a:ea typeface="+mj-ea"/>
                <a:cs typeface="+mj-cs"/>
              </a:rPr>
              <a:t>si </a:t>
            </a:r>
            <a:r>
              <a:rPr lang="es-ES" dirty="0" smtClean="0">
                <a:latin typeface="+mj-lt"/>
                <a:ea typeface="+mj-ea"/>
                <a:cs typeface="+mj-cs"/>
              </a:rPr>
              <a:t>la información suministrada por la pagina WEB para realizar el proceso de importación y exportación de productos agropecuarios es clara y no tiene inconvenientes, </a:t>
            </a:r>
            <a:r>
              <a:rPr lang="es-ES" dirty="0">
                <a:latin typeface="+mj-lt"/>
                <a:ea typeface="+mj-ea"/>
                <a:cs typeface="+mj-cs"/>
              </a:rPr>
              <a:t>el </a:t>
            </a:r>
            <a:r>
              <a:rPr lang="es-ES" b="1" dirty="0" smtClean="0">
                <a:latin typeface="+mj-lt"/>
                <a:ea typeface="+mj-ea"/>
                <a:cs typeface="+mj-cs"/>
              </a:rPr>
              <a:t>15% </a:t>
            </a:r>
            <a:r>
              <a:rPr lang="es-ES" dirty="0">
                <a:latin typeface="+mj-lt"/>
                <a:ea typeface="+mj-ea"/>
                <a:cs typeface="+mj-cs"/>
              </a:rPr>
              <a:t>considera que no </a:t>
            </a:r>
            <a:r>
              <a:rPr lang="es-ES" dirty="0" smtClean="0">
                <a:latin typeface="+mj-lt"/>
                <a:ea typeface="+mj-ea"/>
                <a:cs typeface="+mj-cs"/>
              </a:rPr>
              <a:t>es muy clara para realizar el tramite.</a:t>
            </a:r>
            <a:endParaRPr lang="es-CO" dirty="0"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68300191"/>
              </p:ext>
            </p:extLst>
          </p:nvPr>
        </p:nvGraphicFramePr>
        <p:xfrm>
          <a:off x="1237673" y="2283228"/>
          <a:ext cx="6049818" cy="37245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06885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s-MX" sz="2400" dirty="0"/>
              <a:t/>
            </a:r>
            <a:br>
              <a:rPr lang="es-MX" sz="2400" dirty="0"/>
            </a:br>
            <a:r>
              <a:rPr lang="es-MX" sz="2400" b="1" dirty="0" smtClean="0">
                <a:solidFill>
                  <a:schemeClr val="accent6">
                    <a:lumMod val="50000"/>
                  </a:schemeClr>
                </a:solidFill>
              </a:rPr>
              <a:t>¿La </a:t>
            </a:r>
            <a:r>
              <a:rPr lang="es-MX" sz="2400" b="1" dirty="0">
                <a:solidFill>
                  <a:schemeClr val="accent6">
                    <a:lumMod val="50000"/>
                  </a:schemeClr>
                </a:solidFill>
              </a:rPr>
              <a:t>prestación de servicio de los funcionarios ubicados en los puertos, aeropuertos y pasos de frontera ha sido adecuada?</a:t>
            </a:r>
            <a:endParaRPr lang="es-CO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6123709" y="2758363"/>
            <a:ext cx="5560291" cy="2622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7070" marR="897890" algn="just">
              <a:lnSpc>
                <a:spcPct val="115000"/>
              </a:lnSpc>
              <a:spcAft>
                <a:spcPts val="0"/>
              </a:spcAft>
            </a:pPr>
            <a:r>
              <a:rPr lang="es-ES" dirty="0">
                <a:latin typeface="+mj-lt"/>
                <a:ea typeface="+mj-ea"/>
                <a:cs typeface="+mj-cs"/>
              </a:rPr>
              <a:t>El </a:t>
            </a:r>
            <a:r>
              <a:rPr lang="es-ES" b="1" dirty="0" smtClean="0">
                <a:latin typeface="+mj-lt"/>
                <a:ea typeface="+mj-ea"/>
                <a:cs typeface="+mj-cs"/>
              </a:rPr>
              <a:t>88% </a:t>
            </a:r>
            <a:r>
              <a:rPr lang="es-ES" dirty="0">
                <a:latin typeface="+mj-lt"/>
                <a:ea typeface="+mj-ea"/>
                <a:cs typeface="+mj-cs"/>
              </a:rPr>
              <a:t>de los ciudadanos que respondieron la encuesta indican </a:t>
            </a:r>
            <a:r>
              <a:rPr lang="es-ES" dirty="0" smtClean="0">
                <a:latin typeface="+mj-lt"/>
                <a:ea typeface="+mj-ea"/>
                <a:cs typeface="+mj-cs"/>
              </a:rPr>
              <a:t>que el servicio de los funcionarios ubicados en el aeropuerto, puertos y pasos fronterizos han sido los adecuados, buenas asesoría y orientación, el </a:t>
            </a:r>
            <a:r>
              <a:rPr lang="es-ES" b="1" dirty="0" smtClean="0">
                <a:latin typeface="+mj-lt"/>
                <a:ea typeface="+mj-ea"/>
                <a:cs typeface="+mj-cs"/>
              </a:rPr>
              <a:t>12% </a:t>
            </a:r>
            <a:r>
              <a:rPr lang="es-ES" dirty="0">
                <a:latin typeface="+mj-lt"/>
                <a:ea typeface="+mj-ea"/>
                <a:cs typeface="+mj-cs"/>
              </a:rPr>
              <a:t>considera que </a:t>
            </a:r>
            <a:r>
              <a:rPr lang="es-ES" dirty="0" smtClean="0">
                <a:latin typeface="+mj-lt"/>
                <a:ea typeface="+mj-ea"/>
                <a:cs typeface="+mj-cs"/>
              </a:rPr>
              <a:t>la información no es muy clara en los pasos fronterizos.</a:t>
            </a:r>
            <a:endParaRPr lang="es-CO" dirty="0">
              <a:latin typeface="+mj-lt"/>
              <a:ea typeface="+mj-ea"/>
              <a:cs typeface="+mj-cs"/>
            </a:endParaRP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97723710"/>
              </p:ext>
            </p:extLst>
          </p:nvPr>
        </p:nvGraphicFramePr>
        <p:xfrm>
          <a:off x="120073" y="2269835"/>
          <a:ext cx="6003636" cy="38076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35053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68035">
            <a:off x="9850237" y="365125"/>
            <a:ext cx="1826139" cy="1084113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8909649" cy="721803"/>
          </a:xfrm>
        </p:spPr>
        <p:txBody>
          <a:bodyPr/>
          <a:lstStyle/>
          <a:p>
            <a:pPr algn="ctr"/>
            <a:r>
              <a:rPr lang="es-ES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Subgerencia de </a:t>
            </a:r>
            <a:r>
              <a:rPr lang="es-ES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Análisis y Diagnóstico </a:t>
            </a:r>
            <a:endParaRPr lang="es-CO" dirty="0"/>
          </a:p>
        </p:txBody>
      </p:sp>
      <p:sp>
        <p:nvSpPr>
          <p:cNvPr id="5" name="Rectángulo 4"/>
          <p:cNvSpPr/>
          <p:nvPr/>
        </p:nvSpPr>
        <p:spPr>
          <a:xfrm>
            <a:off x="595223" y="1181820"/>
            <a:ext cx="104034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MX" dirty="0" smtClean="0"/>
          </a:p>
          <a:p>
            <a:r>
              <a:rPr lang="es-MX" dirty="0" smtClean="0"/>
              <a:t>La Subgerencia </a:t>
            </a:r>
            <a:r>
              <a:rPr lang="es-MX" dirty="0"/>
              <a:t>de Análisis y Diagnóstico, Proyecta las normas científicas, técnicas y administrativas para el fortalecimiento de la red de laboratorios. Se encarga de los procesos de registro y autorización de laboratorios del sector agropecuario. En los laboratorios se identifica, caracteriza y confirma la presencia de agentes patógenos y contaminantes en la producción agropecuaria. A través de procesos de registro a los laboratorios del sector agropecuario habilita la prestación de servicios de análisis y diagnóstico en el territorio nacional y autoriza laboratorios para la realización de pruebas de control oficial con el fin de ampliar la cobertura del instituto para la atención de los programas sanitarios.</a:t>
            </a:r>
            <a:endParaRPr lang="es-CO" dirty="0"/>
          </a:p>
        </p:txBody>
      </p:sp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0420288"/>
              </p:ext>
            </p:extLst>
          </p:nvPr>
        </p:nvGraphicFramePr>
        <p:xfrm>
          <a:off x="1026543" y="3856008"/>
          <a:ext cx="2389517" cy="16036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89517">
                  <a:extLst>
                    <a:ext uri="{9D8B030D-6E8A-4147-A177-3AD203B41FA5}">
                      <a16:colId xmlns:a16="http://schemas.microsoft.com/office/drawing/2014/main" val="2032378180"/>
                    </a:ext>
                  </a:extLst>
                </a:gridCol>
              </a:tblGrid>
              <a:tr h="5520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2400" u="sng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No</a:t>
                      </a:r>
                      <a:r>
                        <a:rPr lang="es-MX" sz="2400" u="sng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de encuestas </a:t>
                      </a:r>
                      <a:endParaRPr lang="es-CO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629126"/>
                  </a:ext>
                </a:extLst>
              </a:tr>
              <a:tr h="6901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60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57</a:t>
                      </a:r>
                      <a:endParaRPr lang="es-CO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9123557"/>
                  </a:ext>
                </a:extLst>
              </a:tr>
            </a:tbl>
          </a:graphicData>
        </a:graphic>
      </p:graphicFrame>
      <p:sp>
        <p:nvSpPr>
          <p:cNvPr id="8" name="Rectángulo 7"/>
          <p:cNvSpPr/>
          <p:nvPr/>
        </p:nvSpPr>
        <p:spPr>
          <a:xfrm>
            <a:off x="4333336" y="3959524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dirty="0"/>
              <a:t>Se registra un total de </a:t>
            </a:r>
            <a:r>
              <a:rPr lang="es-ES" dirty="0" smtClean="0"/>
              <a:t>57 </a:t>
            </a:r>
            <a:r>
              <a:rPr lang="es-ES" dirty="0"/>
              <a:t>respuestas a las 3 preguntas indicadas en la Subgerencia de Análisis y Diagnóstico</a:t>
            </a:r>
            <a:r>
              <a:rPr lang="es-ES" dirty="0" smtClean="0"/>
              <a:t>. </a:t>
            </a:r>
            <a:endParaRPr lang="es-ES" dirty="0"/>
          </a:p>
          <a:p>
            <a:r>
              <a:rPr lang="es-ES" dirty="0"/>
              <a:t>Los resultados detallados de cada una de estas se presentan a continuación</a:t>
            </a:r>
            <a:r>
              <a:rPr lang="es-ES" dirty="0" smtClean="0"/>
              <a:t>…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18589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s-MX" sz="2400" b="1" dirty="0" smtClean="0">
                <a:solidFill>
                  <a:schemeClr val="accent6">
                    <a:lumMod val="50000"/>
                  </a:schemeClr>
                </a:solidFill>
              </a:rPr>
              <a:t>¿Le </a:t>
            </a:r>
            <a:r>
              <a:rPr lang="es-MX" sz="2400" b="1" dirty="0">
                <a:solidFill>
                  <a:schemeClr val="accent6">
                    <a:lumMod val="50000"/>
                  </a:schemeClr>
                </a:solidFill>
              </a:rPr>
              <a:t>resulta fácil tener accesibilidad a los servicios de laboratorio que son prestados por el ICA?</a:t>
            </a:r>
            <a:endParaRPr lang="es-CO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221672" y="5215236"/>
            <a:ext cx="11748655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7070" marR="897890" algn="just">
              <a:lnSpc>
                <a:spcPct val="115000"/>
              </a:lnSpc>
              <a:spcAft>
                <a:spcPts val="0"/>
              </a:spcAft>
            </a:pPr>
            <a:r>
              <a:rPr lang="es-ES" dirty="0">
                <a:latin typeface="+mj-lt"/>
                <a:ea typeface="+mj-ea"/>
                <a:cs typeface="+mj-cs"/>
              </a:rPr>
              <a:t>El </a:t>
            </a:r>
            <a:r>
              <a:rPr lang="es-ES" b="1" dirty="0" smtClean="0">
                <a:latin typeface="+mj-lt"/>
                <a:ea typeface="+mj-ea"/>
                <a:cs typeface="+mj-cs"/>
              </a:rPr>
              <a:t>88% </a:t>
            </a:r>
            <a:r>
              <a:rPr lang="es-ES" dirty="0">
                <a:latin typeface="+mj-lt"/>
                <a:ea typeface="+mj-ea"/>
                <a:cs typeface="+mj-cs"/>
              </a:rPr>
              <a:t>de los ciudadanos encuestados considera que </a:t>
            </a:r>
            <a:r>
              <a:rPr lang="es-ES" dirty="0" smtClean="0">
                <a:latin typeface="+mj-lt"/>
                <a:ea typeface="+mj-ea"/>
                <a:cs typeface="+mj-cs"/>
              </a:rPr>
              <a:t>es fácil tener la accesibilidad a los servicios del laboratorio, </a:t>
            </a:r>
            <a:r>
              <a:rPr lang="es-ES" dirty="0">
                <a:latin typeface="+mj-lt"/>
                <a:ea typeface="+mj-ea"/>
                <a:cs typeface="+mj-cs"/>
              </a:rPr>
              <a:t>el </a:t>
            </a:r>
            <a:r>
              <a:rPr lang="es-ES" b="1" dirty="0" smtClean="0">
                <a:latin typeface="+mj-lt"/>
                <a:ea typeface="+mj-ea"/>
                <a:cs typeface="+mj-cs"/>
              </a:rPr>
              <a:t>12% </a:t>
            </a:r>
            <a:r>
              <a:rPr lang="es-ES" dirty="0">
                <a:latin typeface="+mj-lt"/>
                <a:ea typeface="+mj-ea"/>
                <a:cs typeface="+mj-cs"/>
              </a:rPr>
              <a:t>considera que no </a:t>
            </a:r>
            <a:r>
              <a:rPr lang="es-ES" dirty="0" smtClean="0">
                <a:latin typeface="+mj-lt"/>
                <a:ea typeface="+mj-ea"/>
                <a:cs typeface="+mj-cs"/>
              </a:rPr>
              <a:t>es muy fácil para el servicio de laboratorio.</a:t>
            </a:r>
            <a:endParaRPr lang="es-CO" dirty="0"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72253189"/>
              </p:ext>
            </p:extLst>
          </p:nvPr>
        </p:nvGraphicFramePr>
        <p:xfrm>
          <a:off x="2798618" y="1413164"/>
          <a:ext cx="7001163" cy="35098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46938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s-MX" dirty="0"/>
              <a:t/>
            </a:r>
            <a:br>
              <a:rPr lang="es-MX" dirty="0"/>
            </a:br>
            <a:r>
              <a:rPr lang="es-MX" sz="2400" b="1" dirty="0">
                <a:solidFill>
                  <a:schemeClr val="accent6">
                    <a:lumMod val="50000"/>
                  </a:schemeClr>
                </a:solidFill>
              </a:rPr>
              <a:t>¿Es clara la información suministrada por el personal del laboratorio frente al servicio, los tiempos de entrega y los criterios de aceptación o rechazo de muestras?</a:t>
            </a:r>
            <a:endParaRPr lang="es-CO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83128" y="5418436"/>
            <a:ext cx="11693235" cy="1047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7070" marR="897890" algn="just">
              <a:lnSpc>
                <a:spcPct val="115000"/>
              </a:lnSpc>
              <a:spcAft>
                <a:spcPts val="0"/>
              </a:spcAft>
            </a:pPr>
            <a:r>
              <a:rPr lang="es-ES" dirty="0">
                <a:latin typeface="+mj-lt"/>
                <a:ea typeface="+mj-ea"/>
                <a:cs typeface="+mj-cs"/>
              </a:rPr>
              <a:t>El </a:t>
            </a:r>
            <a:r>
              <a:rPr lang="es-ES" b="1" dirty="0" smtClean="0">
                <a:latin typeface="+mj-lt"/>
                <a:ea typeface="+mj-ea"/>
                <a:cs typeface="+mj-cs"/>
              </a:rPr>
              <a:t>89% </a:t>
            </a:r>
            <a:r>
              <a:rPr lang="es-ES" dirty="0">
                <a:latin typeface="+mj-lt"/>
                <a:ea typeface="+mj-ea"/>
                <a:cs typeface="+mj-cs"/>
              </a:rPr>
              <a:t>de los ciudadanos que respondieron la encuesta indican </a:t>
            </a:r>
            <a:r>
              <a:rPr lang="es-ES" dirty="0" smtClean="0">
                <a:latin typeface="+mj-lt"/>
                <a:ea typeface="+mj-ea"/>
                <a:cs typeface="+mj-cs"/>
              </a:rPr>
              <a:t>que </a:t>
            </a:r>
            <a:r>
              <a:rPr lang="es-ES" dirty="0">
                <a:latin typeface="+mj-lt"/>
                <a:ea typeface="+mj-ea"/>
                <a:cs typeface="+mj-cs"/>
              </a:rPr>
              <a:t>si </a:t>
            </a:r>
            <a:r>
              <a:rPr lang="es-ES" dirty="0" smtClean="0">
                <a:latin typeface="+mj-lt"/>
                <a:ea typeface="+mj-ea"/>
                <a:cs typeface="+mj-cs"/>
              </a:rPr>
              <a:t>la información suministrada por el personal del laboratorio frente al servicio, es un alto porcentaje bueno, </a:t>
            </a:r>
            <a:r>
              <a:rPr lang="es-ES" dirty="0">
                <a:latin typeface="+mj-lt"/>
                <a:ea typeface="+mj-ea"/>
                <a:cs typeface="+mj-cs"/>
              </a:rPr>
              <a:t>el </a:t>
            </a:r>
            <a:r>
              <a:rPr lang="es-ES" b="1" dirty="0" smtClean="0">
                <a:latin typeface="+mj-lt"/>
                <a:ea typeface="+mj-ea"/>
                <a:cs typeface="+mj-cs"/>
              </a:rPr>
              <a:t>11% </a:t>
            </a:r>
            <a:r>
              <a:rPr lang="es-ES" dirty="0">
                <a:latin typeface="+mj-lt"/>
                <a:ea typeface="+mj-ea"/>
                <a:cs typeface="+mj-cs"/>
              </a:rPr>
              <a:t>considera que no </a:t>
            </a:r>
            <a:r>
              <a:rPr lang="es-ES" dirty="0" smtClean="0">
                <a:latin typeface="+mj-lt"/>
                <a:ea typeface="+mj-ea"/>
                <a:cs typeface="+mj-cs"/>
              </a:rPr>
              <a:t>es muy clara la información suministrada.</a:t>
            </a:r>
            <a:endParaRPr lang="es-CO" dirty="0">
              <a:latin typeface="+mj-lt"/>
              <a:ea typeface="+mj-ea"/>
              <a:cs typeface="+mj-cs"/>
            </a:endParaRP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97128802"/>
              </p:ext>
            </p:extLst>
          </p:nvPr>
        </p:nvGraphicFramePr>
        <p:xfrm>
          <a:off x="2604656" y="2057399"/>
          <a:ext cx="7481454" cy="32904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00922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/>
          <p:cNvSpPr/>
          <p:nvPr/>
        </p:nvSpPr>
        <p:spPr>
          <a:xfrm>
            <a:off x="129309" y="5187526"/>
            <a:ext cx="11887200" cy="1047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7070" marR="897890" algn="just">
              <a:lnSpc>
                <a:spcPct val="115000"/>
              </a:lnSpc>
              <a:spcAft>
                <a:spcPts val="0"/>
              </a:spcAft>
            </a:pPr>
            <a:r>
              <a:rPr lang="es-ES" dirty="0">
                <a:latin typeface="+mj-lt"/>
                <a:ea typeface="+mj-ea"/>
                <a:cs typeface="+mj-cs"/>
              </a:rPr>
              <a:t>El </a:t>
            </a:r>
            <a:r>
              <a:rPr lang="es-ES" b="1" dirty="0" smtClean="0">
                <a:latin typeface="+mj-lt"/>
                <a:ea typeface="+mj-ea"/>
                <a:cs typeface="+mj-cs"/>
              </a:rPr>
              <a:t>95% </a:t>
            </a:r>
            <a:r>
              <a:rPr lang="es-ES" dirty="0">
                <a:latin typeface="+mj-lt"/>
                <a:ea typeface="+mj-ea"/>
                <a:cs typeface="+mj-cs"/>
              </a:rPr>
              <a:t>de los ciudadanos que respondieron la encuesta indican </a:t>
            </a:r>
            <a:r>
              <a:rPr lang="es-ES" dirty="0" smtClean="0">
                <a:latin typeface="+mj-lt"/>
                <a:ea typeface="+mj-ea"/>
                <a:cs typeface="+mj-cs"/>
              </a:rPr>
              <a:t>que la información suministrada en los reportes de resultados emitidos por el laboratorio son claros, el 5</a:t>
            </a:r>
            <a:r>
              <a:rPr lang="es-ES" b="1" dirty="0" smtClean="0">
                <a:latin typeface="+mj-lt"/>
                <a:ea typeface="+mj-ea"/>
                <a:cs typeface="+mj-cs"/>
              </a:rPr>
              <a:t>% </a:t>
            </a:r>
            <a:r>
              <a:rPr lang="es-ES" dirty="0">
                <a:latin typeface="+mj-lt"/>
                <a:ea typeface="+mj-ea"/>
                <a:cs typeface="+mj-cs"/>
              </a:rPr>
              <a:t>considera que </a:t>
            </a:r>
            <a:r>
              <a:rPr lang="es-ES" dirty="0" smtClean="0">
                <a:latin typeface="+mj-lt"/>
                <a:ea typeface="+mj-ea"/>
                <a:cs typeface="+mj-cs"/>
              </a:rPr>
              <a:t>la información no es muy clara.</a:t>
            </a:r>
            <a:endParaRPr lang="es-CO" dirty="0">
              <a:latin typeface="+mj-lt"/>
              <a:ea typeface="+mj-ea"/>
              <a:cs typeface="+mj-cs"/>
            </a:endParaRP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MX" sz="2400" b="1" dirty="0">
                <a:solidFill>
                  <a:schemeClr val="accent6">
                    <a:lumMod val="50000"/>
                  </a:schemeClr>
                </a:solidFill>
              </a:rPr>
              <a:t>¿Es clara la información suministrada en los reportes de resultados emitido por los laboratorios del Instituto?</a:t>
            </a:r>
            <a:endParaRPr lang="es-CO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98005635"/>
              </p:ext>
            </p:extLst>
          </p:nvPr>
        </p:nvGraphicFramePr>
        <p:xfrm>
          <a:off x="2475345" y="1542473"/>
          <a:ext cx="6807200" cy="32581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26463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45983">
            <a:off x="158130" y="473762"/>
            <a:ext cx="2238991" cy="1518316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98585" y="365125"/>
            <a:ext cx="10515600" cy="1325563"/>
          </a:xfrm>
        </p:spPr>
        <p:txBody>
          <a:bodyPr/>
          <a:lstStyle/>
          <a:p>
            <a:pPr algn="ctr"/>
            <a:r>
              <a:rPr lang="es-ES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Subgerencia </a:t>
            </a:r>
            <a:r>
              <a:rPr lang="es-ES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</a:t>
            </a:r>
            <a:r>
              <a:rPr lang="es-ES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Regulación Sanitaria y Fitosanitaria </a:t>
            </a:r>
            <a:endParaRPr lang="es-CO" dirty="0"/>
          </a:p>
        </p:txBody>
      </p:sp>
      <p:sp>
        <p:nvSpPr>
          <p:cNvPr id="4" name="Rectángulo 3"/>
          <p:cNvSpPr/>
          <p:nvPr/>
        </p:nvSpPr>
        <p:spPr>
          <a:xfrm>
            <a:off x="1199071" y="2016871"/>
            <a:ext cx="10215113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dirty="0" smtClean="0"/>
              <a:t>La Subgerencia de Regulación Sanitaria y Fitosanitaria, realiza</a:t>
            </a:r>
            <a:r>
              <a:rPr lang="es-MX" sz="1600" dirty="0" smtClean="0"/>
              <a:t> </a:t>
            </a:r>
            <a:r>
              <a:rPr lang="es-MX" sz="1600" dirty="0"/>
              <a:t>la evaluación de riesgos agropecuarios y de organismos vivos para el intercambio comercial. Formula, prepara y desarrolla políticas relacionadas con las medidas en sanidad animal, vegetal e inocuidad en la </a:t>
            </a:r>
            <a:r>
              <a:rPr lang="es-MX" sz="1600" dirty="0" smtClean="0"/>
              <a:t>producción</a:t>
            </a:r>
            <a:endParaRPr lang="es-CO" sz="2800" dirty="0"/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2156398"/>
              </p:ext>
            </p:extLst>
          </p:nvPr>
        </p:nvGraphicFramePr>
        <p:xfrm>
          <a:off x="1664897" y="3381554"/>
          <a:ext cx="2830875" cy="166707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30875">
                  <a:extLst>
                    <a:ext uri="{9D8B030D-6E8A-4147-A177-3AD203B41FA5}">
                      <a16:colId xmlns:a16="http://schemas.microsoft.com/office/drawing/2014/main" val="2032378180"/>
                    </a:ext>
                  </a:extLst>
                </a:gridCol>
              </a:tblGrid>
              <a:tr h="3957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2400" u="sng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No</a:t>
                      </a:r>
                      <a:r>
                        <a:rPr lang="es-MX" sz="2400" u="sng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de encuestas </a:t>
                      </a:r>
                      <a:endParaRPr lang="es-CO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629126"/>
                  </a:ext>
                </a:extLst>
              </a:tr>
              <a:tr h="12464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6000" dirty="0" smtClean="0">
                          <a:effectLst/>
                        </a:rPr>
                        <a:t>131</a:t>
                      </a:r>
                      <a:endParaRPr lang="es-CO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9123557"/>
                  </a:ext>
                </a:extLst>
              </a:tr>
            </a:tbl>
          </a:graphicData>
        </a:graphic>
      </p:graphicFrame>
      <p:sp>
        <p:nvSpPr>
          <p:cNvPr id="7" name="Rectángulo 6"/>
          <p:cNvSpPr/>
          <p:nvPr/>
        </p:nvSpPr>
        <p:spPr>
          <a:xfrm>
            <a:off x="5063706" y="3381554"/>
            <a:ext cx="593497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Se registra un total de </a:t>
            </a:r>
            <a:r>
              <a:rPr lang="es-ES" dirty="0" smtClean="0"/>
              <a:t>131 </a:t>
            </a:r>
            <a:r>
              <a:rPr lang="es-ES" dirty="0"/>
              <a:t>respuestas a las </a:t>
            </a:r>
            <a:r>
              <a:rPr lang="es-ES" dirty="0" smtClean="0"/>
              <a:t>4 </a:t>
            </a:r>
            <a:r>
              <a:rPr lang="es-ES" dirty="0"/>
              <a:t>preguntas indicadas en la Subgerencia </a:t>
            </a:r>
            <a:r>
              <a:rPr lang="es-ES" dirty="0" smtClean="0"/>
              <a:t>de Regulación </a:t>
            </a:r>
            <a:r>
              <a:rPr lang="es-ES" dirty="0"/>
              <a:t>Sanitaria y Fitosanitaria</a:t>
            </a:r>
            <a:r>
              <a:rPr lang="es-ES" dirty="0" smtClean="0"/>
              <a:t>. </a:t>
            </a:r>
            <a:endParaRPr lang="es-ES" dirty="0"/>
          </a:p>
          <a:p>
            <a:r>
              <a:rPr lang="es-ES" dirty="0"/>
              <a:t>Los resultados detallados de cada una de estas se presentan a continuación</a:t>
            </a:r>
            <a:r>
              <a:rPr lang="es-ES" dirty="0" smtClean="0"/>
              <a:t>…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67842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s-MX" sz="3200" dirty="0"/>
              <a:t/>
            </a:r>
            <a:br>
              <a:rPr lang="es-MX" sz="3200" dirty="0"/>
            </a:br>
            <a:r>
              <a:rPr lang="es-MX" sz="3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¿Conoce o ha usado el Sistema Único de Consulta Pública –SUCOP para participar en la formulación de un proyecto de resolución del Instituto?</a:t>
            </a:r>
            <a:endParaRPr lang="es-CO" sz="32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Flecha derecha 7"/>
          <p:cNvSpPr/>
          <p:nvPr/>
        </p:nvSpPr>
        <p:spPr>
          <a:xfrm>
            <a:off x="5835535" y="3025674"/>
            <a:ext cx="864523" cy="6400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9" name="Rectángulo 8"/>
          <p:cNvSpPr/>
          <p:nvPr/>
        </p:nvSpPr>
        <p:spPr>
          <a:xfrm>
            <a:off x="6956366" y="2758363"/>
            <a:ext cx="4397434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7070" marR="897890" algn="just">
              <a:lnSpc>
                <a:spcPct val="115000"/>
              </a:lnSpc>
              <a:spcAft>
                <a:spcPts val="0"/>
              </a:spcAft>
            </a:pPr>
            <a:r>
              <a:rPr lang="es-ES" dirty="0">
                <a:latin typeface="+mj-lt"/>
                <a:ea typeface="+mj-ea"/>
                <a:cs typeface="+mj-cs"/>
              </a:rPr>
              <a:t>El </a:t>
            </a:r>
            <a:r>
              <a:rPr lang="es-ES" b="1" dirty="0" smtClean="0">
                <a:latin typeface="+mj-lt"/>
                <a:ea typeface="+mj-ea"/>
                <a:cs typeface="+mj-cs"/>
              </a:rPr>
              <a:t>11% </a:t>
            </a:r>
            <a:r>
              <a:rPr lang="es-ES" dirty="0">
                <a:latin typeface="+mj-lt"/>
                <a:ea typeface="+mj-ea"/>
                <a:cs typeface="+mj-cs"/>
              </a:rPr>
              <a:t>de los ciudadanos encuestados considera </a:t>
            </a:r>
            <a:r>
              <a:rPr lang="es-ES" dirty="0" smtClean="0">
                <a:latin typeface="+mj-lt"/>
                <a:ea typeface="+mj-ea"/>
                <a:cs typeface="+mj-cs"/>
              </a:rPr>
              <a:t>que SI tiene conocimiento y han utilizado el SUCOP para participar en la formulación de un proyecto de resolución del Instituto, </a:t>
            </a:r>
            <a:r>
              <a:rPr lang="es-ES" dirty="0">
                <a:latin typeface="+mj-lt"/>
                <a:ea typeface="+mj-ea"/>
                <a:cs typeface="+mj-cs"/>
              </a:rPr>
              <a:t>el </a:t>
            </a:r>
            <a:r>
              <a:rPr lang="es-ES" b="1" dirty="0" smtClean="0">
                <a:latin typeface="+mj-lt"/>
                <a:ea typeface="+mj-ea"/>
                <a:cs typeface="+mj-cs"/>
              </a:rPr>
              <a:t>89% </a:t>
            </a:r>
            <a:r>
              <a:rPr lang="es-ES" dirty="0">
                <a:latin typeface="+mj-lt"/>
                <a:ea typeface="+mj-ea"/>
                <a:cs typeface="+mj-cs"/>
              </a:rPr>
              <a:t>considera que no conoce </a:t>
            </a:r>
            <a:r>
              <a:rPr lang="es-ES" dirty="0" smtClean="0">
                <a:latin typeface="+mj-lt"/>
                <a:ea typeface="+mj-ea"/>
                <a:cs typeface="+mj-cs"/>
              </a:rPr>
              <a:t>el </a:t>
            </a:r>
            <a:r>
              <a:rPr lang="es-ES" dirty="0">
                <a:latin typeface="+mj-lt"/>
                <a:ea typeface="+mj-ea"/>
                <a:cs typeface="+mj-cs"/>
              </a:rPr>
              <a:t>S</a:t>
            </a:r>
            <a:r>
              <a:rPr lang="es-ES" dirty="0" smtClean="0">
                <a:latin typeface="+mj-lt"/>
                <a:ea typeface="+mj-ea"/>
                <a:cs typeface="+mj-cs"/>
              </a:rPr>
              <a:t>istema Único de Consulta Publica.</a:t>
            </a:r>
            <a:endParaRPr lang="es-CO" dirty="0"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1527334"/>
              </p:ext>
            </p:extLst>
          </p:nvPr>
        </p:nvGraphicFramePr>
        <p:xfrm>
          <a:off x="-410095" y="1967346"/>
          <a:ext cx="6677891" cy="42487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73387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0067" y="701145"/>
            <a:ext cx="7912668" cy="5017202"/>
          </a:xfrm>
          <a:prstGeom prst="rect">
            <a:avLst/>
          </a:prstGeom>
        </p:spPr>
      </p:pic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349038" y="2462577"/>
            <a:ext cx="46775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60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Resultados</a:t>
            </a:r>
            <a:endParaRPr lang="es-CO" sz="3200" dirty="0"/>
          </a:p>
        </p:txBody>
      </p:sp>
    </p:spTree>
    <p:extLst>
      <p:ext uri="{BB962C8B-B14F-4D97-AF65-F5344CB8AC3E}">
        <p14:creationId xmlns:p14="http://schemas.microsoft.com/office/powerpoint/2010/main" val="1442001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47309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s-MX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</a:t>
            </a:r>
            <a:r>
              <a:rPr lang="es-MX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 asistido a las socializaciones abiertas de resoluciones nuevas que realiza la Dirección de Asuntos Nacionales?</a:t>
            </a:r>
            <a:endParaRPr lang="es-CO" sz="28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Flecha derecha 3"/>
          <p:cNvSpPr/>
          <p:nvPr/>
        </p:nvSpPr>
        <p:spPr>
          <a:xfrm>
            <a:off x="5843847" y="3466407"/>
            <a:ext cx="881149" cy="56526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" name="Rectángulo 5"/>
          <p:cNvSpPr/>
          <p:nvPr/>
        </p:nvSpPr>
        <p:spPr>
          <a:xfrm>
            <a:off x="6514407" y="2690474"/>
            <a:ext cx="522316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7070" marR="898525" algn="just">
              <a:spcBef>
                <a:spcPts val="835"/>
              </a:spcBef>
              <a:spcAft>
                <a:spcPts val="0"/>
              </a:spcAft>
            </a:pPr>
            <a:r>
              <a:rPr lang="es-ES" dirty="0">
                <a:latin typeface="+mj-lt"/>
                <a:ea typeface="+mj-ea"/>
                <a:cs typeface="+mj-cs"/>
              </a:rPr>
              <a:t>El </a:t>
            </a:r>
            <a:r>
              <a:rPr lang="es-ES" b="1" dirty="0" smtClean="0">
                <a:latin typeface="+mj-lt"/>
                <a:ea typeface="+mj-ea"/>
                <a:cs typeface="+mj-cs"/>
              </a:rPr>
              <a:t>25% </a:t>
            </a:r>
            <a:r>
              <a:rPr lang="es-ES" dirty="0">
                <a:latin typeface="+mj-lt"/>
                <a:ea typeface="+mj-ea"/>
                <a:cs typeface="+mj-cs"/>
              </a:rPr>
              <a:t>de los ciudadanos que respondieron la encuesta indican que </a:t>
            </a:r>
            <a:r>
              <a:rPr lang="es-ES" dirty="0" smtClean="0">
                <a:latin typeface="+mj-lt"/>
                <a:ea typeface="+mj-ea"/>
                <a:cs typeface="+mj-cs"/>
              </a:rPr>
              <a:t>si han asistido a la socialización abierta de resoluciones nuevas que hace la dirección de Asuntos Nacionales, el </a:t>
            </a:r>
            <a:r>
              <a:rPr lang="es-ES" b="1" dirty="0" smtClean="0">
                <a:latin typeface="+mj-lt"/>
                <a:ea typeface="+mj-ea"/>
                <a:cs typeface="+mj-cs"/>
              </a:rPr>
              <a:t>75% </a:t>
            </a:r>
            <a:r>
              <a:rPr lang="es-ES" dirty="0">
                <a:latin typeface="+mj-lt"/>
                <a:ea typeface="+mj-ea"/>
                <a:cs typeface="+mj-cs"/>
              </a:rPr>
              <a:t>considera que no </a:t>
            </a:r>
            <a:r>
              <a:rPr lang="es-ES" dirty="0" smtClean="0">
                <a:latin typeface="+mj-lt"/>
                <a:ea typeface="+mj-ea"/>
                <a:cs typeface="+mj-cs"/>
              </a:rPr>
              <a:t>han asistido.</a:t>
            </a:r>
            <a:endParaRPr lang="es-CO" dirty="0">
              <a:latin typeface="+mj-lt"/>
              <a:ea typeface="+mj-ea"/>
              <a:cs typeface="+mj-cs"/>
            </a:endParaRP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58741086"/>
              </p:ext>
            </p:extLst>
          </p:nvPr>
        </p:nvGraphicFramePr>
        <p:xfrm>
          <a:off x="936566" y="1930400"/>
          <a:ext cx="4799215" cy="42025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08132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21328" y="157306"/>
            <a:ext cx="10515600" cy="1447050"/>
          </a:xfrm>
        </p:spPr>
        <p:txBody>
          <a:bodyPr>
            <a:noAutofit/>
          </a:bodyPr>
          <a:lstStyle/>
          <a:p>
            <a:pPr algn="ctr"/>
            <a:r>
              <a:rPr lang="es-MX" sz="3200" dirty="0"/>
              <a:t/>
            </a:r>
            <a:br>
              <a:rPr lang="es-MX" sz="3200" dirty="0"/>
            </a:br>
            <a:r>
              <a:rPr lang="es-MX" sz="32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sz="3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¿Ha participado en el proceso de formulación de un proyecto de resolución con inquietudes, comentarios o sugerencias?</a:t>
            </a:r>
            <a:endParaRPr lang="es-CO" sz="32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Flecha derecha 3"/>
          <p:cNvSpPr/>
          <p:nvPr/>
        </p:nvSpPr>
        <p:spPr>
          <a:xfrm>
            <a:off x="6213763" y="3373451"/>
            <a:ext cx="881149" cy="565265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" name="Rectángulo 5"/>
          <p:cNvSpPr/>
          <p:nvPr/>
        </p:nvSpPr>
        <p:spPr>
          <a:xfrm>
            <a:off x="7129547" y="2501922"/>
            <a:ext cx="448979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7070" marR="897890" algn="just">
              <a:spcBef>
                <a:spcPts val="280"/>
              </a:spcBef>
              <a:spcAft>
                <a:spcPts val="0"/>
              </a:spcAft>
            </a:pPr>
            <a:r>
              <a:rPr lang="es-ES" dirty="0">
                <a:latin typeface="+mj-lt"/>
                <a:ea typeface="+mj-ea"/>
                <a:cs typeface="+mj-cs"/>
              </a:rPr>
              <a:t>El </a:t>
            </a:r>
            <a:r>
              <a:rPr lang="es-ES" b="1" dirty="0" smtClean="0">
                <a:latin typeface="+mj-lt"/>
                <a:ea typeface="+mj-ea"/>
                <a:cs typeface="+mj-cs"/>
              </a:rPr>
              <a:t>16% </a:t>
            </a:r>
            <a:r>
              <a:rPr lang="es-ES" dirty="0">
                <a:latin typeface="+mj-lt"/>
                <a:ea typeface="+mj-ea"/>
                <a:cs typeface="+mj-cs"/>
              </a:rPr>
              <a:t>de los ciudadanos encuestados </a:t>
            </a:r>
            <a:r>
              <a:rPr lang="es-ES" dirty="0" smtClean="0">
                <a:latin typeface="+mj-lt"/>
                <a:ea typeface="+mj-ea"/>
                <a:cs typeface="+mj-cs"/>
              </a:rPr>
              <a:t>ha participado en el proceso de formulación de los proyectos, el </a:t>
            </a:r>
            <a:r>
              <a:rPr lang="es-ES" b="1" dirty="0" smtClean="0">
                <a:latin typeface="+mj-lt"/>
                <a:ea typeface="+mj-ea"/>
                <a:cs typeface="+mj-cs"/>
              </a:rPr>
              <a:t>84 </a:t>
            </a:r>
            <a:r>
              <a:rPr lang="es-ES" b="1" dirty="0">
                <a:latin typeface="+mj-lt"/>
                <a:ea typeface="+mj-ea"/>
                <a:cs typeface="+mj-cs"/>
              </a:rPr>
              <a:t>%</a:t>
            </a:r>
            <a:r>
              <a:rPr lang="es-ES" dirty="0">
                <a:latin typeface="+mj-lt"/>
                <a:ea typeface="+mj-ea"/>
                <a:cs typeface="+mj-cs"/>
              </a:rPr>
              <a:t> considera que </a:t>
            </a:r>
            <a:r>
              <a:rPr lang="es-ES" dirty="0" smtClean="0">
                <a:latin typeface="+mj-lt"/>
                <a:ea typeface="+mj-ea"/>
                <a:cs typeface="+mj-cs"/>
              </a:rPr>
              <a:t>deben divulgar como son estos procesos para participar. </a:t>
            </a:r>
            <a:endParaRPr lang="es-CO" dirty="0">
              <a:latin typeface="+mj-lt"/>
              <a:ea typeface="+mj-ea"/>
              <a:cs typeface="+mj-cs"/>
            </a:endParaRP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65874830"/>
              </p:ext>
            </p:extLst>
          </p:nvPr>
        </p:nvGraphicFramePr>
        <p:xfrm>
          <a:off x="1122218" y="2096799"/>
          <a:ext cx="4572000" cy="3495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54295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s-MX" sz="3200" dirty="0"/>
              <a:t/>
            </a:r>
            <a:br>
              <a:rPr lang="es-MX" sz="3200" dirty="0"/>
            </a:br>
            <a:r>
              <a:rPr lang="es-MX" sz="32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</a:t>
            </a:r>
            <a:r>
              <a:rPr lang="es-MX" sz="3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Conoce usted el procedimiento de gestión internacional para la admisibilidad de productos agropecuarios en los mercados externos, de la Dirección Técnica de Asuntos Internacionales?</a:t>
            </a:r>
            <a:endParaRPr lang="es-CO" sz="32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Flecha derecha 7"/>
          <p:cNvSpPr/>
          <p:nvPr/>
        </p:nvSpPr>
        <p:spPr>
          <a:xfrm>
            <a:off x="5835535" y="3025674"/>
            <a:ext cx="864523" cy="6400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9" name="Rectángulo 8"/>
          <p:cNvSpPr/>
          <p:nvPr/>
        </p:nvSpPr>
        <p:spPr>
          <a:xfrm>
            <a:off x="6956366" y="2758363"/>
            <a:ext cx="4397434" cy="2622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7070" marR="897890" algn="just">
              <a:lnSpc>
                <a:spcPct val="115000"/>
              </a:lnSpc>
              <a:spcAft>
                <a:spcPts val="0"/>
              </a:spcAft>
            </a:pPr>
            <a:r>
              <a:rPr lang="es-ES" dirty="0">
                <a:latin typeface="+mj-lt"/>
                <a:ea typeface="+mj-ea"/>
                <a:cs typeface="+mj-cs"/>
              </a:rPr>
              <a:t>El </a:t>
            </a:r>
            <a:r>
              <a:rPr lang="es-ES" b="1" dirty="0" smtClean="0">
                <a:latin typeface="+mj-lt"/>
                <a:ea typeface="+mj-ea"/>
                <a:cs typeface="+mj-cs"/>
              </a:rPr>
              <a:t>40% </a:t>
            </a:r>
            <a:r>
              <a:rPr lang="es-ES" dirty="0">
                <a:latin typeface="+mj-lt"/>
                <a:ea typeface="+mj-ea"/>
                <a:cs typeface="+mj-cs"/>
              </a:rPr>
              <a:t>de los ciudadanos encuestados considera </a:t>
            </a:r>
            <a:r>
              <a:rPr lang="es-ES" dirty="0" smtClean="0">
                <a:latin typeface="+mj-lt"/>
                <a:ea typeface="+mj-ea"/>
                <a:cs typeface="+mj-cs"/>
              </a:rPr>
              <a:t>que SI conoce el procedimiento de gestión internacional para la admisibilidad de productos agropecuarios, </a:t>
            </a:r>
            <a:r>
              <a:rPr lang="es-ES" dirty="0">
                <a:latin typeface="+mj-lt"/>
                <a:ea typeface="+mj-ea"/>
                <a:cs typeface="+mj-cs"/>
              </a:rPr>
              <a:t>el </a:t>
            </a:r>
            <a:r>
              <a:rPr lang="es-ES" b="1" dirty="0" smtClean="0">
                <a:latin typeface="+mj-lt"/>
                <a:ea typeface="+mj-ea"/>
                <a:cs typeface="+mj-cs"/>
              </a:rPr>
              <a:t>91% </a:t>
            </a:r>
            <a:r>
              <a:rPr lang="es-ES" dirty="0">
                <a:latin typeface="+mj-lt"/>
                <a:ea typeface="+mj-ea"/>
                <a:cs typeface="+mj-cs"/>
              </a:rPr>
              <a:t>considera que no conoce </a:t>
            </a:r>
            <a:r>
              <a:rPr lang="es-ES" dirty="0" smtClean="0">
                <a:latin typeface="+mj-lt"/>
                <a:ea typeface="+mj-ea"/>
                <a:cs typeface="+mj-cs"/>
              </a:rPr>
              <a:t>el procedimiento.</a:t>
            </a:r>
            <a:endParaRPr lang="es-CO" dirty="0"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1527334"/>
              </p:ext>
            </p:extLst>
          </p:nvPr>
        </p:nvGraphicFramePr>
        <p:xfrm>
          <a:off x="-410095" y="1967346"/>
          <a:ext cx="6677891" cy="42487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72843298"/>
              </p:ext>
            </p:extLst>
          </p:nvPr>
        </p:nvGraphicFramePr>
        <p:xfrm>
          <a:off x="184727" y="2399145"/>
          <a:ext cx="5394500" cy="36370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58208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50499" y="750497"/>
            <a:ext cx="7573992" cy="457201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Subgerencia de Protección </a:t>
            </a:r>
            <a:r>
              <a:rPr lang="es-ES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Vegetal</a:t>
            </a:r>
            <a:endParaRPr lang="es-CO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6420" y="128000"/>
            <a:ext cx="2784074" cy="1835557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750500" y="1423358"/>
            <a:ext cx="8091576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s-MX" sz="12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Subgerencia de Protección Vegetal. trabaja </a:t>
            </a:r>
            <a:r>
              <a:rPr lang="es-MX" sz="1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garantizar la sanidad agrícola y asegurar la calidad fitosanitaria y la inocuidad de los productos de origen vegetal del país. Apoya las Buenas Prácticas Agrícolas </a:t>
            </a:r>
            <a:r>
              <a:rPr lang="es-MX" sz="12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(BPA) </a:t>
            </a:r>
            <a:r>
              <a:rPr lang="es-MX" sz="1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 el fin que todos los predios productores de frutas y hortalizas del país estén certificados y de esta manera se asegure la inocuidad alimentaria, mediante la prevención de los riesgos asociados a la producción primaria que va desde la siembra del cultivo hasta la cosecha de los productos. </a:t>
            </a:r>
            <a:endParaRPr lang="es-ES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781309"/>
              </p:ext>
            </p:extLst>
          </p:nvPr>
        </p:nvGraphicFramePr>
        <p:xfrm>
          <a:off x="1080771" y="2987453"/>
          <a:ext cx="2962333" cy="249667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62333">
                  <a:extLst>
                    <a:ext uri="{9D8B030D-6E8A-4147-A177-3AD203B41FA5}">
                      <a16:colId xmlns:a16="http://schemas.microsoft.com/office/drawing/2014/main" val="2032378180"/>
                    </a:ext>
                  </a:extLst>
                </a:gridCol>
              </a:tblGrid>
              <a:tr h="6016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2400" u="sng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No</a:t>
                      </a:r>
                      <a:r>
                        <a:rPr lang="es-MX" sz="2400" u="sng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de encuestas </a:t>
                      </a:r>
                      <a:endParaRPr lang="es-CO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629126"/>
                  </a:ext>
                </a:extLst>
              </a:tr>
              <a:tr h="18950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60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200</a:t>
                      </a:r>
                      <a:endParaRPr lang="es-CO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9123557"/>
                  </a:ext>
                </a:extLst>
              </a:tr>
            </a:tbl>
          </a:graphicData>
        </a:graphic>
      </p:graphicFrame>
      <p:sp>
        <p:nvSpPr>
          <p:cNvPr id="8" name="Rectángulo 7"/>
          <p:cNvSpPr/>
          <p:nvPr/>
        </p:nvSpPr>
        <p:spPr>
          <a:xfrm>
            <a:off x="4350589" y="3497128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dirty="0"/>
              <a:t>Se registra un total de </a:t>
            </a:r>
            <a:r>
              <a:rPr lang="es-ES" dirty="0" smtClean="0"/>
              <a:t>200 </a:t>
            </a:r>
            <a:r>
              <a:rPr lang="es-ES" dirty="0"/>
              <a:t>respuestas a las </a:t>
            </a:r>
            <a:r>
              <a:rPr lang="es-ES" dirty="0" smtClean="0"/>
              <a:t>3 </a:t>
            </a:r>
            <a:r>
              <a:rPr lang="es-ES" dirty="0"/>
              <a:t>preguntas indicadas en la Subgerencia de </a:t>
            </a:r>
            <a:r>
              <a:rPr lang="es-ES" dirty="0" smtClean="0"/>
              <a:t>Protección Vegetal.</a:t>
            </a:r>
          </a:p>
          <a:p>
            <a:endParaRPr lang="es-ES" dirty="0"/>
          </a:p>
          <a:p>
            <a:r>
              <a:rPr lang="es-ES" dirty="0"/>
              <a:t>Los resultados detallados de cada una de estas se presentan a continuación…</a:t>
            </a:r>
          </a:p>
        </p:txBody>
      </p:sp>
    </p:spTree>
    <p:extLst>
      <p:ext uri="{BB962C8B-B14F-4D97-AF65-F5344CB8AC3E}">
        <p14:creationId xmlns:p14="http://schemas.microsoft.com/office/powerpoint/2010/main" val="1500810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s-MX" sz="2400" b="1" dirty="0" smtClean="0">
                <a:solidFill>
                  <a:schemeClr val="accent6">
                    <a:lumMod val="50000"/>
                  </a:schemeClr>
                </a:solidFill>
              </a:rPr>
              <a:t>¿Considera </a:t>
            </a:r>
            <a:r>
              <a:rPr lang="es-MX" sz="2400" b="1" dirty="0">
                <a:solidFill>
                  <a:schemeClr val="accent6">
                    <a:lumMod val="50000"/>
                  </a:schemeClr>
                </a:solidFill>
              </a:rPr>
              <a:t>que las respuestas a sus PQRSD y tramites  son emitidas por el ICA oportunamente?</a:t>
            </a:r>
            <a:endParaRPr lang="es-CO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6956366" y="2758363"/>
            <a:ext cx="4397434" cy="2640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7070" marR="897890" algn="just">
              <a:lnSpc>
                <a:spcPct val="115000"/>
              </a:lnSpc>
              <a:spcAft>
                <a:spcPts val="0"/>
              </a:spcAft>
            </a:pPr>
            <a:r>
              <a:rPr lang="es-ES" dirty="0">
                <a:latin typeface="+mj-lt"/>
                <a:ea typeface="+mj-ea"/>
                <a:cs typeface="+mj-cs"/>
              </a:rPr>
              <a:t>El </a:t>
            </a:r>
            <a:r>
              <a:rPr lang="es-ES" b="1" dirty="0" smtClean="0">
                <a:latin typeface="+mj-lt"/>
                <a:ea typeface="+mj-ea"/>
                <a:cs typeface="+mj-cs"/>
              </a:rPr>
              <a:t>76% </a:t>
            </a:r>
            <a:r>
              <a:rPr lang="es-ES" dirty="0">
                <a:latin typeface="+mj-lt"/>
                <a:ea typeface="+mj-ea"/>
                <a:cs typeface="+mj-cs"/>
              </a:rPr>
              <a:t>de los ciudadanos encuestados considera que si </a:t>
            </a:r>
            <a:r>
              <a:rPr lang="es-ES" dirty="0" smtClean="0">
                <a:latin typeface="+mj-lt"/>
                <a:ea typeface="+mj-ea"/>
                <a:cs typeface="+mj-cs"/>
              </a:rPr>
              <a:t>las respuestas a su PQRSD y tramites son emitidas oportunamente por la Institución Colombiano Agropecuario ICA, el </a:t>
            </a:r>
            <a:r>
              <a:rPr lang="es-ES" b="1" dirty="0" smtClean="0">
                <a:latin typeface="+mj-lt"/>
                <a:ea typeface="+mj-ea"/>
                <a:cs typeface="+mj-cs"/>
              </a:rPr>
              <a:t>25% </a:t>
            </a:r>
            <a:r>
              <a:rPr lang="es-ES" dirty="0">
                <a:latin typeface="+mj-lt"/>
                <a:ea typeface="+mj-ea"/>
                <a:cs typeface="+mj-cs"/>
              </a:rPr>
              <a:t>considera que </a:t>
            </a:r>
            <a:r>
              <a:rPr lang="es-ES" dirty="0" smtClean="0">
                <a:latin typeface="+mj-lt"/>
                <a:ea typeface="+mj-ea"/>
                <a:cs typeface="+mj-cs"/>
              </a:rPr>
              <a:t>no.</a:t>
            </a:r>
            <a:endParaRPr lang="es-CO" dirty="0"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12378217"/>
              </p:ext>
            </p:extLst>
          </p:nvPr>
        </p:nvGraphicFramePr>
        <p:xfrm>
          <a:off x="838199" y="2343727"/>
          <a:ext cx="5996709" cy="3622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94902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s-MX" sz="2400" dirty="0"/>
              <a:t/>
            </a:r>
            <a:br>
              <a:rPr lang="es-MX" sz="2400" dirty="0"/>
            </a:br>
            <a:r>
              <a:rPr lang="es-MX" sz="2400" b="1" dirty="0" smtClean="0">
                <a:solidFill>
                  <a:schemeClr val="accent6">
                    <a:lumMod val="50000"/>
                  </a:schemeClr>
                </a:solidFill>
              </a:rPr>
              <a:t>¿Considera </a:t>
            </a:r>
            <a:r>
              <a:rPr lang="es-MX" sz="2400" b="1" dirty="0">
                <a:solidFill>
                  <a:schemeClr val="accent6">
                    <a:lumMod val="50000"/>
                  </a:schemeClr>
                </a:solidFill>
              </a:rPr>
              <a:t>que el contenido de las respuestas a sus PQRSD y tramites  emitidas por el ICA es suficiente, claro y preciso?</a:t>
            </a:r>
            <a:endParaRPr lang="es-CO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6123709" y="2758363"/>
            <a:ext cx="5560291" cy="19849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7070" marR="897890" algn="just">
              <a:lnSpc>
                <a:spcPct val="115000"/>
              </a:lnSpc>
              <a:spcAft>
                <a:spcPts val="0"/>
              </a:spcAft>
            </a:pPr>
            <a:r>
              <a:rPr lang="es-ES" dirty="0">
                <a:latin typeface="+mj-lt"/>
                <a:ea typeface="+mj-ea"/>
                <a:cs typeface="+mj-cs"/>
              </a:rPr>
              <a:t>El </a:t>
            </a:r>
            <a:r>
              <a:rPr lang="es-ES" b="1" dirty="0" smtClean="0">
                <a:latin typeface="+mj-lt"/>
                <a:ea typeface="+mj-ea"/>
                <a:cs typeface="+mj-cs"/>
              </a:rPr>
              <a:t>82% </a:t>
            </a:r>
            <a:r>
              <a:rPr lang="es-ES" dirty="0">
                <a:latin typeface="+mj-lt"/>
                <a:ea typeface="+mj-ea"/>
                <a:cs typeface="+mj-cs"/>
              </a:rPr>
              <a:t>de los ciudadanos que respondieron la encuesta indican </a:t>
            </a:r>
            <a:r>
              <a:rPr lang="es-ES" dirty="0" smtClean="0">
                <a:latin typeface="+mj-lt"/>
                <a:ea typeface="+mj-ea"/>
                <a:cs typeface="+mj-cs"/>
              </a:rPr>
              <a:t>que </a:t>
            </a:r>
            <a:r>
              <a:rPr lang="es-ES" dirty="0">
                <a:latin typeface="+mj-lt"/>
                <a:ea typeface="+mj-ea"/>
                <a:cs typeface="+mj-cs"/>
              </a:rPr>
              <a:t>si </a:t>
            </a:r>
            <a:r>
              <a:rPr lang="es-ES" dirty="0" smtClean="0">
                <a:latin typeface="+mj-lt"/>
                <a:ea typeface="+mj-ea"/>
                <a:cs typeface="+mj-cs"/>
              </a:rPr>
              <a:t>el contenido de las respuestas a PQRSD y tramites son suficiente, claros y precisos, </a:t>
            </a:r>
            <a:r>
              <a:rPr lang="es-ES" dirty="0">
                <a:latin typeface="+mj-lt"/>
                <a:ea typeface="+mj-ea"/>
                <a:cs typeface="+mj-cs"/>
              </a:rPr>
              <a:t>el </a:t>
            </a:r>
            <a:r>
              <a:rPr lang="es-ES" b="1" dirty="0" smtClean="0">
                <a:latin typeface="+mj-lt"/>
                <a:ea typeface="+mj-ea"/>
                <a:cs typeface="+mj-cs"/>
              </a:rPr>
              <a:t>18% </a:t>
            </a:r>
            <a:r>
              <a:rPr lang="es-ES" dirty="0">
                <a:latin typeface="+mj-lt"/>
                <a:ea typeface="+mj-ea"/>
                <a:cs typeface="+mj-cs"/>
              </a:rPr>
              <a:t>considera que no </a:t>
            </a:r>
            <a:r>
              <a:rPr lang="es-ES" dirty="0" smtClean="0">
                <a:latin typeface="+mj-lt"/>
                <a:ea typeface="+mj-ea"/>
                <a:cs typeface="+mj-cs"/>
              </a:rPr>
              <a:t>es suficiente, clara y precisa.</a:t>
            </a:r>
            <a:endParaRPr lang="es-CO" dirty="0">
              <a:latin typeface="+mj-lt"/>
              <a:ea typeface="+mj-ea"/>
              <a:cs typeface="+mj-cs"/>
            </a:endParaRP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2843528"/>
              </p:ext>
            </p:extLst>
          </p:nvPr>
        </p:nvGraphicFramePr>
        <p:xfrm>
          <a:off x="434109" y="1939636"/>
          <a:ext cx="6197599" cy="37407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19221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s-MX" sz="2400" dirty="0"/>
              <a:t/>
            </a:r>
            <a:br>
              <a:rPr lang="es-MX" sz="2400" dirty="0"/>
            </a:br>
            <a:r>
              <a:rPr lang="es-MX" sz="2400" b="1" dirty="0" smtClean="0">
                <a:solidFill>
                  <a:schemeClr val="accent6">
                    <a:lumMod val="50000"/>
                  </a:schemeClr>
                </a:solidFill>
              </a:rPr>
              <a:t>¿</a:t>
            </a:r>
            <a:r>
              <a:rPr lang="es-MX" sz="2400" b="1" dirty="0">
                <a:solidFill>
                  <a:schemeClr val="accent6">
                    <a:lumMod val="50000"/>
                  </a:schemeClr>
                </a:solidFill>
              </a:rPr>
              <a:t>Considera que las respuestas a sus PQRSD y tramites  emitidas por el ICA, son respetuosas y cordiales?</a:t>
            </a:r>
            <a:endParaRPr lang="es-CO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6123709" y="2758363"/>
            <a:ext cx="5560291" cy="19849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7070" marR="897890" algn="just">
              <a:lnSpc>
                <a:spcPct val="115000"/>
              </a:lnSpc>
              <a:spcAft>
                <a:spcPts val="0"/>
              </a:spcAft>
            </a:pPr>
            <a:r>
              <a:rPr lang="es-ES" dirty="0">
                <a:latin typeface="+mj-lt"/>
                <a:ea typeface="+mj-ea"/>
                <a:cs typeface="+mj-cs"/>
              </a:rPr>
              <a:t>El </a:t>
            </a:r>
            <a:r>
              <a:rPr lang="es-ES" b="1" dirty="0" smtClean="0">
                <a:latin typeface="+mj-lt"/>
                <a:ea typeface="+mj-ea"/>
                <a:cs typeface="+mj-cs"/>
              </a:rPr>
              <a:t>82% </a:t>
            </a:r>
            <a:r>
              <a:rPr lang="es-ES" dirty="0">
                <a:latin typeface="+mj-lt"/>
                <a:ea typeface="+mj-ea"/>
                <a:cs typeface="+mj-cs"/>
              </a:rPr>
              <a:t>de los ciudadanos que respondieron la encuesta indican </a:t>
            </a:r>
            <a:r>
              <a:rPr lang="es-ES" dirty="0" smtClean="0">
                <a:latin typeface="+mj-lt"/>
                <a:ea typeface="+mj-ea"/>
                <a:cs typeface="+mj-cs"/>
              </a:rPr>
              <a:t>que las respuestas de PQRSD son respetuosas y cordiales emitidas por el Instituto Colombiano Agropecuario, el </a:t>
            </a:r>
            <a:r>
              <a:rPr lang="es-ES" b="1" dirty="0" smtClean="0">
                <a:latin typeface="+mj-lt"/>
                <a:ea typeface="+mj-ea"/>
                <a:cs typeface="+mj-cs"/>
              </a:rPr>
              <a:t>18% </a:t>
            </a:r>
            <a:r>
              <a:rPr lang="es-ES" dirty="0">
                <a:latin typeface="+mj-lt"/>
                <a:ea typeface="+mj-ea"/>
                <a:cs typeface="+mj-cs"/>
              </a:rPr>
              <a:t>considera que </a:t>
            </a:r>
            <a:r>
              <a:rPr lang="es-ES" dirty="0" smtClean="0">
                <a:latin typeface="+mj-lt"/>
                <a:ea typeface="+mj-ea"/>
                <a:cs typeface="+mj-cs"/>
              </a:rPr>
              <a:t>la información no.</a:t>
            </a:r>
            <a:endParaRPr lang="es-CO" dirty="0"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12058889"/>
              </p:ext>
            </p:extLst>
          </p:nvPr>
        </p:nvGraphicFramePr>
        <p:xfrm>
          <a:off x="378691" y="1690688"/>
          <a:ext cx="5745018" cy="43221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81307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97147" y="434190"/>
            <a:ext cx="7539487" cy="971915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Subgerencia de A</a:t>
            </a:r>
            <a:r>
              <a:rPr lang="es-ES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dministrativa y Financiera </a:t>
            </a:r>
            <a:endParaRPr lang="es-CO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0002" y="321992"/>
            <a:ext cx="1978413" cy="1222512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517585" y="1639019"/>
            <a:ext cx="866092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dirty="0" smtClean="0"/>
              <a:t>La Subgerencia Administrativa y Financiera, dirige</a:t>
            </a:r>
            <a:r>
              <a:rPr lang="es-MX" dirty="0"/>
              <a:t>, coordina y controla la ejecución de los programas y actividades relacionados con los asuntos de carácter administrativo, presupuestal, financiero y contable, de conformidad con las disposiciones vigentes. </a:t>
            </a:r>
            <a:endParaRPr lang="es-CO" dirty="0"/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2938878"/>
              </p:ext>
            </p:extLst>
          </p:nvPr>
        </p:nvGraphicFramePr>
        <p:xfrm>
          <a:off x="2078668" y="3196491"/>
          <a:ext cx="2053386" cy="20751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53386">
                  <a:extLst>
                    <a:ext uri="{9D8B030D-6E8A-4147-A177-3AD203B41FA5}">
                      <a16:colId xmlns:a16="http://schemas.microsoft.com/office/drawing/2014/main" val="2032378180"/>
                    </a:ext>
                  </a:extLst>
                </a:gridCol>
              </a:tblGrid>
              <a:tr h="3917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2400" u="sng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No</a:t>
                      </a:r>
                      <a:r>
                        <a:rPr lang="es-MX" sz="2400" u="sng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de encuestas </a:t>
                      </a:r>
                      <a:endParaRPr lang="es-CO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629126"/>
                  </a:ext>
                </a:extLst>
              </a:tr>
              <a:tr h="12339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60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69</a:t>
                      </a:r>
                      <a:endParaRPr lang="es-CO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9123557"/>
                  </a:ext>
                </a:extLst>
              </a:tr>
            </a:tbl>
          </a:graphicData>
        </a:graphic>
      </p:graphicFrame>
      <p:sp>
        <p:nvSpPr>
          <p:cNvPr id="7" name="Rectángulo 6"/>
          <p:cNvSpPr/>
          <p:nvPr/>
        </p:nvSpPr>
        <p:spPr>
          <a:xfrm>
            <a:off x="4399471" y="3390180"/>
            <a:ext cx="679761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Se registra un total de </a:t>
            </a:r>
            <a:r>
              <a:rPr lang="es-ES" dirty="0" smtClean="0"/>
              <a:t>69 </a:t>
            </a:r>
            <a:r>
              <a:rPr lang="es-ES" dirty="0"/>
              <a:t>respuestas a </a:t>
            </a:r>
            <a:r>
              <a:rPr lang="es-ES" dirty="0" smtClean="0"/>
              <a:t>la pregunta indicada en cuanto el servicio que presta la Subgerencia Administrativa y Financiera. </a:t>
            </a:r>
          </a:p>
          <a:p>
            <a:endParaRPr lang="es-ES" dirty="0"/>
          </a:p>
          <a:p>
            <a:r>
              <a:rPr lang="es-ES" dirty="0" smtClean="0"/>
              <a:t>El resultado se presenta  </a:t>
            </a:r>
            <a:r>
              <a:rPr lang="es-ES" dirty="0"/>
              <a:t>a continuación…</a:t>
            </a:r>
          </a:p>
        </p:txBody>
      </p:sp>
    </p:spTree>
    <p:extLst>
      <p:ext uri="{BB962C8B-B14F-4D97-AF65-F5344CB8AC3E}">
        <p14:creationId xmlns:p14="http://schemas.microsoft.com/office/powerpoint/2010/main" val="3263991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s-MX" sz="2400" b="1" dirty="0" smtClean="0">
                <a:solidFill>
                  <a:schemeClr val="accent6">
                    <a:lumMod val="50000"/>
                  </a:schemeClr>
                </a:solidFill>
              </a:rPr>
              <a:t>La </a:t>
            </a:r>
            <a:r>
              <a:rPr lang="es-MX" sz="2400" b="1" dirty="0">
                <a:solidFill>
                  <a:schemeClr val="accent6">
                    <a:lumMod val="50000"/>
                  </a:schemeClr>
                </a:solidFill>
              </a:rPr>
              <a:t>veracidad de la información contenida en la certificación laboral expedida cumplió con sus expectativas</a:t>
            </a:r>
            <a:endParaRPr lang="es-CO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221672" y="5215236"/>
            <a:ext cx="11748655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7070" marR="897890" algn="just">
              <a:lnSpc>
                <a:spcPct val="115000"/>
              </a:lnSpc>
              <a:spcAft>
                <a:spcPts val="0"/>
              </a:spcAft>
            </a:pPr>
            <a:r>
              <a:rPr lang="es-ES" dirty="0">
                <a:latin typeface="+mj-lt"/>
                <a:ea typeface="+mj-ea"/>
                <a:cs typeface="+mj-cs"/>
              </a:rPr>
              <a:t>El </a:t>
            </a:r>
            <a:r>
              <a:rPr lang="es-ES" b="1" dirty="0" smtClean="0">
                <a:latin typeface="+mj-lt"/>
                <a:ea typeface="+mj-ea"/>
                <a:cs typeface="+mj-cs"/>
              </a:rPr>
              <a:t>77% </a:t>
            </a:r>
            <a:r>
              <a:rPr lang="es-ES" dirty="0">
                <a:latin typeface="+mj-lt"/>
                <a:ea typeface="+mj-ea"/>
                <a:cs typeface="+mj-cs"/>
              </a:rPr>
              <a:t>de los ciudadanos encuestados </a:t>
            </a:r>
            <a:r>
              <a:rPr lang="es-ES" dirty="0" smtClean="0">
                <a:latin typeface="+mj-lt"/>
                <a:ea typeface="+mj-ea"/>
                <a:cs typeface="+mj-cs"/>
              </a:rPr>
              <a:t>considera que si la información contenida en la certificación laboral expedida, </a:t>
            </a:r>
            <a:r>
              <a:rPr lang="es-ES" dirty="0">
                <a:latin typeface="+mj-lt"/>
                <a:ea typeface="+mj-ea"/>
                <a:cs typeface="+mj-cs"/>
              </a:rPr>
              <a:t>el </a:t>
            </a:r>
            <a:r>
              <a:rPr lang="es-ES" b="1" dirty="0" smtClean="0">
                <a:latin typeface="+mj-lt"/>
                <a:ea typeface="+mj-ea"/>
                <a:cs typeface="+mj-cs"/>
              </a:rPr>
              <a:t>23% </a:t>
            </a:r>
            <a:r>
              <a:rPr lang="es-ES" dirty="0">
                <a:latin typeface="+mj-lt"/>
                <a:ea typeface="+mj-ea"/>
                <a:cs typeface="+mj-cs"/>
              </a:rPr>
              <a:t>considera que no </a:t>
            </a:r>
            <a:r>
              <a:rPr lang="es-ES" dirty="0" smtClean="0">
                <a:latin typeface="+mj-lt"/>
                <a:ea typeface="+mj-ea"/>
                <a:cs typeface="+mj-cs"/>
              </a:rPr>
              <a:t>cumple con sus expectativas.</a:t>
            </a:r>
            <a:endParaRPr lang="es-CO" dirty="0">
              <a:latin typeface="+mj-lt"/>
              <a:ea typeface="+mj-ea"/>
              <a:cs typeface="+mj-cs"/>
            </a:endParaRP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64794661"/>
              </p:ext>
            </p:extLst>
          </p:nvPr>
        </p:nvGraphicFramePr>
        <p:xfrm>
          <a:off x="1976581" y="1570182"/>
          <a:ext cx="7693891" cy="32304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73114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2444" y="949506"/>
            <a:ext cx="5672173" cy="3281505"/>
          </a:xfrm>
          <a:prstGeom prst="rect">
            <a:avLst/>
          </a:prstGeom>
        </p:spPr>
      </p:pic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57200" y="2082576"/>
            <a:ext cx="480491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40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Percepción </a:t>
            </a:r>
            <a:br>
              <a:rPr lang="es-ES" sz="40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40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 Servicio</a:t>
            </a:r>
            <a:endParaRPr lang="es-CO" sz="1800" dirty="0"/>
          </a:p>
        </p:txBody>
      </p:sp>
      <p:sp>
        <p:nvSpPr>
          <p:cNvPr id="2" name="Rectángulo 1"/>
          <p:cNvSpPr/>
          <p:nvPr/>
        </p:nvSpPr>
        <p:spPr>
          <a:xfrm>
            <a:off x="710241" y="4536867"/>
            <a:ext cx="107243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dirty="0">
                <a:solidFill>
                  <a:srgbClr val="000000"/>
                </a:solidFill>
                <a:latin typeface="Segoe UI" panose="020B0502040204020203" pitchFamily="34" charset="0"/>
              </a:rPr>
              <a:t>Con el fin de mejorar nuestro servicio a la ciudadanía y fortalecer la calidad de la información proporcionada a través de los diferentes canales dispuestos por el </a:t>
            </a:r>
            <a:r>
              <a:rPr lang="es-MX" b="1" dirty="0">
                <a:solidFill>
                  <a:srgbClr val="000000"/>
                </a:solidFill>
                <a:latin typeface="Segoe UI" panose="020B0502040204020203" pitchFamily="34" charset="0"/>
              </a:rPr>
              <a:t>ICA</a:t>
            </a:r>
            <a:r>
              <a:rPr lang="es-MX" dirty="0">
                <a:solidFill>
                  <a:srgbClr val="000000"/>
                </a:solidFill>
                <a:latin typeface="Segoe UI" panose="020B0502040204020203" pitchFamily="34" charset="0"/>
              </a:rPr>
              <a:t>, </a:t>
            </a:r>
            <a:r>
              <a:rPr lang="es-MX" dirty="0" smtClean="0">
                <a:solidFill>
                  <a:srgbClr val="000000"/>
                </a:solidFill>
                <a:latin typeface="Segoe UI" panose="020B0502040204020203" pitchFamily="34" charset="0"/>
              </a:rPr>
              <a:t>se presentan los resultados obtenidos en la </a:t>
            </a:r>
            <a:r>
              <a:rPr lang="es-MX" dirty="0" smtClean="0">
                <a:solidFill>
                  <a:srgbClr val="000000"/>
                </a:solidFill>
                <a:latin typeface="Segoe UI" panose="020B0502040204020203" pitchFamily="34" charset="0"/>
              </a:rPr>
              <a:t>evaluación.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606474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5198" y="1198518"/>
            <a:ext cx="2614191" cy="2873972"/>
          </a:xfrm>
          <a:prstGeom prst="rect">
            <a:avLst/>
          </a:prstGeom>
        </p:spPr>
      </p:pic>
      <p:sp>
        <p:nvSpPr>
          <p:cNvPr id="5" name="Título 3"/>
          <p:cNvSpPr>
            <a:spLocks noGrp="1"/>
          </p:cNvSpPr>
          <p:nvPr>
            <p:ph type="title"/>
          </p:nvPr>
        </p:nvSpPr>
        <p:spPr>
          <a:xfrm>
            <a:off x="1004455" y="392457"/>
            <a:ext cx="10515600" cy="48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Histórico en la participación de la ciudadanía de los últimos 3 años</a:t>
            </a:r>
            <a:endParaRPr lang="es-CO" sz="1200" dirty="0"/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5139358"/>
              </p:ext>
            </p:extLst>
          </p:nvPr>
        </p:nvGraphicFramePr>
        <p:xfrm>
          <a:off x="1350026" y="1472837"/>
          <a:ext cx="5532911" cy="239912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1834">
                  <a:extLst>
                    <a:ext uri="{9D8B030D-6E8A-4147-A177-3AD203B41FA5}">
                      <a16:colId xmlns:a16="http://schemas.microsoft.com/office/drawing/2014/main" val="1487554261"/>
                    </a:ext>
                  </a:extLst>
                </a:gridCol>
                <a:gridCol w="2586773">
                  <a:extLst>
                    <a:ext uri="{9D8B030D-6E8A-4147-A177-3AD203B41FA5}">
                      <a16:colId xmlns:a16="http://schemas.microsoft.com/office/drawing/2014/main" val="1868062487"/>
                    </a:ext>
                  </a:extLst>
                </a:gridCol>
                <a:gridCol w="1844304">
                  <a:extLst>
                    <a:ext uri="{9D8B030D-6E8A-4147-A177-3AD203B41FA5}">
                      <a16:colId xmlns:a16="http://schemas.microsoft.com/office/drawing/2014/main" val="4214498609"/>
                    </a:ext>
                  </a:extLst>
                </a:gridCol>
              </a:tblGrid>
              <a:tr h="29718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solidFill>
                            <a:schemeClr val="bg1"/>
                          </a:solidFill>
                          <a:effectLst/>
                        </a:rPr>
                        <a:t>AÑOS 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solidFill>
                            <a:schemeClr val="bg1"/>
                          </a:solidFill>
                          <a:effectLst/>
                        </a:rPr>
                        <a:t>PERIODOS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solidFill>
                            <a:schemeClr val="bg1"/>
                          </a:solidFill>
                          <a:effectLst/>
                        </a:rPr>
                        <a:t>ENCUETAS 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7056036"/>
                  </a:ext>
                </a:extLst>
              </a:tr>
              <a:tr h="29969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2020</a:t>
                      </a:r>
                      <a:endParaRPr 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PRIMER</a:t>
                      </a:r>
                      <a:r>
                        <a:rPr lang="en-US" sz="1800" u="none" strike="noStrike" baseline="0" dirty="0" smtClean="0">
                          <a:effectLst/>
                        </a:rPr>
                        <a:t> SEMESTRE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194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5945033"/>
                  </a:ext>
                </a:extLst>
              </a:tr>
              <a:tr h="43662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PRIMER</a:t>
                      </a:r>
                      <a:r>
                        <a:rPr lang="en-US" sz="1800" u="none" strike="noStrike" baseline="0" dirty="0" smtClean="0">
                          <a:effectLst/>
                        </a:rPr>
                        <a:t> SEMESTRE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389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6457453"/>
                  </a:ext>
                </a:extLst>
              </a:tr>
              <a:tr h="29969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2021</a:t>
                      </a:r>
                      <a:endParaRPr 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PRIMER</a:t>
                      </a:r>
                      <a:r>
                        <a:rPr lang="en-US" sz="1800" u="none" strike="noStrike" baseline="0" dirty="0" smtClean="0">
                          <a:effectLst/>
                        </a:rPr>
                        <a:t> SEMESTRE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397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8502682"/>
                  </a:ext>
                </a:extLst>
              </a:tr>
              <a:tr h="50776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PRIMER</a:t>
                      </a:r>
                      <a:r>
                        <a:rPr lang="en-US" sz="1800" u="none" strike="noStrike" baseline="0" dirty="0" smtClean="0">
                          <a:effectLst/>
                        </a:rPr>
                        <a:t> SEMESTRE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223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7990963"/>
                  </a:ext>
                </a:extLst>
              </a:tr>
              <a:tr h="3770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2022</a:t>
                      </a:r>
                      <a:endParaRPr 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868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5121882"/>
                  </a:ext>
                </a:extLst>
              </a:tr>
            </a:tbl>
          </a:graphicData>
        </a:graphic>
      </p:graphicFrame>
      <p:sp>
        <p:nvSpPr>
          <p:cNvPr id="3" name="Rectángulo 2"/>
          <p:cNvSpPr/>
          <p:nvPr/>
        </p:nvSpPr>
        <p:spPr>
          <a:xfrm>
            <a:off x="491706" y="4072490"/>
            <a:ext cx="11291977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MX" sz="1400" dirty="0" smtClean="0"/>
          </a:p>
          <a:p>
            <a:pPr algn="just"/>
            <a:r>
              <a:rPr lang="es-MX" dirty="0" smtClean="0"/>
              <a:t>Para </a:t>
            </a:r>
            <a:r>
              <a:rPr lang="es-MX" dirty="0"/>
              <a:t>el año 2022 se presentó un incremento del 77% sobre el tamaño de la muestra </a:t>
            </a:r>
            <a:r>
              <a:rPr lang="es-MX" dirty="0" smtClean="0"/>
              <a:t>recibida de los años anteriores (2020 y 2021) lo cual nos indica que </a:t>
            </a:r>
            <a:r>
              <a:rPr lang="es-ES" dirty="0"/>
              <a:t> </a:t>
            </a:r>
            <a:r>
              <a:rPr lang="es-ES" dirty="0" smtClean="0"/>
              <a:t>la </a:t>
            </a:r>
            <a:r>
              <a:rPr lang="es-ES" dirty="0"/>
              <a:t>manera en que la entidad se interrelacionó con los </a:t>
            </a:r>
            <a:r>
              <a:rPr lang="es-ES" dirty="0" smtClean="0"/>
              <a:t>ciudadanos ha mejorado y que se han tenido en cuenta las recomendaciones impartidas en la presentación de resultados del segundo informe de la vigencia anterior (importante </a:t>
            </a:r>
            <a:r>
              <a:rPr lang="es-ES" dirty="0"/>
              <a:t>ampliar la divulgación y los mecanismos para su aplicación para la próxima </a:t>
            </a:r>
            <a:r>
              <a:rPr lang="es-ES" dirty="0" smtClean="0"/>
              <a:t>evaluación)</a:t>
            </a:r>
            <a:endParaRPr lang="es-MX" dirty="0" smtClean="0"/>
          </a:p>
        </p:txBody>
      </p:sp>
    </p:spTree>
    <p:extLst>
      <p:ext uri="{BB962C8B-B14F-4D97-AF65-F5344CB8AC3E}">
        <p14:creationId xmlns:p14="http://schemas.microsoft.com/office/powerpoint/2010/main" val="2708277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s-MX" sz="3200" b="1" dirty="0" smtClean="0">
                <a:solidFill>
                  <a:schemeClr val="accent6">
                    <a:lumMod val="50000"/>
                  </a:schemeClr>
                </a:solidFill>
              </a:rPr>
              <a:t>Usted </a:t>
            </a:r>
            <a:r>
              <a:rPr lang="es-MX" sz="3200" b="1" dirty="0">
                <a:solidFill>
                  <a:schemeClr val="accent6">
                    <a:lumMod val="50000"/>
                  </a:schemeClr>
                </a:solidFill>
              </a:rPr>
              <a:t>acudió al Instituto Colombiano Agropecuario ICA para:</a:t>
            </a:r>
            <a:endParaRPr lang="es-CO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6956366" y="2758363"/>
            <a:ext cx="4397434" cy="2959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7070" marR="897890" algn="just">
              <a:lnSpc>
                <a:spcPct val="115000"/>
              </a:lnSpc>
              <a:spcAft>
                <a:spcPts val="0"/>
              </a:spcAft>
            </a:pPr>
            <a:r>
              <a:rPr lang="es-ES" dirty="0">
                <a:latin typeface="+mj-lt"/>
                <a:ea typeface="+mj-ea"/>
                <a:cs typeface="+mj-cs"/>
              </a:rPr>
              <a:t>El </a:t>
            </a:r>
            <a:r>
              <a:rPr lang="es-ES" b="1" dirty="0" smtClean="0">
                <a:latin typeface="+mj-lt"/>
                <a:ea typeface="+mj-ea"/>
                <a:cs typeface="+mj-cs"/>
              </a:rPr>
              <a:t>71% </a:t>
            </a:r>
            <a:r>
              <a:rPr lang="es-ES" dirty="0">
                <a:latin typeface="+mj-lt"/>
                <a:ea typeface="+mj-ea"/>
                <a:cs typeface="+mj-cs"/>
              </a:rPr>
              <a:t>de los ciudadanos encuestados </a:t>
            </a:r>
            <a:r>
              <a:rPr lang="es-ES" dirty="0" smtClean="0">
                <a:latin typeface="+mj-lt"/>
                <a:ea typeface="+mj-ea"/>
                <a:cs typeface="+mj-cs"/>
              </a:rPr>
              <a:t>acudieron al Instituto Colombiano Agropecuario </a:t>
            </a:r>
            <a:r>
              <a:rPr lang="es-ES" b="1" dirty="0" smtClean="0">
                <a:latin typeface="+mj-lt"/>
                <a:ea typeface="+mj-ea"/>
                <a:cs typeface="+mj-cs"/>
              </a:rPr>
              <a:t>ICA</a:t>
            </a:r>
            <a:r>
              <a:rPr lang="es-ES" dirty="0" smtClean="0">
                <a:latin typeface="+mj-lt"/>
                <a:ea typeface="+mj-ea"/>
                <a:cs typeface="+mj-cs"/>
              </a:rPr>
              <a:t> a gestionar un tramite o servicio, el </a:t>
            </a:r>
            <a:r>
              <a:rPr lang="es-ES" b="1" dirty="0" smtClean="0">
                <a:latin typeface="+mj-lt"/>
                <a:ea typeface="+mj-ea"/>
                <a:cs typeface="+mj-cs"/>
              </a:rPr>
              <a:t>20%</a:t>
            </a:r>
            <a:r>
              <a:rPr lang="es-ES" dirty="0" smtClean="0">
                <a:latin typeface="+mj-lt"/>
                <a:ea typeface="+mj-ea"/>
                <a:cs typeface="+mj-cs"/>
              </a:rPr>
              <a:t> acudió a solicitar orientación general y un </a:t>
            </a:r>
            <a:r>
              <a:rPr lang="es-ES" b="1" dirty="0" smtClean="0">
                <a:latin typeface="+mj-lt"/>
                <a:ea typeface="+mj-ea"/>
                <a:cs typeface="+mj-cs"/>
              </a:rPr>
              <a:t>9%</a:t>
            </a:r>
            <a:r>
              <a:rPr lang="es-ES" dirty="0" smtClean="0">
                <a:latin typeface="+mj-lt"/>
                <a:ea typeface="+mj-ea"/>
                <a:cs typeface="+mj-cs"/>
              </a:rPr>
              <a:t> acudieron presentar una </a:t>
            </a:r>
            <a:r>
              <a:rPr lang="es-ES" b="1" dirty="0" smtClean="0">
                <a:latin typeface="+mj-lt"/>
                <a:ea typeface="+mj-ea"/>
                <a:cs typeface="+mj-cs"/>
              </a:rPr>
              <a:t>PQRSD.</a:t>
            </a:r>
            <a:endParaRPr lang="es-CO" b="1" dirty="0">
              <a:latin typeface="+mj-lt"/>
              <a:ea typeface="+mj-ea"/>
              <a:cs typeface="+mj-cs"/>
            </a:endParaRP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2373274"/>
              </p:ext>
            </p:extLst>
          </p:nvPr>
        </p:nvGraphicFramePr>
        <p:xfrm>
          <a:off x="701040" y="1808018"/>
          <a:ext cx="6481156" cy="40940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25571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664792" y="983272"/>
            <a:ext cx="23832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dirty="0">
                <a:solidFill>
                  <a:schemeClr val="accent6">
                    <a:lumMod val="50000"/>
                  </a:schemeClr>
                </a:solidFill>
                <a:latin typeface="Segoe UI" panose="020B0502040204020203" pitchFamily="34" charset="0"/>
              </a:rPr>
              <a:t>El tiempo de espera para ser atendido fue</a:t>
            </a:r>
            <a:r>
              <a:rPr lang="es-MX" dirty="0">
                <a:solidFill>
                  <a:srgbClr val="000000"/>
                </a:solidFill>
                <a:latin typeface="Segoe UI" panose="020B0502040204020203" pitchFamily="34" charset="0"/>
              </a:rPr>
              <a:t>:</a:t>
            </a:r>
            <a:endParaRPr lang="es-CO" dirty="0"/>
          </a:p>
        </p:txBody>
      </p:sp>
      <p:sp>
        <p:nvSpPr>
          <p:cNvPr id="5" name="Rectángulo 4"/>
          <p:cNvSpPr/>
          <p:nvPr/>
        </p:nvSpPr>
        <p:spPr>
          <a:xfrm>
            <a:off x="4383451" y="983272"/>
            <a:ext cx="30011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dirty="0">
                <a:solidFill>
                  <a:schemeClr val="accent6">
                    <a:lumMod val="50000"/>
                  </a:schemeClr>
                </a:solidFill>
                <a:latin typeface="Segoe UI" panose="020B0502040204020203" pitchFamily="34" charset="0"/>
              </a:rPr>
              <a:t>El tiempo de respuesta para resolver su solicitud fue:</a:t>
            </a:r>
            <a:endParaRPr lang="es-CO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7667106" y="983271"/>
            <a:ext cx="39790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dirty="0">
                <a:solidFill>
                  <a:schemeClr val="accent6">
                    <a:lumMod val="50000"/>
                  </a:schemeClr>
                </a:solidFill>
                <a:latin typeface="Segoe UI" panose="020B0502040204020203" pitchFamily="34" charset="0"/>
              </a:rPr>
              <a:t>La respuesta a su solicitud en términos de calidad (información completa, clara y precisa) fue:</a:t>
            </a:r>
            <a:endParaRPr lang="es-CO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78449575"/>
              </p:ext>
            </p:extLst>
          </p:nvPr>
        </p:nvGraphicFramePr>
        <p:xfrm>
          <a:off x="4227020" y="2302622"/>
          <a:ext cx="3314007" cy="19077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68637828"/>
              </p:ext>
            </p:extLst>
          </p:nvPr>
        </p:nvGraphicFramePr>
        <p:xfrm>
          <a:off x="8121660" y="2302623"/>
          <a:ext cx="3339071" cy="19077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6129019"/>
              </p:ext>
            </p:extLst>
          </p:nvPr>
        </p:nvGraphicFramePr>
        <p:xfrm>
          <a:off x="228359" y="2285996"/>
          <a:ext cx="3256074" cy="19410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Rectángulo 13"/>
          <p:cNvSpPr/>
          <p:nvPr/>
        </p:nvSpPr>
        <p:spPr>
          <a:xfrm>
            <a:off x="7902820" y="4599581"/>
            <a:ext cx="3776749" cy="12603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7070" marR="897890" algn="just">
              <a:lnSpc>
                <a:spcPct val="115000"/>
              </a:lnSpc>
              <a:spcAft>
                <a:spcPts val="0"/>
              </a:spcAft>
            </a:pPr>
            <a:r>
              <a:rPr lang="es-ES" sz="1100" spc="-5" dirty="0">
                <a:latin typeface="Calibri" panose="020F0502020204030204" pitchFamily="34" charset="0"/>
                <a:ea typeface="Calibri" panose="020F0502020204030204" pitchFamily="34" charset="0"/>
              </a:rPr>
              <a:t>La pregunta</a:t>
            </a:r>
            <a:r>
              <a:rPr lang="es-ES" sz="1100" spc="-55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s-ES" sz="1100" dirty="0">
                <a:latin typeface="Calibri" panose="020F0502020204030204" pitchFamily="34" charset="0"/>
                <a:ea typeface="Calibri" panose="020F0502020204030204" pitchFamily="34" charset="0"/>
              </a:rPr>
              <a:t>planteada</a:t>
            </a:r>
            <a:r>
              <a:rPr lang="es-ES" sz="1100" spc="-50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s-ES" sz="1100" spc="-50" dirty="0" smtClean="0">
                <a:latin typeface="Calibri" panose="020F0502020204030204" pitchFamily="34" charset="0"/>
                <a:ea typeface="Calibri" panose="020F0502020204030204" pitchFamily="34" charset="0"/>
              </a:rPr>
              <a:t>sobre las respuestas a su solicitud en termino de calidad son: Un 82% Bueno,  11% Regular y un 7% malo, </a:t>
            </a:r>
            <a:r>
              <a:rPr lang="es-ES" sz="1100" spc="-50" dirty="0">
                <a:latin typeface="Calibri" panose="020F0502020204030204" pitchFamily="34" charset="0"/>
                <a:ea typeface="Calibri" panose="020F0502020204030204" pitchFamily="34" charset="0"/>
              </a:rPr>
              <a:t>según los ciudadanos que participaron en la encuesta. </a:t>
            </a:r>
            <a:endParaRPr lang="es-CO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3995648" y="4599581"/>
            <a:ext cx="3776749" cy="10656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7070" marR="897890" algn="just">
              <a:lnSpc>
                <a:spcPct val="115000"/>
              </a:lnSpc>
              <a:spcAft>
                <a:spcPts val="0"/>
              </a:spcAft>
            </a:pPr>
            <a:r>
              <a:rPr lang="es-ES" sz="1100" spc="-5" dirty="0">
                <a:latin typeface="Calibri" panose="020F0502020204030204" pitchFamily="34" charset="0"/>
                <a:ea typeface="Calibri" panose="020F0502020204030204" pitchFamily="34" charset="0"/>
              </a:rPr>
              <a:t>La pregunta</a:t>
            </a:r>
            <a:r>
              <a:rPr lang="es-ES" sz="1100" spc="-55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s-ES" sz="1100" dirty="0">
                <a:latin typeface="Calibri" panose="020F0502020204030204" pitchFamily="34" charset="0"/>
                <a:ea typeface="Calibri" panose="020F0502020204030204" pitchFamily="34" charset="0"/>
              </a:rPr>
              <a:t>planteada</a:t>
            </a:r>
            <a:r>
              <a:rPr lang="es-ES" sz="1100" spc="-50" dirty="0">
                <a:latin typeface="Calibri" panose="020F0502020204030204" pitchFamily="34" charset="0"/>
                <a:ea typeface="Calibri" panose="020F0502020204030204" pitchFamily="34" charset="0"/>
              </a:rPr>
              <a:t> del tiempo de </a:t>
            </a:r>
            <a:r>
              <a:rPr lang="es-ES" sz="1100" spc="-50" dirty="0" smtClean="0">
                <a:latin typeface="Calibri" panose="020F0502020204030204" pitchFamily="34" charset="0"/>
                <a:ea typeface="Calibri" panose="020F0502020204030204" pitchFamily="34" charset="0"/>
              </a:rPr>
              <a:t>respuesta para resolver su solicitud fue  del 77 % Bueno, 14 % Regular y un 9 % malo, según </a:t>
            </a:r>
            <a:r>
              <a:rPr lang="es-ES" sz="1100" spc="-50" dirty="0">
                <a:latin typeface="Calibri" panose="020F0502020204030204" pitchFamily="34" charset="0"/>
                <a:ea typeface="Calibri" panose="020F0502020204030204" pitchFamily="34" charset="0"/>
              </a:rPr>
              <a:t>los ciudadanos que participaron en la encuesta. </a:t>
            </a:r>
            <a:endParaRPr lang="es-CO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6" name="Rectángulo 15"/>
          <p:cNvSpPr/>
          <p:nvPr/>
        </p:nvSpPr>
        <p:spPr>
          <a:xfrm>
            <a:off x="224444" y="4599581"/>
            <a:ext cx="3776749" cy="10656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7070" marR="897890" algn="just">
              <a:lnSpc>
                <a:spcPct val="115000"/>
              </a:lnSpc>
              <a:spcAft>
                <a:spcPts val="0"/>
              </a:spcAft>
            </a:pPr>
            <a:r>
              <a:rPr lang="es-ES" sz="1100" spc="-5" dirty="0" smtClean="0">
                <a:latin typeface="Calibri" panose="020F0502020204030204" pitchFamily="34" charset="0"/>
                <a:ea typeface="Calibri" panose="020F0502020204030204" pitchFamily="34" charset="0"/>
              </a:rPr>
              <a:t>La pregunta</a:t>
            </a:r>
            <a:r>
              <a:rPr lang="es-ES" sz="1100" spc="-55" dirty="0" smtClean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s-ES" sz="1100" dirty="0">
                <a:latin typeface="Calibri" panose="020F0502020204030204" pitchFamily="34" charset="0"/>
                <a:ea typeface="Calibri" panose="020F0502020204030204" pitchFamily="34" charset="0"/>
              </a:rPr>
              <a:t>planteada</a:t>
            </a:r>
            <a:r>
              <a:rPr lang="es-ES" sz="1100" spc="-50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s-ES" sz="1100" spc="-50" dirty="0" smtClean="0">
                <a:latin typeface="Calibri" panose="020F0502020204030204" pitchFamily="34" charset="0"/>
                <a:ea typeface="Calibri" panose="020F0502020204030204" pitchFamily="34" charset="0"/>
              </a:rPr>
              <a:t>del tiempo de espera para se atendido es de un 77% bueno, un 15% regular y 8% malo según los ciudadanos que participaron en la encuesta. </a:t>
            </a:r>
            <a:endParaRPr lang="es-CO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1403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828502" y="927900"/>
            <a:ext cx="44085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¿Cuál de los siguientes canales de atención dispuestos por el ICA utiliza con mayor frecuencia</a:t>
            </a:r>
            <a:r>
              <a:rPr lang="es-MX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?</a:t>
            </a:r>
            <a:endParaRPr lang="es-CO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6891251" y="927900"/>
            <a:ext cx="442237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</a:rPr>
              <a:t>¿Cuál de los siguientes canales de atención dispuestos por el ICA es de su preferencia?</a:t>
            </a:r>
            <a:endParaRPr lang="es-CO" dirty="0">
              <a:solidFill>
                <a:schemeClr val="bg1">
                  <a:lumMod val="50000"/>
                </a:schemeClr>
              </a:solidFill>
            </a:endParaRP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4462588"/>
              </p:ext>
            </p:extLst>
          </p:nvPr>
        </p:nvGraphicFramePr>
        <p:xfrm>
          <a:off x="914401" y="2057399"/>
          <a:ext cx="10326254" cy="41032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Rectángulo 8"/>
          <p:cNvSpPr/>
          <p:nvPr/>
        </p:nvSpPr>
        <p:spPr>
          <a:xfrm>
            <a:off x="9712474" y="2783339"/>
            <a:ext cx="1311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</a:rPr>
              <a:t>Preferencia</a:t>
            </a:r>
            <a:endParaRPr lang="es-CO" dirty="0"/>
          </a:p>
        </p:txBody>
      </p:sp>
      <p:sp>
        <p:nvSpPr>
          <p:cNvPr id="10" name="Rectángulo 9"/>
          <p:cNvSpPr/>
          <p:nvPr/>
        </p:nvSpPr>
        <p:spPr>
          <a:xfrm>
            <a:off x="9712474" y="2989508"/>
            <a:ext cx="12620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F</a:t>
            </a:r>
            <a:r>
              <a:rPr lang="es-MX" dirty="0" smtClean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rPr>
              <a:t>recuencia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31486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s-MX" dirty="0">
                <a:solidFill>
                  <a:schemeClr val="accent6">
                    <a:lumMod val="50000"/>
                  </a:schemeClr>
                </a:solidFill>
              </a:rPr>
              <a:t>La información publicada en la página WEB del Instituto es:</a:t>
            </a:r>
            <a:endParaRPr lang="es-CO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80290649"/>
              </p:ext>
            </p:extLst>
          </p:nvPr>
        </p:nvGraphicFramePr>
        <p:xfrm>
          <a:off x="554183" y="1690688"/>
          <a:ext cx="10160000" cy="41744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5590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50812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s-MX" b="1" dirty="0">
                <a:solidFill>
                  <a:schemeClr val="accent6">
                    <a:lumMod val="50000"/>
                  </a:schemeClr>
                </a:solidFill>
              </a:rPr>
              <a:t>Qué tipo de información le gustaría encontrar en nuestra </a:t>
            </a:r>
            <a:r>
              <a:rPr lang="es-MX" b="1" dirty="0" smtClean="0">
                <a:solidFill>
                  <a:schemeClr val="accent6">
                    <a:lumMod val="50000"/>
                  </a:schemeClr>
                </a:solidFill>
              </a:rPr>
              <a:t>página.</a:t>
            </a:r>
            <a:endParaRPr lang="es-CO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5517503"/>
              </p:ext>
            </p:extLst>
          </p:nvPr>
        </p:nvGraphicFramePr>
        <p:xfrm>
          <a:off x="838200" y="1517657"/>
          <a:ext cx="4149436" cy="47353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49436">
                  <a:extLst>
                    <a:ext uri="{9D8B030D-6E8A-4147-A177-3AD203B41FA5}">
                      <a16:colId xmlns:a16="http://schemas.microsoft.com/office/drawing/2014/main" val="623414308"/>
                    </a:ext>
                  </a:extLst>
                </a:gridCol>
              </a:tblGrid>
              <a:tr h="143896">
                <a:tc>
                  <a:txBody>
                    <a:bodyPr/>
                    <a:lstStyle/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EPIDEMIOLOGIA DE ENFERMEDADES DE CANINOS Y FELINOS EN COLOMBIA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3060724"/>
                  </a:ext>
                </a:extLst>
              </a:tr>
              <a:tr h="143896">
                <a:tc>
                  <a:txBody>
                    <a:bodyPr/>
                    <a:lstStyle/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DATOS DE MERCADEO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265676"/>
                  </a:ext>
                </a:extLst>
              </a:tr>
              <a:tr h="143896">
                <a:tc>
                  <a:txBody>
                    <a:bodyPr/>
                    <a:lstStyle/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CURSOS DE INSEMINACION, NUTRICIÓN Y PASTOS PARA GANADERÍA Y CABRAS 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4279726"/>
                  </a:ext>
                </a:extLst>
              </a:tr>
              <a:tr h="143896">
                <a:tc>
                  <a:txBody>
                    <a:bodyPr/>
                    <a:lstStyle/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MAS QUE TODO SOBRE LAS ENFERMEDADES DE CONTROL OFICIAL 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3793128"/>
                  </a:ext>
                </a:extLst>
              </a:tr>
              <a:tr h="143896">
                <a:tc>
                  <a:txBody>
                    <a:bodyPr/>
                    <a:lstStyle/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SERVICIOS OFERTADOS.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9254235"/>
                  </a:ext>
                </a:extLst>
              </a:tr>
              <a:tr h="143896">
                <a:tc>
                  <a:txBody>
                    <a:bodyPr/>
                    <a:lstStyle/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TABLA DE PRECIOS DEL GANADO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6404904"/>
                  </a:ext>
                </a:extLst>
              </a:tr>
              <a:tr h="143896">
                <a:tc>
                  <a:txBody>
                    <a:bodyPr/>
                    <a:lstStyle/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CON LA INFORMACION QUE HAY ESTA BIEN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3427514"/>
                  </a:ext>
                </a:extLst>
              </a:tr>
              <a:tr h="143896">
                <a:tc>
                  <a:txBody>
                    <a:bodyPr/>
                    <a:lstStyle/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REGLAMENTOS BASICOS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1550504"/>
                  </a:ext>
                </a:extLst>
              </a:tr>
              <a:tr h="143896">
                <a:tc>
                  <a:txBody>
                    <a:bodyPr/>
                    <a:lstStyle/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INFORCION SOBRE PRECIOS DE MERCADO 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1372533"/>
                  </a:ext>
                </a:extLst>
              </a:tr>
              <a:tr h="143896">
                <a:tc>
                  <a:txBody>
                    <a:bodyPr/>
                    <a:lstStyle/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QUE LOS TRAMITES DE REGISTROS DE PREDIOS Y ALMACENES SEA MAS CLARA Y CONCISA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1190365"/>
                  </a:ext>
                </a:extLst>
              </a:tr>
              <a:tr h="143896">
                <a:tc>
                  <a:txBody>
                    <a:bodyPr/>
                    <a:lstStyle/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TIPO BOVINA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9946030"/>
                  </a:ext>
                </a:extLst>
              </a:tr>
              <a:tr h="143896">
                <a:tc>
                  <a:txBody>
                    <a:bodyPr/>
                    <a:lstStyle/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INFORMACIÓN DE PRODUCCIONES PECUARIAS.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1174201"/>
                  </a:ext>
                </a:extLst>
              </a:tr>
              <a:tr h="143896">
                <a:tc>
                  <a:txBody>
                    <a:bodyPr/>
                    <a:lstStyle/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SOCIALIZAR NORMALIDAD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7810492"/>
                  </a:ext>
                </a:extLst>
              </a:tr>
              <a:tr h="143896">
                <a:tc>
                  <a:txBody>
                    <a:bodyPr/>
                    <a:lstStyle/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NORMAS SANITARIAS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8058761"/>
                  </a:ext>
                </a:extLst>
              </a:tr>
              <a:tr h="281181">
                <a:tc>
                  <a:txBody>
                    <a:bodyPr/>
                    <a:lstStyle/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CONVENIOS INSTITUCIONALES VIGENTES Y PROCESOS DE CONTRATACIÓN Y VINCULACIÓN CON EL INSTITUTO 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6229268"/>
                  </a:ext>
                </a:extLst>
              </a:tr>
              <a:tr h="143896">
                <a:tc>
                  <a:txBody>
                    <a:bodyPr/>
                    <a:lstStyle/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MANEJAR INFORMACION DE DECRETOS Y NORMAS POR CORREO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2070724"/>
                  </a:ext>
                </a:extLst>
              </a:tr>
              <a:tr h="143896">
                <a:tc>
                  <a:txBody>
                    <a:bodyPr/>
                    <a:lstStyle/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NOTICIAS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7743590"/>
                  </a:ext>
                </a:extLst>
              </a:tr>
              <a:tr h="143896">
                <a:tc>
                  <a:txBody>
                    <a:bodyPr/>
                    <a:lstStyle/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MOVILIZACIÓN BOVINOS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4074428"/>
                  </a:ext>
                </a:extLst>
              </a:tr>
              <a:tr h="143896">
                <a:tc>
                  <a:txBody>
                    <a:bodyPr/>
                    <a:lstStyle/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TODO LO REFERENTE A MOVILIZACION DE ANIMALES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1763265"/>
                  </a:ext>
                </a:extLst>
              </a:tr>
              <a:tr h="143896">
                <a:tc>
                  <a:txBody>
                    <a:bodyPr/>
                    <a:lstStyle/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MANUALES DE PROCESOS PECUARIOS 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9694625"/>
                  </a:ext>
                </a:extLst>
              </a:tr>
              <a:tr h="143896">
                <a:tc>
                  <a:txBody>
                    <a:bodyPr/>
                    <a:lstStyle/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JORNADAS DE VACUNACIÓN 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2105514"/>
                  </a:ext>
                </a:extLst>
              </a:tr>
              <a:tr h="143896">
                <a:tc>
                  <a:txBody>
                    <a:bodyPr/>
                    <a:lstStyle/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CAPACITACIONES REALIZADAS POR EL ICA PARA DIFERENTES TEMAS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0942111"/>
                  </a:ext>
                </a:extLst>
              </a:tr>
              <a:tr h="143896">
                <a:tc>
                  <a:txBody>
                    <a:bodyPr/>
                    <a:lstStyle/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IMPORTACION DE BOVINOS SOBRE LOS REQUISITOS LEGALES.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9945027"/>
                  </a:ext>
                </a:extLst>
              </a:tr>
              <a:tr h="143896">
                <a:tc>
                  <a:txBody>
                    <a:bodyPr/>
                    <a:lstStyle/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LINK DE ACCESO A EVENTOS ACTUALIZADOS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1689310"/>
                  </a:ext>
                </a:extLst>
              </a:tr>
              <a:tr h="143896">
                <a:tc>
                  <a:txBody>
                    <a:bodyPr/>
                    <a:lstStyle/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TODO LO DE SANIDAD ANIMAL.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478622"/>
                  </a:ext>
                </a:extLst>
              </a:tr>
              <a:tr h="143896">
                <a:tc>
                  <a:txBody>
                    <a:bodyPr/>
                    <a:lstStyle/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INFORMACION CLARA PRECISA Y CON RESPUESTAS OPORTUNAS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629776"/>
                  </a:ext>
                </a:extLst>
              </a:tr>
              <a:tr h="143896">
                <a:tc>
                  <a:txBody>
                    <a:bodyPr/>
                    <a:lstStyle/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ENCONTRAR Y CONSULTAR FACILMENTE LOS REGISTROS ICA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2072948"/>
                  </a:ext>
                </a:extLst>
              </a:tr>
              <a:tr h="143896">
                <a:tc>
                  <a:txBody>
                    <a:bodyPr/>
                    <a:lstStyle/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INFORMACIÓN PAREMIOLÓGICA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9087566"/>
                  </a:ext>
                </a:extLst>
              </a:tr>
              <a:tr h="143896">
                <a:tc>
                  <a:txBody>
                    <a:bodyPr/>
                    <a:lstStyle/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SOCIALIZACION DE PROYECTOS PRODUCTIVOS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5623616"/>
                  </a:ext>
                </a:extLst>
              </a:tr>
              <a:tr h="281181">
                <a:tc>
                  <a:txBody>
                    <a:bodyPr/>
                    <a:lstStyle/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QUE LOS HORARIOS DE ATENCIÓN PARA VIAJAR CON MASCOTAS SEAN CLAROS YA QUE EN EL AEROPUERTO SOLO ATIENDEN HASTA UNA HORA Y EN LA WEB Y VÍA TELÉFONO DICE OTRA   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2105867"/>
                  </a:ext>
                </a:extLst>
              </a:tr>
              <a:tr h="143896">
                <a:tc>
                  <a:txBody>
                    <a:bodyPr/>
                    <a:lstStyle/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TRAMITES 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7584865"/>
                  </a:ext>
                </a:extLst>
              </a:tr>
            </a:tbl>
          </a:graphicData>
        </a:graphic>
      </p:graphicFrame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0440577"/>
              </p:ext>
            </p:extLst>
          </p:nvPr>
        </p:nvGraphicFramePr>
        <p:xfrm>
          <a:off x="5809672" y="1455276"/>
          <a:ext cx="5024582" cy="489363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024582">
                  <a:extLst>
                    <a:ext uri="{9D8B030D-6E8A-4147-A177-3AD203B41FA5}">
                      <a16:colId xmlns:a16="http://schemas.microsoft.com/office/drawing/2014/main" val="1076539068"/>
                    </a:ext>
                  </a:extLst>
                </a:gridCol>
              </a:tblGrid>
              <a:tr h="123321">
                <a:tc>
                  <a:txBody>
                    <a:bodyPr/>
                    <a:lstStyle/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s-MX" sz="700" b="1" u="none" strike="noStrike" dirty="0">
                          <a:effectLst/>
                        </a:rPr>
                        <a:t>QUE CUMPLAN CON LO QUE DICE EN EL PAGINA, YA QUE CON RESPECTO A LA IMPORTACIÓN DE MASCOTAS HABLAN DE UN TIEMPO Y CUANDO LLEGA UNO ALLA AL ICA AEROPUERTO DICEN OTRA COSA </a:t>
                      </a:r>
                      <a:endParaRPr lang="es-MX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6877042"/>
                  </a:ext>
                </a:extLst>
              </a:tr>
              <a:tr h="123321">
                <a:tc>
                  <a:txBody>
                    <a:bodyPr/>
                    <a:lstStyle/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s-MX" sz="700" b="1" u="none" strike="noStrike" dirty="0">
                          <a:effectLst/>
                        </a:rPr>
                        <a:t>DIFERENTES SERVICIOS QUE PRESTA LA INSTITUCIÓN </a:t>
                      </a:r>
                      <a:endParaRPr lang="es-MX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404971"/>
                  </a:ext>
                </a:extLst>
              </a:tr>
              <a:tr h="123321">
                <a:tc>
                  <a:txBody>
                    <a:bodyPr/>
                    <a:lstStyle/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s-MX" sz="700" b="1" u="none" strike="noStrike" dirty="0">
                          <a:effectLst/>
                        </a:rPr>
                        <a:t>ENFERMEDADES REELEVANTES EN LAS ESPECIES:BOVINA ,PORCINA, AVES Y LOS TRATAMIENTOS QUE SE DEBEN APLICAR.</a:t>
                      </a:r>
                      <a:endParaRPr lang="es-MX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312751"/>
                  </a:ext>
                </a:extLst>
              </a:tr>
              <a:tr h="123321">
                <a:tc>
                  <a:txBody>
                    <a:bodyPr/>
                    <a:lstStyle/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s-CO" sz="700" b="1" u="none" strike="noStrike" dirty="0">
                          <a:effectLst/>
                        </a:rPr>
                        <a:t>ALERTAS SANITARIAS PLAGUICIDAS</a:t>
                      </a:r>
                      <a:endParaRPr lang="es-CO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4554666"/>
                  </a:ext>
                </a:extLst>
              </a:tr>
              <a:tr h="123321">
                <a:tc>
                  <a:txBody>
                    <a:bodyPr/>
                    <a:lstStyle/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s-CO" sz="700" b="1" u="none" strike="noStrike" dirty="0">
                          <a:effectLst/>
                        </a:rPr>
                        <a:t>TRÁMITES</a:t>
                      </a:r>
                      <a:endParaRPr lang="es-CO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7745723"/>
                  </a:ext>
                </a:extLst>
              </a:tr>
              <a:tr h="123321">
                <a:tc>
                  <a:txBody>
                    <a:bodyPr/>
                    <a:lstStyle/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s-MX" sz="700" b="1" u="none" strike="noStrike" dirty="0">
                          <a:effectLst/>
                        </a:rPr>
                        <a:t>INFORMACION DEL MINISTERIO DE AGRICULTURA</a:t>
                      </a:r>
                      <a:endParaRPr lang="es-MX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9573997"/>
                  </a:ext>
                </a:extLst>
              </a:tr>
              <a:tr h="123321">
                <a:tc>
                  <a:txBody>
                    <a:bodyPr/>
                    <a:lstStyle/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s-MX" sz="700" b="1" u="none" strike="noStrike" dirty="0">
                          <a:effectLst/>
                        </a:rPr>
                        <a:t>SITUACIÓN SANITARIA PECUARIA EN EL PAÍS</a:t>
                      </a:r>
                      <a:endParaRPr lang="es-MX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3572866"/>
                  </a:ext>
                </a:extLst>
              </a:tr>
              <a:tr h="123321">
                <a:tc>
                  <a:txBody>
                    <a:bodyPr/>
                    <a:lstStyle/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s-MX" sz="700" b="1" u="none" strike="noStrike" dirty="0">
                          <a:effectLst/>
                        </a:rPr>
                        <a:t>MAPAS DE LAS DIFERENTES ZONAS SEGÚN ESPECIE DE ANIMALES</a:t>
                      </a:r>
                      <a:endParaRPr lang="es-MX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3990905"/>
                  </a:ext>
                </a:extLst>
              </a:tr>
              <a:tr h="123321">
                <a:tc>
                  <a:txBody>
                    <a:bodyPr/>
                    <a:lstStyle/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s-MX" sz="700" b="1" u="none" strike="noStrike" dirty="0">
                          <a:effectLst/>
                        </a:rPr>
                        <a:t>NUEVOS SERVICIOS DEL ICA, MAS SOBRE MASCOTAS Y REQUISITOS DE OTROS PAÍSES AL MOMENTO DE EXPORTAR. HACE FALTA UN PUNTO DE ATENCIÓN AL USUARIO EN LAS OFICINAS DEL ICA A NIVEL NACIONAL</a:t>
                      </a:r>
                      <a:endParaRPr lang="es-MX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9328305"/>
                  </a:ext>
                </a:extLst>
              </a:tr>
              <a:tr h="123321">
                <a:tc>
                  <a:txBody>
                    <a:bodyPr/>
                    <a:lstStyle/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s-MX" sz="700" b="1" u="none" strike="noStrike" dirty="0">
                          <a:effectLst/>
                        </a:rPr>
                        <a:t>EL ESTADO EN EL QUE ESTAN LAS ZONAS DE FRONTERA </a:t>
                      </a:r>
                      <a:endParaRPr lang="es-MX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9427727"/>
                  </a:ext>
                </a:extLst>
              </a:tr>
              <a:tr h="123321">
                <a:tc>
                  <a:txBody>
                    <a:bodyPr/>
                    <a:lstStyle/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s-CO" sz="700" b="1" u="none" strike="noStrike" dirty="0">
                          <a:effectLst/>
                        </a:rPr>
                        <a:t>LABORATORIOS</a:t>
                      </a:r>
                      <a:endParaRPr lang="es-CO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3671231"/>
                  </a:ext>
                </a:extLst>
              </a:tr>
              <a:tr h="123321">
                <a:tc>
                  <a:txBody>
                    <a:bodyPr/>
                    <a:lstStyle/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s-MX" sz="700" b="1" u="none" strike="noStrike" dirty="0">
                          <a:effectLst/>
                        </a:rPr>
                        <a:t>IMPORTACIÓN DE MATERIAL GENÉTICO EN OVINOS.</a:t>
                      </a:r>
                      <a:endParaRPr lang="es-MX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3915427"/>
                  </a:ext>
                </a:extLst>
              </a:tr>
              <a:tr h="123321">
                <a:tc>
                  <a:txBody>
                    <a:bodyPr/>
                    <a:lstStyle/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s-MX" sz="700" b="1" u="none" strike="noStrike" dirty="0">
                          <a:effectLst/>
                        </a:rPr>
                        <a:t>QUE LAS MODIFICACIONES A LAS LEYES QUE AFECTEN DE MANERA DIRECTA LA MOVILIZACIÓN DE ANIMALES, SEAN PUBLICADAS CON TIEMPO PARA PODER DARLE A CONOCER AL PRODUCTOR DE LOS CAMBIOS QUE SE VAN A REALIZAR</a:t>
                      </a:r>
                      <a:endParaRPr lang="es-MX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9451386"/>
                  </a:ext>
                </a:extLst>
              </a:tr>
              <a:tr h="123321">
                <a:tc>
                  <a:txBody>
                    <a:bodyPr/>
                    <a:lstStyle/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s-MX" sz="700" b="1" u="none" strike="noStrike" dirty="0">
                          <a:effectLst/>
                        </a:rPr>
                        <a:t>MANEJO Y GUIAS DE TOMAS DE MUESTRAS </a:t>
                      </a:r>
                      <a:endParaRPr lang="es-MX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1486847"/>
                  </a:ext>
                </a:extLst>
              </a:tr>
              <a:tr h="123321">
                <a:tc>
                  <a:txBody>
                    <a:bodyPr/>
                    <a:lstStyle/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s-CO" sz="700" b="1" u="none" strike="noStrike" dirty="0">
                          <a:effectLst/>
                        </a:rPr>
                        <a:t>REALIZAR CON FACILIDAD TRAMITES</a:t>
                      </a:r>
                      <a:endParaRPr lang="es-CO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9711208"/>
                  </a:ext>
                </a:extLst>
              </a:tr>
              <a:tr h="123321">
                <a:tc>
                  <a:txBody>
                    <a:bodyPr/>
                    <a:lstStyle/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s-MX" sz="700" b="1" u="none" strike="noStrike">
                          <a:effectLst/>
                        </a:rPr>
                        <a:t>SANCIONES A LABORATORIOS AL NO CUMPLIMEINTO DE LA NORMA TECNICA COLOMBIANA 17025:2017</a:t>
                      </a:r>
                      <a:endParaRPr lang="es-MX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2471739"/>
                  </a:ext>
                </a:extLst>
              </a:tr>
              <a:tr h="117449">
                <a:tc>
                  <a:txBody>
                    <a:bodyPr/>
                    <a:lstStyle/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s-MX" sz="700" b="1" u="none" strike="noStrike" dirty="0">
                          <a:effectLst/>
                        </a:rPr>
                        <a:t>EN SIMPLIFICA, MAYOR FLEXIBILIDAD EN EL USO DE LA APLICACIÓN, ENTRE OTROS POR EJEMPLO, EN LA </a:t>
                      </a:r>
                      <a:r>
                        <a:rPr lang="es-MX" sz="700" b="1" u="none" strike="noStrike" dirty="0" err="1">
                          <a:effectLst/>
                        </a:rPr>
                        <a:t>LA</a:t>
                      </a:r>
                      <a:r>
                        <a:rPr lang="es-MX" sz="700" b="1" u="none" strike="noStrike" dirty="0">
                          <a:effectLst/>
                        </a:rPr>
                        <a:t> INCLUSIÓN DE INGREDIENTES, PUES ME PARECE "MUY CUADRICULADO" Y NO ACTUALIZADO CON EL ESTADO DE LA TÉCNICA.</a:t>
                      </a:r>
                      <a:endParaRPr lang="es-MX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4157584"/>
                  </a:ext>
                </a:extLst>
              </a:tr>
              <a:tr h="123321">
                <a:tc>
                  <a:txBody>
                    <a:bodyPr/>
                    <a:lstStyle/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s-MX" sz="700" b="1" u="none" strike="noStrike" dirty="0">
                          <a:effectLst/>
                        </a:rPr>
                        <a:t>SI LA EXPLICACIÓN ES QUE LA APLICACIÓN ES ASÍ POR SEGUIMIENTO DE LA NORMATIVIDAD VIGENTE, ENTONCES SUGIERO ACTUALIZAR TANTO LA NORMATIVIDAD, COMO LA TECNOLOGÍA DE INFORMACIÓN EN ESTA APLICACIÓN. </a:t>
                      </a:r>
                      <a:endParaRPr lang="es-MX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7334042"/>
                  </a:ext>
                </a:extLst>
              </a:tr>
              <a:tr h="123321">
                <a:tc>
                  <a:txBody>
                    <a:bodyPr/>
                    <a:lstStyle/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s-CO" sz="700" b="1" u="none" strike="noStrike" dirty="0">
                          <a:effectLst/>
                        </a:rPr>
                        <a:t>ORIENTACIÓN GANADERA</a:t>
                      </a:r>
                      <a:endParaRPr lang="es-CO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9200617"/>
                  </a:ext>
                </a:extLst>
              </a:tr>
              <a:tr h="123321">
                <a:tc>
                  <a:txBody>
                    <a:bodyPr/>
                    <a:lstStyle/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s-MX" sz="700" b="1" u="none" strike="noStrike">
                          <a:effectLst/>
                        </a:rPr>
                        <a:t>MÁS DE ANIMALES DE ESPECIES MENORES</a:t>
                      </a:r>
                      <a:endParaRPr lang="es-MX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3095761"/>
                  </a:ext>
                </a:extLst>
              </a:tr>
              <a:tr h="123321">
                <a:tc>
                  <a:txBody>
                    <a:bodyPr/>
                    <a:lstStyle/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s-CO" sz="700" b="1" u="none" strike="noStrike" dirty="0">
                          <a:effectLst/>
                        </a:rPr>
                        <a:t>ACTUALIZACION PARA PROFESIONALES</a:t>
                      </a:r>
                      <a:endParaRPr lang="es-CO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1795808"/>
                  </a:ext>
                </a:extLst>
              </a:tr>
              <a:tr h="117449">
                <a:tc>
                  <a:txBody>
                    <a:bodyPr/>
                    <a:lstStyle/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s-CO" sz="700" b="1" u="none" strike="noStrike">
                          <a:effectLst/>
                        </a:rPr>
                        <a:t>HORARIOS QUE REALMENTE CUMPLAN.</a:t>
                      </a:r>
                      <a:endParaRPr lang="es-CO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0170757"/>
                  </a:ext>
                </a:extLst>
              </a:tr>
              <a:tr h="123321">
                <a:tc>
                  <a:txBody>
                    <a:bodyPr/>
                    <a:lstStyle/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s-MX" sz="700" b="1" u="none" strike="noStrike" dirty="0">
                          <a:effectLst/>
                        </a:rPr>
                        <a:t>SUPUESTAMENTE TRABAJAN EN JORNADA CONTINÚA Y SI SE LLEGA AL MEDIO DÍA, SÓLO HAY SERVICIOS DE GUÍAS. A LOS PROFESIONALES HAY QUE ESPERARLOS HASTA LAS 2 O LA HORA QUE QUIERAN LLEGAR SI ES VIERNES </a:t>
                      </a:r>
                      <a:endParaRPr lang="es-MX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093569"/>
                  </a:ext>
                </a:extLst>
              </a:tr>
              <a:tr h="123321">
                <a:tc>
                  <a:txBody>
                    <a:bodyPr/>
                    <a:lstStyle/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s-MX" sz="700" b="1" u="none" strike="noStrike" dirty="0">
                          <a:effectLst/>
                        </a:rPr>
                        <a:t>LA INFORMACIÓN ME PARECE PERTINENTE SIN EMBARGO A VECES ES DIFÍCIL ENCONTRARLA.</a:t>
                      </a:r>
                      <a:endParaRPr lang="es-MX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3531150"/>
                  </a:ext>
                </a:extLst>
              </a:tr>
              <a:tr h="123321">
                <a:tc>
                  <a:txBody>
                    <a:bodyPr/>
                    <a:lstStyle/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s-MX" sz="700" b="1" u="none" strike="noStrike" dirty="0">
                          <a:effectLst/>
                        </a:rPr>
                        <a:t>QUE SEA MAS FACIL PARA UNA PERSONA DEL COMUN ENCONTRAR LAS NORMAS DE LA ACTIVIDAD AGROPECUARIA DE SU INTERES</a:t>
                      </a:r>
                      <a:endParaRPr lang="es-MX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4490423"/>
                  </a:ext>
                </a:extLst>
              </a:tr>
              <a:tr h="123321">
                <a:tc>
                  <a:txBody>
                    <a:bodyPr/>
                    <a:lstStyle/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s-MX" sz="700" b="1" u="none" strike="noStrike" dirty="0">
                          <a:effectLst/>
                        </a:rPr>
                        <a:t>MÁS INFORMACIÓN SOBRE LAS BUENAS PRÁCTICAS GANADERAS</a:t>
                      </a:r>
                      <a:endParaRPr lang="es-MX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3756158"/>
                  </a:ext>
                </a:extLst>
              </a:tr>
              <a:tr h="212583">
                <a:tc>
                  <a:txBody>
                    <a:bodyPr/>
                    <a:lstStyle/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s-MX" sz="700" b="1" u="none" strike="noStrike" dirty="0">
                          <a:effectLst/>
                        </a:rPr>
                        <a:t>INFORMACIÓN SOBRE LAS MESAS DE TRABAJO CON LAS EMPRESAS QUE INTENTAN REGISTRAR MEDICAMENTOS VETERINARIOS O ALIMENTOS PARA ANIMALES. EL ICA ESTÁ RECHAZANDO MUCHOS TRÁMITES PORQUE LOS FUNCIONARIOS DESCONOCEN LOS ARGUMENTOS DE LAS EMPRESAS PARA REGISTRAR Y DIFICULTAN MUCHO LA LABOR. DEBERÍAN ´PUBLICAR LOS AVANCES EN ESE TEMA PARA CLARIDAD DE LOS USUARIOS!</a:t>
                      </a:r>
                      <a:endParaRPr lang="es-MX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4384119"/>
                  </a:ext>
                </a:extLst>
              </a:tr>
              <a:tr h="123321">
                <a:tc>
                  <a:txBody>
                    <a:bodyPr/>
                    <a:lstStyle/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s-MX" sz="700" b="1" u="none" strike="noStrike" dirty="0">
                          <a:effectLst/>
                        </a:rPr>
                        <a:t>INFORMACIÓN CLARA Y OPORTUNA. LA MAYOR PARTE DE LA INFORMACIÓN LLEGA PRIMERO POR TERCEROS COMO FEDEGAN, APROVET ETC. </a:t>
                      </a:r>
                      <a:endParaRPr lang="es-MX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149386"/>
                  </a:ext>
                </a:extLst>
              </a:tr>
              <a:tr h="123321">
                <a:tc>
                  <a:txBody>
                    <a:bodyPr/>
                    <a:lstStyle/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s-MX" sz="700" b="1" u="none" strike="noStrike" dirty="0">
                          <a:effectLst/>
                        </a:rPr>
                        <a:t>INFORMACIÓN SOBRE EL TEMA DE MOVILIZACIÓN DE LAS DIFERENTES ESPECIES.</a:t>
                      </a:r>
                      <a:endParaRPr lang="es-MX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7672465"/>
                  </a:ext>
                </a:extLst>
              </a:tr>
              <a:tr h="123321">
                <a:tc>
                  <a:txBody>
                    <a:bodyPr/>
                    <a:lstStyle/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s-MX" sz="700" b="1" u="none" strike="noStrike" dirty="0">
                          <a:effectLst/>
                        </a:rPr>
                        <a:t>INFOGRAFÍAS DE ALGUNOS PROCESOS PUNTUALES </a:t>
                      </a:r>
                      <a:endParaRPr lang="es-MX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9084215"/>
                  </a:ext>
                </a:extLst>
              </a:tr>
              <a:tr h="123321">
                <a:tc>
                  <a:txBody>
                    <a:bodyPr/>
                    <a:lstStyle/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s-CO" sz="700" b="1" u="none" strike="noStrike" dirty="0">
                          <a:effectLst/>
                        </a:rPr>
                        <a:t>MOVILIZACIÓN ANIMALES</a:t>
                      </a:r>
                      <a:endParaRPr lang="es-CO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86399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7850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1102" y="388189"/>
            <a:ext cx="10732698" cy="819509"/>
          </a:xfrm>
        </p:spPr>
        <p:txBody>
          <a:bodyPr>
            <a:noAutofit/>
          </a:bodyPr>
          <a:lstStyle/>
          <a:p>
            <a:pPr algn="ctr"/>
            <a:r>
              <a:rPr lang="es-MX" sz="2800" b="1" dirty="0">
                <a:solidFill>
                  <a:schemeClr val="accent6">
                    <a:lumMod val="75000"/>
                  </a:schemeClr>
                </a:solidFill>
              </a:rPr>
              <a:t>Seleccione el aspecto que considere debe el Instituto fortalecer para mejorar la prestación del servicio.</a:t>
            </a:r>
            <a:endParaRPr lang="es-CO" sz="1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62949255"/>
              </p:ext>
            </p:extLst>
          </p:nvPr>
        </p:nvGraphicFramePr>
        <p:xfrm>
          <a:off x="990578" y="1207698"/>
          <a:ext cx="9993746" cy="41586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ángulo 2"/>
          <p:cNvSpPr/>
          <p:nvPr/>
        </p:nvSpPr>
        <p:spPr>
          <a:xfrm>
            <a:off x="990578" y="5460369"/>
            <a:ext cx="106982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dirty="0" smtClean="0">
                <a:solidFill>
                  <a:schemeClr val="accent1">
                    <a:lumMod val="75000"/>
                  </a:schemeClr>
                </a:solidFill>
              </a:rPr>
              <a:t>Se evidencia la necesidad de generar mas puntos de atención, brindar mayor comodidad en las instalaciones, e involucrar a la ciudadanía en los ejercicios participativos del Instituto.</a:t>
            </a:r>
            <a:endParaRPr lang="es-ES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797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3890514" y="353682"/>
            <a:ext cx="60266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3600" b="1" dirty="0" smtClean="0">
                <a:solidFill>
                  <a:schemeClr val="accent6">
                    <a:lumMod val="50000"/>
                  </a:schemeClr>
                </a:solidFill>
              </a:rPr>
              <a:t>Análisis de resultados</a:t>
            </a:r>
            <a:endParaRPr lang="es-ES" sz="3600" dirty="0"/>
          </a:p>
        </p:txBody>
      </p:sp>
      <p:sp>
        <p:nvSpPr>
          <p:cNvPr id="6" name="CuadroTexto 5"/>
          <p:cNvSpPr txBox="1"/>
          <p:nvPr/>
        </p:nvSpPr>
        <p:spPr>
          <a:xfrm>
            <a:off x="1017917" y="1509623"/>
            <a:ext cx="1036032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400" dirty="0">
                <a:solidFill>
                  <a:schemeClr val="accent2">
                    <a:lumMod val="75000"/>
                  </a:schemeClr>
                </a:solidFill>
              </a:rPr>
              <a:t>Esta herramienta de evaluación ha permitido interactuar de manera virtual con los ciudadanos del Instituto y a la vez: </a:t>
            </a:r>
            <a:endParaRPr lang="es-ES" sz="14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just"/>
            <a:endParaRPr lang="es-ES" sz="1400" dirty="0">
              <a:solidFill>
                <a:schemeClr val="accent2">
                  <a:lumMod val="75000"/>
                </a:schemeClr>
              </a:solidFill>
            </a:endParaRPr>
          </a:p>
          <a:p>
            <a:pPr algn="just"/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*Determinar</a:t>
            </a:r>
            <a:r>
              <a:rPr lang="es-ES" sz="1400" dirty="0">
                <a:solidFill>
                  <a:schemeClr val="accent2">
                    <a:lumMod val="75000"/>
                  </a:schemeClr>
                </a:solidFill>
              </a:rPr>
              <a:t>, recopilar y analizar los datos sobre la expectativa en la percepción y satisfacción del servicio tramites y procedimientos ofrecidos.</a:t>
            </a:r>
          </a:p>
          <a:p>
            <a:pPr algn="just"/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*Ha </a:t>
            </a:r>
            <a:r>
              <a:rPr lang="es-ES" sz="1400" dirty="0">
                <a:solidFill>
                  <a:schemeClr val="accent2">
                    <a:lumMod val="75000"/>
                  </a:schemeClr>
                </a:solidFill>
              </a:rPr>
              <a:t>permitido detectar y analizar las necesidades de la ciudadanía a fin de mejorar su satisfacción en la prestación de nuestro servicio.</a:t>
            </a:r>
          </a:p>
          <a:p>
            <a:pPr algn="just"/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*Evaluar </a:t>
            </a:r>
            <a:r>
              <a:rPr lang="es-ES" sz="1400" dirty="0">
                <a:solidFill>
                  <a:schemeClr val="accent2">
                    <a:lumMod val="75000"/>
                  </a:schemeClr>
                </a:solidFill>
              </a:rPr>
              <a:t>la complejidad de los documentos utilizados para comunicarse con los ciudadanos frente a las comunicaciones institucionales </a:t>
            </a:r>
          </a:p>
          <a:p>
            <a:pPr algn="just"/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*Mejorar </a:t>
            </a:r>
            <a:r>
              <a:rPr lang="es-ES" sz="1400" dirty="0">
                <a:solidFill>
                  <a:schemeClr val="accent2">
                    <a:lumMod val="75000"/>
                  </a:schemeClr>
                </a:solidFill>
              </a:rPr>
              <a:t>procesos y procedimientos a partir del análisis de las necesidades y prioridades en la prestación del servicio.</a:t>
            </a:r>
          </a:p>
          <a:p>
            <a:pPr algn="just"/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*Medir </a:t>
            </a:r>
            <a:r>
              <a:rPr lang="es-ES" sz="1400" dirty="0">
                <a:solidFill>
                  <a:schemeClr val="accent2">
                    <a:lumMod val="75000"/>
                  </a:schemeClr>
                </a:solidFill>
              </a:rPr>
              <a:t>las características y preferencias de los ciudadanos.</a:t>
            </a:r>
          </a:p>
          <a:p>
            <a:pPr algn="just"/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*Medir </a:t>
            </a:r>
            <a:r>
              <a:rPr lang="es-ES" sz="1400" dirty="0">
                <a:solidFill>
                  <a:schemeClr val="accent2">
                    <a:lumMod val="75000"/>
                  </a:schemeClr>
                </a:solidFill>
              </a:rPr>
              <a:t>el tiempo de espera en la atención y el uso de los diferentes canales dispuestos</a:t>
            </a:r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</a:p>
          <a:p>
            <a:pPr algn="just"/>
            <a:endParaRPr lang="es-ES" sz="1400" dirty="0">
              <a:solidFill>
                <a:schemeClr val="accent2">
                  <a:lumMod val="75000"/>
                </a:schemeClr>
              </a:solidFill>
            </a:endParaRPr>
          </a:p>
          <a:p>
            <a:pPr algn="just"/>
            <a:r>
              <a:rPr lang="es-ES" sz="1400" dirty="0">
                <a:solidFill>
                  <a:schemeClr val="accent2">
                    <a:lumMod val="75000"/>
                  </a:schemeClr>
                </a:solidFill>
              </a:rPr>
              <a:t>De acuerdo a los resultados obtenidos se evidencia que el Instituto tiene una buena imagen entre los ciudadanos por el gran porcentaje de evaluación en las respuestas </a:t>
            </a:r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afirmativas emitidas;  </a:t>
            </a:r>
            <a:r>
              <a:rPr lang="es-ES" sz="1400" dirty="0">
                <a:solidFill>
                  <a:schemeClr val="accent2">
                    <a:lumMod val="75000"/>
                  </a:schemeClr>
                </a:solidFill>
              </a:rPr>
              <a:t>de igual manera </a:t>
            </a:r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es necesario revisar </a:t>
            </a:r>
            <a:r>
              <a:rPr lang="es-ES" sz="1400" dirty="0">
                <a:solidFill>
                  <a:schemeClr val="accent2">
                    <a:lumMod val="75000"/>
                  </a:schemeClr>
                </a:solidFill>
              </a:rPr>
              <a:t>los porcentajes más bajos en cada uno de los ítems y las sugerencias de los ciudadanos en el tipo de información que les gustaría encontrar en la </a:t>
            </a:r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página </a:t>
            </a:r>
            <a:r>
              <a:rPr lang="es-ES" sz="1400" dirty="0">
                <a:solidFill>
                  <a:schemeClr val="accent2">
                    <a:lumMod val="75000"/>
                  </a:schemeClr>
                </a:solidFill>
              </a:rPr>
              <a:t>y los aspectos que el Instituto debe fortalecer para mejorar la prestación del servicio, documentando acciones de mejora por parte de cada una de las Subgerencias con el fin de atender a las necesidades de la ciudadanía. De igual manera y de acuerdo a las recomendaciones de los resultados obtenidos en la vigencia anterior se observa una baja participación de infancia y adolescencia (población entre los 0 y 18 años) por lo que se continúa recomendando tener </a:t>
            </a:r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en cuenta este </a:t>
            </a:r>
            <a:r>
              <a:rPr lang="es-ES" sz="1400" dirty="0">
                <a:solidFill>
                  <a:schemeClr val="accent2">
                    <a:lumMod val="75000"/>
                  </a:schemeClr>
                </a:solidFill>
              </a:rPr>
              <a:t>grupo poblacional </a:t>
            </a:r>
            <a:r>
              <a:rPr lang="es-ES" sz="1400" dirty="0" smtClean="0">
                <a:solidFill>
                  <a:schemeClr val="accent2">
                    <a:lumMod val="75000"/>
                  </a:schemeClr>
                </a:solidFill>
              </a:rPr>
              <a:t>en las fases de la planeación, formulación, ejecución y evaluación de los servicios ofertados por el Instituto.</a:t>
            </a:r>
            <a:endParaRPr lang="es-ES" sz="1400" dirty="0">
              <a:solidFill>
                <a:schemeClr val="accent2">
                  <a:lumMod val="75000"/>
                </a:schemeClr>
              </a:solidFill>
            </a:endParaRPr>
          </a:p>
          <a:p>
            <a:pPr algn="just"/>
            <a:endParaRPr lang="es-ES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80788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2872596" y="4235570"/>
            <a:ext cx="62368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 smtClean="0">
                <a:solidFill>
                  <a:srgbClr val="00B050"/>
                </a:solidFill>
              </a:rPr>
              <a:t>Grupo Atención al Ciudadano</a:t>
            </a:r>
          </a:p>
          <a:p>
            <a:pPr algn="ctr"/>
            <a:r>
              <a:rPr lang="es-ES" sz="3600" b="1" dirty="0" smtClean="0">
                <a:solidFill>
                  <a:srgbClr val="00B050"/>
                </a:solidFill>
              </a:rPr>
              <a:t>2022</a:t>
            </a:r>
            <a:endParaRPr lang="es-ES" sz="3600" b="1" dirty="0">
              <a:solidFill>
                <a:srgbClr val="00B050"/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5947" y="2016305"/>
            <a:ext cx="5930900" cy="135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2009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05591324"/>
              </p:ext>
            </p:extLst>
          </p:nvPr>
        </p:nvGraphicFramePr>
        <p:xfrm>
          <a:off x="352695" y="182880"/>
          <a:ext cx="11560630" cy="62309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4751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03120" y="423949"/>
            <a:ext cx="8835044" cy="47703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Encuestas efectivas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seccionales</a:t>
            </a:r>
            <a:endParaRPr lang="en-US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8731135"/>
              </p:ext>
            </p:extLst>
          </p:nvPr>
        </p:nvGraphicFramePr>
        <p:xfrm>
          <a:off x="369277" y="1055720"/>
          <a:ext cx="2671742" cy="520440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26466">
                  <a:extLst>
                    <a:ext uri="{9D8B030D-6E8A-4147-A177-3AD203B41FA5}">
                      <a16:colId xmlns:a16="http://schemas.microsoft.com/office/drawing/2014/main" val="3578712719"/>
                    </a:ext>
                  </a:extLst>
                </a:gridCol>
                <a:gridCol w="925572">
                  <a:extLst>
                    <a:ext uri="{9D8B030D-6E8A-4147-A177-3AD203B41FA5}">
                      <a16:colId xmlns:a16="http://schemas.microsoft.com/office/drawing/2014/main" val="3895266200"/>
                    </a:ext>
                  </a:extLst>
                </a:gridCol>
                <a:gridCol w="619704">
                  <a:extLst>
                    <a:ext uri="{9D8B030D-6E8A-4147-A177-3AD203B41FA5}">
                      <a16:colId xmlns:a16="http://schemas.microsoft.com/office/drawing/2014/main" val="525244089"/>
                    </a:ext>
                  </a:extLst>
                </a:gridCol>
              </a:tblGrid>
              <a:tr h="53967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sng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SECCIONAL</a:t>
                      </a:r>
                      <a:endParaRPr lang="en-US" sz="1600" b="1" i="0" u="sng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sng" strike="noStrike" dirty="0">
                          <a:solidFill>
                            <a:schemeClr val="bg1"/>
                          </a:solidFill>
                          <a:effectLst/>
                        </a:rPr>
                        <a:t>TOTAL GENERAL</a:t>
                      </a:r>
                      <a:endParaRPr lang="en-US" sz="1600" b="1" i="0" u="sng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%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145344"/>
                  </a:ext>
                </a:extLst>
              </a:tr>
              <a:tr h="27500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Amazonas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13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1%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3877708"/>
                  </a:ext>
                </a:extLst>
              </a:tr>
              <a:tr h="27500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Antioquia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58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7%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988794"/>
                  </a:ext>
                </a:extLst>
              </a:tr>
              <a:tr h="27500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Arauca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55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6%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5362682"/>
                  </a:ext>
                </a:extLst>
              </a:tr>
              <a:tr h="27500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Atlántico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15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2%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8142219"/>
                  </a:ext>
                </a:extLst>
              </a:tr>
              <a:tr h="27500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Bolívar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10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1%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1205154"/>
                  </a:ext>
                </a:extLst>
              </a:tr>
              <a:tr h="27500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Boyacá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23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3%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3952617"/>
                  </a:ext>
                </a:extLst>
              </a:tr>
              <a:tr h="27500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Caldas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1%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8924830"/>
                  </a:ext>
                </a:extLst>
              </a:tr>
              <a:tr h="27500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Caquetá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7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1%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5095231"/>
                  </a:ext>
                </a:extLst>
              </a:tr>
              <a:tr h="27500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Casanare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7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1%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6130893"/>
                  </a:ext>
                </a:extLst>
              </a:tr>
              <a:tr h="27500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Cauca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27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3%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5136939"/>
                  </a:ext>
                </a:extLst>
              </a:tr>
              <a:tr h="27500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Cesar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43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5%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143709"/>
                  </a:ext>
                </a:extLst>
              </a:tr>
              <a:tr h="27500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Choco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2%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3406450"/>
                  </a:ext>
                </a:extLst>
              </a:tr>
              <a:tr h="27500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Córdoba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1%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0682220"/>
                  </a:ext>
                </a:extLst>
              </a:tr>
              <a:tr h="53967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Cundinamarca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163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19%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7393967"/>
                  </a:ext>
                </a:extLst>
              </a:tr>
              <a:tr h="27500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Guainía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1%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1818330"/>
                  </a:ext>
                </a:extLst>
              </a:tr>
              <a:tr h="27500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Guaviare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20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2%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4828342"/>
                  </a:ext>
                </a:extLst>
              </a:tr>
            </a:tbl>
          </a:graphicData>
        </a:graphic>
      </p:graphicFrame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1446983"/>
              </p:ext>
            </p:extLst>
          </p:nvPr>
        </p:nvGraphicFramePr>
        <p:xfrm>
          <a:off x="3649288" y="1055717"/>
          <a:ext cx="2718261" cy="51390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71278">
                  <a:extLst>
                    <a:ext uri="{9D8B030D-6E8A-4147-A177-3AD203B41FA5}">
                      <a16:colId xmlns:a16="http://schemas.microsoft.com/office/drawing/2014/main" val="1450430668"/>
                    </a:ext>
                  </a:extLst>
                </a:gridCol>
                <a:gridCol w="826848">
                  <a:extLst>
                    <a:ext uri="{9D8B030D-6E8A-4147-A177-3AD203B41FA5}">
                      <a16:colId xmlns:a16="http://schemas.microsoft.com/office/drawing/2014/main" val="1087905054"/>
                    </a:ext>
                  </a:extLst>
                </a:gridCol>
                <a:gridCol w="620135">
                  <a:extLst>
                    <a:ext uri="{9D8B030D-6E8A-4147-A177-3AD203B41FA5}">
                      <a16:colId xmlns:a16="http://schemas.microsoft.com/office/drawing/2014/main" val="3715526345"/>
                    </a:ext>
                  </a:extLst>
                </a:gridCol>
              </a:tblGrid>
              <a:tr h="24506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sng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SECCIONAL</a:t>
                      </a:r>
                      <a:endParaRPr lang="en-US" sz="1600" b="1" i="0" u="sng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sng" strike="noStrike">
                          <a:solidFill>
                            <a:schemeClr val="bg1"/>
                          </a:solidFill>
                          <a:effectLst/>
                        </a:rPr>
                        <a:t>TOTAL GENERAL</a:t>
                      </a:r>
                      <a:endParaRPr lang="en-US" sz="1600" b="1" i="0" u="sng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%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8812760"/>
                  </a:ext>
                </a:extLst>
              </a:tr>
              <a:tr h="24506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Huila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24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3%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3957184"/>
                  </a:ext>
                </a:extLst>
              </a:tr>
              <a:tr h="24506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La Guajira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1%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4181245"/>
                  </a:ext>
                </a:extLst>
              </a:tr>
              <a:tr h="24506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Magdalena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1%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0504168"/>
                  </a:ext>
                </a:extLst>
              </a:tr>
              <a:tr h="24506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Meta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1%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5051242"/>
                  </a:ext>
                </a:extLst>
              </a:tr>
              <a:tr h="24506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Nariño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28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3%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6903044"/>
                  </a:ext>
                </a:extLst>
              </a:tr>
              <a:tr h="24506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Norte de Santander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57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7%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7309463"/>
                  </a:ext>
                </a:extLst>
              </a:tr>
              <a:tr h="24506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Putumayo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1%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0652562"/>
                  </a:ext>
                </a:extLst>
              </a:tr>
              <a:tr h="24506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Quindío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36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4%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8055735"/>
                  </a:ext>
                </a:extLst>
              </a:tr>
              <a:tr h="24506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Risaralda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29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3%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3634150"/>
                  </a:ext>
                </a:extLst>
              </a:tr>
              <a:tr h="25620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San Andrés y Providencia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0%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3069254"/>
                  </a:ext>
                </a:extLst>
              </a:tr>
              <a:tr h="24506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Santander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25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3%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3884155"/>
                  </a:ext>
                </a:extLst>
              </a:tr>
              <a:tr h="24506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Sucre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1%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6442452"/>
                  </a:ext>
                </a:extLst>
              </a:tr>
              <a:tr h="24506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Tolima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39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4%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646273"/>
                  </a:ext>
                </a:extLst>
              </a:tr>
              <a:tr h="24506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Valle del Cauca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36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4%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5468317"/>
                  </a:ext>
                </a:extLst>
              </a:tr>
              <a:tr h="24506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Vichada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22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3%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7296946"/>
                  </a:ext>
                </a:extLst>
              </a:tr>
              <a:tr h="24506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Vaupés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29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3%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931507"/>
                  </a:ext>
                </a:extLst>
              </a:tr>
              <a:tr h="24506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Bogotá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29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3%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0189065"/>
                  </a:ext>
                </a:extLst>
              </a:tr>
            </a:tbl>
          </a:graphicData>
        </a:graphic>
      </p:graphicFrame>
      <p:sp>
        <p:nvSpPr>
          <p:cNvPr id="8" name="Rectángulo 7"/>
          <p:cNvSpPr/>
          <p:nvPr/>
        </p:nvSpPr>
        <p:spPr>
          <a:xfrm>
            <a:off x="6580116" y="1400803"/>
            <a:ext cx="499935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b="1" dirty="0"/>
              <a:t>El 56,7% de las encuestas </a:t>
            </a:r>
            <a:r>
              <a:rPr lang="es-MX" b="1" dirty="0" smtClean="0"/>
              <a:t>aplicadas en la actual vigencia se concentraron </a:t>
            </a:r>
            <a:r>
              <a:rPr lang="es-MX" b="1" dirty="0"/>
              <a:t>en las </a:t>
            </a:r>
            <a:r>
              <a:rPr lang="es-MX" b="1" dirty="0" smtClean="0"/>
              <a:t>siguientes seccionales</a:t>
            </a:r>
            <a:r>
              <a:rPr lang="es-MX" b="1" dirty="0"/>
              <a:t>: </a:t>
            </a:r>
            <a:endParaRPr lang="es-MX" b="1" dirty="0" smtClean="0"/>
          </a:p>
          <a:p>
            <a:endParaRPr lang="es-MX" b="1" dirty="0"/>
          </a:p>
          <a:p>
            <a:r>
              <a:rPr lang="es-MX" sz="1200" dirty="0"/>
              <a:t>• Cundinamarca (19,5%) </a:t>
            </a:r>
          </a:p>
          <a:p>
            <a:r>
              <a:rPr lang="es-MX" sz="1200" dirty="0"/>
              <a:t>• Antioquia (12,9%) </a:t>
            </a:r>
          </a:p>
          <a:p>
            <a:r>
              <a:rPr lang="es-MX" sz="1200" dirty="0"/>
              <a:t>• Norte de Santander (10,7%) </a:t>
            </a:r>
          </a:p>
          <a:p>
            <a:r>
              <a:rPr lang="es-MX" sz="1200" dirty="0"/>
              <a:t>• Arauca  (9,8%) </a:t>
            </a:r>
          </a:p>
          <a:p>
            <a:r>
              <a:rPr lang="es-MX" sz="1200" dirty="0"/>
              <a:t>• Cesar (8,2%) </a:t>
            </a:r>
          </a:p>
          <a:p>
            <a:r>
              <a:rPr lang="es-MX" sz="1200" dirty="0"/>
              <a:t>• Tolima  (5,9%) </a:t>
            </a:r>
          </a:p>
          <a:p>
            <a:r>
              <a:rPr lang="es-MX" sz="1200" dirty="0"/>
              <a:t>• Quindío  (5,1%) </a:t>
            </a:r>
          </a:p>
          <a:p>
            <a:r>
              <a:rPr lang="es-MX" sz="1200" dirty="0"/>
              <a:t>• Valle del Cauca  (4,0%) </a:t>
            </a:r>
          </a:p>
        </p:txBody>
      </p:sp>
    </p:spTree>
    <p:extLst>
      <p:ext uri="{BB962C8B-B14F-4D97-AF65-F5344CB8AC3E}">
        <p14:creationId xmlns:p14="http://schemas.microsoft.com/office/powerpoint/2010/main" val="2454916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8704827"/>
              </p:ext>
            </p:extLst>
          </p:nvPr>
        </p:nvGraphicFramePr>
        <p:xfrm>
          <a:off x="2976112" y="153558"/>
          <a:ext cx="3804250" cy="61954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27145">
                  <a:extLst>
                    <a:ext uri="{9D8B030D-6E8A-4147-A177-3AD203B41FA5}">
                      <a16:colId xmlns:a16="http://schemas.microsoft.com/office/drawing/2014/main" val="422352445"/>
                    </a:ext>
                  </a:extLst>
                </a:gridCol>
                <a:gridCol w="1377105">
                  <a:extLst>
                    <a:ext uri="{9D8B030D-6E8A-4147-A177-3AD203B41FA5}">
                      <a16:colId xmlns:a16="http://schemas.microsoft.com/office/drawing/2014/main" val="3004977603"/>
                    </a:ext>
                  </a:extLst>
                </a:gridCol>
              </a:tblGrid>
              <a:tr h="259601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CO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AÑO 2021</a:t>
                      </a:r>
                      <a:endParaRPr lang="es-CO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5" marR="5875" marT="5875" marB="0" anchor="b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5356340"/>
                  </a:ext>
                </a:extLst>
              </a:tr>
              <a:tr h="259601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CO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RESULTADOS </a:t>
                      </a:r>
                      <a:endParaRPr lang="es-CO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5" marR="5875" marT="5875" marB="0" anchor="b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9280076"/>
                  </a:ext>
                </a:extLst>
              </a:tr>
              <a:tr h="164542"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5" marR="5875" marT="58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5" marR="5875" marT="5875" marB="0" anchor="b"/>
                </a:tc>
                <a:extLst>
                  <a:ext uri="{0D108BD9-81ED-4DB2-BD59-A6C34878D82A}">
                    <a16:rowId xmlns:a16="http://schemas.microsoft.com/office/drawing/2014/main" val="425082542"/>
                  </a:ext>
                </a:extLst>
              </a:tr>
              <a:tr h="167022"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 dirty="0">
                          <a:solidFill>
                            <a:schemeClr val="bg1"/>
                          </a:solidFill>
                          <a:effectLst/>
                        </a:rPr>
                        <a:t>Amazonas</a:t>
                      </a:r>
                      <a:endParaRPr lang="es-CO" sz="900" b="0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587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1</a:t>
                      </a:r>
                      <a:endParaRPr lang="es-CO" sz="900" b="1" i="0" u="none" strike="noStrike" dirty="0">
                        <a:solidFill>
                          <a:srgbClr val="21212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11751" marB="11751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7632129"/>
                  </a:ext>
                </a:extLst>
              </a:tr>
              <a:tr h="167022"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 dirty="0">
                          <a:solidFill>
                            <a:schemeClr val="bg1"/>
                          </a:solidFill>
                          <a:effectLst/>
                        </a:rPr>
                        <a:t>Antioquia</a:t>
                      </a:r>
                      <a:endParaRPr lang="es-CO" sz="900" b="0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587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9</a:t>
                      </a:r>
                      <a:endParaRPr lang="es-CO" sz="900" b="1" i="0" u="none" strike="noStrike" dirty="0">
                        <a:solidFill>
                          <a:srgbClr val="21212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11751" marB="11751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5421189"/>
                  </a:ext>
                </a:extLst>
              </a:tr>
              <a:tr h="167022"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 dirty="0">
                          <a:solidFill>
                            <a:schemeClr val="bg1"/>
                          </a:solidFill>
                          <a:effectLst/>
                        </a:rPr>
                        <a:t>Arauca</a:t>
                      </a:r>
                      <a:endParaRPr lang="es-CO" sz="900" b="0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587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8</a:t>
                      </a:r>
                      <a:endParaRPr lang="es-CO" sz="900" b="1" i="0" u="none" strike="noStrike" dirty="0">
                        <a:solidFill>
                          <a:srgbClr val="21212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11751" marB="11751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4790321"/>
                  </a:ext>
                </a:extLst>
              </a:tr>
              <a:tr h="167022"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 dirty="0">
                          <a:solidFill>
                            <a:schemeClr val="bg1"/>
                          </a:solidFill>
                          <a:effectLst/>
                        </a:rPr>
                        <a:t>Atlántico</a:t>
                      </a:r>
                      <a:endParaRPr lang="es-CO" sz="900" b="0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587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11</a:t>
                      </a:r>
                      <a:endParaRPr lang="es-CO" sz="900" b="1" i="0" u="none" strike="noStrike" dirty="0">
                        <a:solidFill>
                          <a:srgbClr val="21212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11751" marB="11751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4564833"/>
                  </a:ext>
                </a:extLst>
              </a:tr>
              <a:tr h="167022"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 dirty="0">
                          <a:solidFill>
                            <a:schemeClr val="bg1"/>
                          </a:solidFill>
                          <a:effectLst/>
                        </a:rPr>
                        <a:t>Bolívar</a:t>
                      </a:r>
                      <a:endParaRPr lang="es-CO" sz="900" b="0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587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0</a:t>
                      </a:r>
                      <a:endParaRPr lang="es-CO" sz="900" b="1" i="0" u="none" strike="noStrike" dirty="0">
                        <a:solidFill>
                          <a:srgbClr val="21212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11751" marB="11751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4329499"/>
                  </a:ext>
                </a:extLst>
              </a:tr>
              <a:tr h="167022"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 dirty="0">
                          <a:solidFill>
                            <a:schemeClr val="bg1"/>
                          </a:solidFill>
                          <a:effectLst/>
                        </a:rPr>
                        <a:t>Boyacá</a:t>
                      </a:r>
                      <a:endParaRPr lang="es-CO" sz="900" b="0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587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7</a:t>
                      </a:r>
                      <a:endParaRPr lang="es-CO" sz="900" b="1" i="0" u="none" strike="noStrike" dirty="0">
                        <a:solidFill>
                          <a:srgbClr val="21212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11751" marB="11751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5151430"/>
                  </a:ext>
                </a:extLst>
              </a:tr>
              <a:tr h="167022"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 dirty="0">
                          <a:solidFill>
                            <a:schemeClr val="bg1"/>
                          </a:solidFill>
                          <a:effectLst/>
                        </a:rPr>
                        <a:t>Caldas</a:t>
                      </a:r>
                      <a:endParaRPr lang="es-CO" sz="900" b="0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587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8</a:t>
                      </a:r>
                      <a:endParaRPr lang="es-CO" sz="900" b="1" i="0" u="none" strike="noStrike" dirty="0">
                        <a:solidFill>
                          <a:srgbClr val="21212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11751" marB="11751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0481669"/>
                  </a:ext>
                </a:extLst>
              </a:tr>
              <a:tr h="167022"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 dirty="0">
                          <a:solidFill>
                            <a:schemeClr val="bg1"/>
                          </a:solidFill>
                          <a:effectLst/>
                        </a:rPr>
                        <a:t>Caquetá</a:t>
                      </a:r>
                      <a:endParaRPr lang="es-CO" sz="900" b="0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587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1</a:t>
                      </a:r>
                      <a:endParaRPr lang="es-CO" sz="900" b="1" i="0" u="none" strike="noStrike" dirty="0">
                        <a:solidFill>
                          <a:srgbClr val="21212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11751" marB="11751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7644945"/>
                  </a:ext>
                </a:extLst>
              </a:tr>
              <a:tr h="167022"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 dirty="0">
                          <a:solidFill>
                            <a:schemeClr val="bg1"/>
                          </a:solidFill>
                          <a:effectLst/>
                        </a:rPr>
                        <a:t>Casanare</a:t>
                      </a:r>
                      <a:endParaRPr lang="es-CO" sz="900" b="0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587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2</a:t>
                      </a:r>
                      <a:endParaRPr lang="es-CO" sz="900" b="1" i="0" u="none" strike="noStrike" dirty="0">
                        <a:solidFill>
                          <a:srgbClr val="21212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11751" marB="11751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4712153"/>
                  </a:ext>
                </a:extLst>
              </a:tr>
              <a:tr h="167022"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 dirty="0">
                          <a:solidFill>
                            <a:schemeClr val="bg1"/>
                          </a:solidFill>
                          <a:effectLst/>
                        </a:rPr>
                        <a:t>Cauca</a:t>
                      </a:r>
                      <a:endParaRPr lang="es-CO" sz="900" b="0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587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4</a:t>
                      </a:r>
                      <a:endParaRPr lang="es-CO" sz="900" b="1" i="0" u="none" strike="noStrike" dirty="0">
                        <a:solidFill>
                          <a:srgbClr val="21212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11751" marB="11751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9057174"/>
                  </a:ext>
                </a:extLst>
              </a:tr>
              <a:tr h="167022"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>
                          <a:solidFill>
                            <a:schemeClr val="bg1"/>
                          </a:solidFill>
                          <a:effectLst/>
                        </a:rPr>
                        <a:t>Cesar</a:t>
                      </a:r>
                      <a:endParaRPr lang="es-CO" sz="900" b="0" i="0" u="none" strike="noStrike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587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4</a:t>
                      </a:r>
                      <a:endParaRPr lang="es-CO" sz="900" b="1" i="0" u="none" strike="noStrike" dirty="0">
                        <a:solidFill>
                          <a:srgbClr val="21212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11751" marB="11751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6716509"/>
                  </a:ext>
                </a:extLst>
              </a:tr>
              <a:tr h="167022"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 dirty="0">
                          <a:solidFill>
                            <a:schemeClr val="bg1"/>
                          </a:solidFill>
                          <a:effectLst/>
                        </a:rPr>
                        <a:t>Choco</a:t>
                      </a:r>
                      <a:endParaRPr lang="es-CO" sz="900" b="0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587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1</a:t>
                      </a:r>
                      <a:endParaRPr lang="es-CO" sz="900" b="1" i="0" u="none" strike="noStrike" dirty="0">
                        <a:solidFill>
                          <a:srgbClr val="21212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11751" marB="11751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5236534"/>
                  </a:ext>
                </a:extLst>
              </a:tr>
              <a:tr h="167022"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 dirty="0">
                          <a:solidFill>
                            <a:schemeClr val="bg1"/>
                          </a:solidFill>
                          <a:effectLst/>
                        </a:rPr>
                        <a:t>Córdoba</a:t>
                      </a:r>
                      <a:endParaRPr lang="es-CO" sz="900" b="0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587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2</a:t>
                      </a:r>
                      <a:endParaRPr lang="es-CO" sz="900" b="1" i="0" u="none" strike="noStrike" dirty="0">
                        <a:solidFill>
                          <a:srgbClr val="21212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11751" marB="11751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67007"/>
                  </a:ext>
                </a:extLst>
              </a:tr>
              <a:tr h="167022"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 dirty="0">
                          <a:solidFill>
                            <a:schemeClr val="bg1"/>
                          </a:solidFill>
                          <a:effectLst/>
                        </a:rPr>
                        <a:t>Cundinamarca</a:t>
                      </a:r>
                      <a:endParaRPr lang="es-CO" sz="900" b="0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587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22</a:t>
                      </a:r>
                      <a:endParaRPr lang="es-CO" sz="900" b="1" i="0" u="none" strike="noStrike" dirty="0">
                        <a:solidFill>
                          <a:srgbClr val="21212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11751" marB="11751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9264374"/>
                  </a:ext>
                </a:extLst>
              </a:tr>
              <a:tr h="167022"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>
                          <a:solidFill>
                            <a:schemeClr val="bg1"/>
                          </a:solidFill>
                          <a:effectLst/>
                        </a:rPr>
                        <a:t>Guainía</a:t>
                      </a:r>
                      <a:endParaRPr lang="es-CO" sz="900" b="0" i="0" u="none" strike="noStrike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587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0</a:t>
                      </a:r>
                      <a:endParaRPr lang="es-CO" sz="900" b="1" i="0" u="none" strike="noStrike" dirty="0">
                        <a:solidFill>
                          <a:srgbClr val="21212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11751" marB="11751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8266678"/>
                  </a:ext>
                </a:extLst>
              </a:tr>
              <a:tr h="167022"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 dirty="0">
                          <a:solidFill>
                            <a:schemeClr val="bg1"/>
                          </a:solidFill>
                          <a:effectLst/>
                        </a:rPr>
                        <a:t>Guaviare</a:t>
                      </a:r>
                      <a:endParaRPr lang="es-CO" sz="900" b="0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587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0</a:t>
                      </a:r>
                      <a:endParaRPr lang="es-CO" sz="900" b="1" i="0" u="none" strike="noStrike" dirty="0">
                        <a:solidFill>
                          <a:srgbClr val="21212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11751" marB="11751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9252202"/>
                  </a:ext>
                </a:extLst>
              </a:tr>
              <a:tr h="167022"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 dirty="0">
                          <a:solidFill>
                            <a:schemeClr val="bg1"/>
                          </a:solidFill>
                          <a:effectLst/>
                        </a:rPr>
                        <a:t>Huila</a:t>
                      </a:r>
                      <a:endParaRPr lang="es-CO" sz="900" b="0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587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2</a:t>
                      </a:r>
                      <a:endParaRPr lang="es-CO" sz="900" b="1" i="0" u="none" strike="noStrike" dirty="0">
                        <a:solidFill>
                          <a:srgbClr val="21212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11751" marB="11751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3117376"/>
                  </a:ext>
                </a:extLst>
              </a:tr>
              <a:tr h="167022"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>
                          <a:solidFill>
                            <a:schemeClr val="bg1"/>
                          </a:solidFill>
                          <a:effectLst/>
                        </a:rPr>
                        <a:t>La Guajira</a:t>
                      </a:r>
                      <a:endParaRPr lang="es-CO" sz="900" b="0" i="0" u="none" strike="noStrike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587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14</a:t>
                      </a:r>
                      <a:endParaRPr lang="es-CO" sz="900" b="1" i="0" u="none" strike="noStrike" dirty="0">
                        <a:solidFill>
                          <a:srgbClr val="21212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11751" marB="11751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9764971"/>
                  </a:ext>
                </a:extLst>
              </a:tr>
              <a:tr h="167022"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 dirty="0">
                          <a:solidFill>
                            <a:schemeClr val="bg1"/>
                          </a:solidFill>
                          <a:effectLst/>
                        </a:rPr>
                        <a:t>Magdalena</a:t>
                      </a:r>
                      <a:endParaRPr lang="es-CO" sz="900" b="0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587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1</a:t>
                      </a:r>
                      <a:endParaRPr lang="es-CO" sz="900" b="1" i="0" u="none" strike="noStrike" dirty="0">
                        <a:solidFill>
                          <a:srgbClr val="21212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11751" marB="11751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3637473"/>
                  </a:ext>
                </a:extLst>
              </a:tr>
              <a:tr h="167022"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>
                          <a:solidFill>
                            <a:schemeClr val="bg1"/>
                          </a:solidFill>
                          <a:effectLst/>
                        </a:rPr>
                        <a:t>Meta</a:t>
                      </a:r>
                      <a:endParaRPr lang="es-CO" sz="900" b="0" i="0" u="none" strike="noStrike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587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2</a:t>
                      </a:r>
                      <a:endParaRPr lang="es-CO" sz="900" b="1" i="0" u="none" strike="noStrike" dirty="0">
                        <a:solidFill>
                          <a:srgbClr val="21212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11751" marB="11751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1166437"/>
                  </a:ext>
                </a:extLst>
              </a:tr>
              <a:tr h="167022"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 dirty="0">
                          <a:solidFill>
                            <a:schemeClr val="bg1"/>
                          </a:solidFill>
                          <a:effectLst/>
                        </a:rPr>
                        <a:t>Nariño</a:t>
                      </a:r>
                      <a:endParaRPr lang="es-CO" sz="900" b="0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587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4</a:t>
                      </a:r>
                      <a:endParaRPr lang="es-CO" sz="900" b="1" i="0" u="none" strike="noStrike" dirty="0">
                        <a:solidFill>
                          <a:srgbClr val="21212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11751" marB="11751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0965197"/>
                  </a:ext>
                </a:extLst>
              </a:tr>
              <a:tr h="167022"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 dirty="0">
                          <a:solidFill>
                            <a:schemeClr val="bg1"/>
                          </a:solidFill>
                          <a:effectLst/>
                        </a:rPr>
                        <a:t>Norte de Santander</a:t>
                      </a:r>
                      <a:endParaRPr lang="es-CO" sz="900" b="0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587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3</a:t>
                      </a:r>
                      <a:endParaRPr lang="es-CO" sz="900" b="1" i="0" u="none" strike="noStrike" dirty="0">
                        <a:solidFill>
                          <a:srgbClr val="21212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11751" marB="11751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2681927"/>
                  </a:ext>
                </a:extLst>
              </a:tr>
              <a:tr h="167022"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 dirty="0">
                          <a:solidFill>
                            <a:schemeClr val="bg1"/>
                          </a:solidFill>
                          <a:effectLst/>
                        </a:rPr>
                        <a:t>Putumayo</a:t>
                      </a:r>
                      <a:endParaRPr lang="es-CO" sz="900" b="0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587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1</a:t>
                      </a:r>
                      <a:endParaRPr lang="es-CO" sz="900" b="1" i="0" u="none" strike="noStrike" dirty="0">
                        <a:solidFill>
                          <a:srgbClr val="21212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11751" marB="11751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668775"/>
                  </a:ext>
                </a:extLst>
              </a:tr>
              <a:tr h="167022"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 dirty="0">
                          <a:solidFill>
                            <a:schemeClr val="bg1"/>
                          </a:solidFill>
                          <a:effectLst/>
                        </a:rPr>
                        <a:t>Quindío</a:t>
                      </a:r>
                      <a:endParaRPr lang="es-CO" sz="900" b="0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587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20</a:t>
                      </a:r>
                      <a:endParaRPr lang="es-CO" sz="900" b="1" i="0" u="none" strike="noStrike" dirty="0">
                        <a:solidFill>
                          <a:srgbClr val="21212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11751" marB="11751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2314905"/>
                  </a:ext>
                </a:extLst>
              </a:tr>
              <a:tr h="167022"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 dirty="0">
                          <a:solidFill>
                            <a:schemeClr val="bg1"/>
                          </a:solidFill>
                          <a:effectLst/>
                        </a:rPr>
                        <a:t>Risaralda</a:t>
                      </a:r>
                      <a:endParaRPr lang="es-CO" sz="900" b="0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587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22</a:t>
                      </a:r>
                      <a:endParaRPr lang="es-CO" sz="900" b="1" i="0" u="none" strike="noStrike" dirty="0">
                        <a:solidFill>
                          <a:srgbClr val="21212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11751" marB="11751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8665266"/>
                  </a:ext>
                </a:extLst>
              </a:tr>
              <a:tr h="167022"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 dirty="0">
                          <a:solidFill>
                            <a:schemeClr val="bg1"/>
                          </a:solidFill>
                          <a:effectLst/>
                        </a:rPr>
                        <a:t>San Andrés y Providencia</a:t>
                      </a:r>
                      <a:endParaRPr lang="es-CO" sz="900" b="0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587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1</a:t>
                      </a:r>
                      <a:endParaRPr lang="es-CO" sz="900" b="1" i="0" u="none" strike="noStrike" dirty="0">
                        <a:solidFill>
                          <a:srgbClr val="21212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11751" marB="11751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4825700"/>
                  </a:ext>
                </a:extLst>
              </a:tr>
              <a:tr h="167022"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 dirty="0">
                          <a:solidFill>
                            <a:schemeClr val="bg1"/>
                          </a:solidFill>
                          <a:effectLst/>
                        </a:rPr>
                        <a:t>Santander</a:t>
                      </a:r>
                      <a:endParaRPr lang="es-CO" sz="900" b="0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587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4</a:t>
                      </a:r>
                      <a:endParaRPr lang="es-CO" sz="900" b="1" i="0" u="none" strike="noStrike" dirty="0">
                        <a:solidFill>
                          <a:srgbClr val="21212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11751" marB="11751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7453111"/>
                  </a:ext>
                </a:extLst>
              </a:tr>
              <a:tr h="167022"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 dirty="0">
                          <a:solidFill>
                            <a:schemeClr val="bg1"/>
                          </a:solidFill>
                          <a:effectLst/>
                        </a:rPr>
                        <a:t>Sucre</a:t>
                      </a:r>
                      <a:endParaRPr lang="es-CO" sz="900" b="0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587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7</a:t>
                      </a:r>
                      <a:endParaRPr lang="es-CO" sz="900" b="1" i="0" u="none" strike="noStrike" dirty="0">
                        <a:solidFill>
                          <a:srgbClr val="21212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11751" marB="11751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4169156"/>
                  </a:ext>
                </a:extLst>
              </a:tr>
              <a:tr h="167022"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 dirty="0">
                          <a:solidFill>
                            <a:schemeClr val="bg1"/>
                          </a:solidFill>
                          <a:effectLst/>
                        </a:rPr>
                        <a:t>Tolima</a:t>
                      </a:r>
                      <a:endParaRPr lang="es-CO" sz="900" b="0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587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27</a:t>
                      </a:r>
                      <a:endParaRPr lang="es-CO" sz="900" b="1" i="0" u="none" strike="noStrike" dirty="0">
                        <a:solidFill>
                          <a:srgbClr val="21212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11751" marB="11751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6413276"/>
                  </a:ext>
                </a:extLst>
              </a:tr>
              <a:tr h="167022"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 dirty="0">
                          <a:solidFill>
                            <a:schemeClr val="bg1"/>
                          </a:solidFill>
                          <a:effectLst/>
                        </a:rPr>
                        <a:t>Valle del Cauca</a:t>
                      </a:r>
                      <a:endParaRPr lang="es-CO" sz="900" b="0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587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4</a:t>
                      </a:r>
                      <a:endParaRPr lang="es-CO" sz="900" b="1" i="0" u="none" strike="noStrike" dirty="0">
                        <a:solidFill>
                          <a:srgbClr val="21212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11751" marB="11751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033110"/>
                  </a:ext>
                </a:extLst>
              </a:tr>
              <a:tr h="167022"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 dirty="0">
                          <a:solidFill>
                            <a:schemeClr val="bg1"/>
                          </a:solidFill>
                          <a:effectLst/>
                        </a:rPr>
                        <a:t>Vichada</a:t>
                      </a:r>
                      <a:endParaRPr lang="es-CO" sz="900" b="0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587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11</a:t>
                      </a:r>
                      <a:endParaRPr lang="es-CO" sz="900" b="1" i="0" u="none" strike="noStrike" dirty="0">
                        <a:solidFill>
                          <a:srgbClr val="21212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11751" marB="11751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3171733"/>
                  </a:ext>
                </a:extLst>
              </a:tr>
              <a:tr h="167022"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 dirty="0">
                          <a:solidFill>
                            <a:schemeClr val="bg1"/>
                          </a:solidFill>
                          <a:effectLst/>
                        </a:rPr>
                        <a:t>Vaupés</a:t>
                      </a:r>
                      <a:endParaRPr lang="es-CO" sz="900" b="0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587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8</a:t>
                      </a:r>
                      <a:endParaRPr lang="es-CO" sz="900" b="1" i="0" u="none" strike="noStrike" dirty="0">
                        <a:solidFill>
                          <a:srgbClr val="21212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11751" marB="11751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5863563"/>
                  </a:ext>
                </a:extLst>
              </a:tr>
              <a:tr h="167022"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 dirty="0">
                          <a:solidFill>
                            <a:schemeClr val="bg1"/>
                          </a:solidFill>
                          <a:effectLst/>
                        </a:rPr>
                        <a:t>Bogotá</a:t>
                      </a:r>
                      <a:endParaRPr lang="es-CO" sz="900" b="0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587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12</a:t>
                      </a:r>
                      <a:endParaRPr lang="es-CO" sz="900" b="1" i="0" u="none" strike="noStrike" dirty="0">
                        <a:solidFill>
                          <a:srgbClr val="21212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11751" marB="11751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6959903"/>
                  </a:ext>
                </a:extLst>
              </a:tr>
            </a:tbl>
          </a:graphicData>
        </a:graphic>
      </p:graphicFrame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6251708"/>
              </p:ext>
            </p:extLst>
          </p:nvPr>
        </p:nvGraphicFramePr>
        <p:xfrm>
          <a:off x="7375584" y="101794"/>
          <a:ext cx="4244197" cy="61868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48444">
                  <a:extLst>
                    <a:ext uri="{9D8B030D-6E8A-4147-A177-3AD203B41FA5}">
                      <a16:colId xmlns:a16="http://schemas.microsoft.com/office/drawing/2014/main" val="3804879086"/>
                    </a:ext>
                  </a:extLst>
                </a:gridCol>
                <a:gridCol w="1495753">
                  <a:extLst>
                    <a:ext uri="{9D8B030D-6E8A-4147-A177-3AD203B41FA5}">
                      <a16:colId xmlns:a16="http://schemas.microsoft.com/office/drawing/2014/main" val="2246474965"/>
                    </a:ext>
                  </a:extLst>
                </a:gridCol>
              </a:tblGrid>
              <a:tr h="259240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CO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AÑO 2022</a:t>
                      </a:r>
                      <a:endParaRPr lang="es-CO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5" marR="5875" marT="5875" marB="0" anchor="b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3805711"/>
                  </a:ext>
                </a:extLst>
              </a:tr>
              <a:tr h="259240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CO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RESULTADOS </a:t>
                      </a:r>
                      <a:endParaRPr lang="es-CO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5" marR="5875" marT="5875" marB="0" anchor="b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1088150"/>
                  </a:ext>
                </a:extLst>
              </a:tr>
              <a:tr h="164312"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5" marR="5875" marT="587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5" marR="5875" marT="5875" marB="0" anchor="b"/>
                </a:tc>
                <a:extLst>
                  <a:ext uri="{0D108BD9-81ED-4DB2-BD59-A6C34878D82A}">
                    <a16:rowId xmlns:a16="http://schemas.microsoft.com/office/drawing/2014/main" val="57626958"/>
                  </a:ext>
                </a:extLst>
              </a:tr>
              <a:tr h="166790"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 dirty="0">
                          <a:solidFill>
                            <a:schemeClr val="bg1"/>
                          </a:solidFill>
                          <a:effectLst/>
                        </a:rPr>
                        <a:t>Amazonas</a:t>
                      </a:r>
                      <a:endParaRPr lang="es-CO" sz="900" b="0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587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13</a:t>
                      </a:r>
                      <a:endParaRPr lang="es-CO" sz="900" b="1" i="0" u="none" strike="noStrike" dirty="0">
                        <a:solidFill>
                          <a:srgbClr val="21212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11751" marB="11751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6804386"/>
                  </a:ext>
                </a:extLst>
              </a:tr>
              <a:tr h="166790"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 dirty="0">
                          <a:solidFill>
                            <a:schemeClr val="bg1"/>
                          </a:solidFill>
                          <a:effectLst/>
                        </a:rPr>
                        <a:t>Antioquia</a:t>
                      </a:r>
                      <a:endParaRPr lang="es-CO" sz="900" b="0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587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58</a:t>
                      </a:r>
                      <a:endParaRPr lang="es-CO" sz="900" b="1" i="0" u="none" strike="noStrike" dirty="0">
                        <a:solidFill>
                          <a:srgbClr val="21212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11751" marB="11751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0165930"/>
                  </a:ext>
                </a:extLst>
              </a:tr>
              <a:tr h="166790"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 dirty="0">
                          <a:solidFill>
                            <a:schemeClr val="bg1"/>
                          </a:solidFill>
                          <a:effectLst/>
                        </a:rPr>
                        <a:t>Arauca</a:t>
                      </a:r>
                      <a:endParaRPr lang="es-CO" sz="900" b="0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587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55</a:t>
                      </a:r>
                      <a:endParaRPr lang="es-CO" sz="900" b="1" i="0" u="none" strike="noStrike" dirty="0">
                        <a:solidFill>
                          <a:srgbClr val="21212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11751" marB="11751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1459230"/>
                  </a:ext>
                </a:extLst>
              </a:tr>
              <a:tr h="166790"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 dirty="0">
                          <a:solidFill>
                            <a:schemeClr val="bg1"/>
                          </a:solidFill>
                          <a:effectLst/>
                        </a:rPr>
                        <a:t>Atlántico</a:t>
                      </a:r>
                      <a:endParaRPr lang="es-CO" sz="900" b="0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587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15</a:t>
                      </a:r>
                      <a:endParaRPr lang="es-CO" sz="900" b="1" i="0" u="none" strike="noStrike" dirty="0">
                        <a:solidFill>
                          <a:srgbClr val="21212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11751" marB="11751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0749206"/>
                  </a:ext>
                </a:extLst>
              </a:tr>
              <a:tr h="166790"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 dirty="0">
                          <a:solidFill>
                            <a:schemeClr val="bg1"/>
                          </a:solidFill>
                          <a:effectLst/>
                        </a:rPr>
                        <a:t>Bolívar</a:t>
                      </a:r>
                      <a:endParaRPr lang="es-CO" sz="900" b="0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587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10</a:t>
                      </a:r>
                      <a:endParaRPr lang="es-CO" sz="900" b="1" i="0" u="none" strike="noStrike" dirty="0">
                        <a:solidFill>
                          <a:srgbClr val="21212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11751" marB="11751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0126703"/>
                  </a:ext>
                </a:extLst>
              </a:tr>
              <a:tr h="166790"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 dirty="0">
                          <a:solidFill>
                            <a:schemeClr val="bg1"/>
                          </a:solidFill>
                          <a:effectLst/>
                        </a:rPr>
                        <a:t>Boyacá</a:t>
                      </a:r>
                      <a:endParaRPr lang="es-CO" sz="900" b="0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587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23</a:t>
                      </a:r>
                      <a:endParaRPr lang="es-CO" sz="900" b="1" i="0" u="none" strike="noStrike" dirty="0">
                        <a:solidFill>
                          <a:srgbClr val="21212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11751" marB="11751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2460354"/>
                  </a:ext>
                </a:extLst>
              </a:tr>
              <a:tr h="166790"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 dirty="0">
                          <a:solidFill>
                            <a:schemeClr val="bg1"/>
                          </a:solidFill>
                          <a:effectLst/>
                        </a:rPr>
                        <a:t>Caldas</a:t>
                      </a:r>
                      <a:endParaRPr lang="es-CO" sz="900" b="0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587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10</a:t>
                      </a:r>
                      <a:endParaRPr lang="es-CO" sz="900" b="1" i="0" u="none" strike="noStrike" dirty="0">
                        <a:solidFill>
                          <a:srgbClr val="21212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11751" marB="11751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6772701"/>
                  </a:ext>
                </a:extLst>
              </a:tr>
              <a:tr h="166790"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 dirty="0">
                          <a:solidFill>
                            <a:schemeClr val="bg1"/>
                          </a:solidFill>
                          <a:effectLst/>
                        </a:rPr>
                        <a:t>Caquetá</a:t>
                      </a:r>
                      <a:endParaRPr lang="es-CO" sz="900" b="0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587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7</a:t>
                      </a:r>
                      <a:endParaRPr lang="es-CO" sz="900" b="1" i="0" u="none" strike="noStrike" dirty="0">
                        <a:solidFill>
                          <a:srgbClr val="21212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11751" marB="11751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3081532"/>
                  </a:ext>
                </a:extLst>
              </a:tr>
              <a:tr h="166790"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>
                          <a:solidFill>
                            <a:schemeClr val="bg1"/>
                          </a:solidFill>
                          <a:effectLst/>
                        </a:rPr>
                        <a:t>Casanare</a:t>
                      </a:r>
                      <a:endParaRPr lang="es-CO" sz="900" b="0" i="0" u="none" strike="noStrike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587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7</a:t>
                      </a:r>
                      <a:endParaRPr lang="es-CO" sz="900" b="1" i="0" u="none" strike="noStrike" dirty="0">
                        <a:solidFill>
                          <a:srgbClr val="21212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11751" marB="11751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2872295"/>
                  </a:ext>
                </a:extLst>
              </a:tr>
              <a:tr h="166790"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 dirty="0">
                          <a:solidFill>
                            <a:schemeClr val="bg1"/>
                          </a:solidFill>
                          <a:effectLst/>
                        </a:rPr>
                        <a:t>Cauca</a:t>
                      </a:r>
                      <a:endParaRPr lang="es-CO" sz="900" b="0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587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27</a:t>
                      </a:r>
                      <a:endParaRPr lang="es-CO" sz="900" b="1" i="0" u="none" strike="noStrike" dirty="0">
                        <a:solidFill>
                          <a:srgbClr val="21212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11751" marB="11751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1302124"/>
                  </a:ext>
                </a:extLst>
              </a:tr>
              <a:tr h="166790"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 dirty="0">
                          <a:solidFill>
                            <a:schemeClr val="bg1"/>
                          </a:solidFill>
                          <a:effectLst/>
                        </a:rPr>
                        <a:t>Cesar</a:t>
                      </a:r>
                      <a:endParaRPr lang="es-CO" sz="900" b="0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587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43</a:t>
                      </a:r>
                      <a:endParaRPr lang="es-CO" sz="900" b="1" i="0" u="none" strike="noStrike" dirty="0">
                        <a:solidFill>
                          <a:srgbClr val="21212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11751" marB="11751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7291652"/>
                  </a:ext>
                </a:extLst>
              </a:tr>
              <a:tr h="166790"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 dirty="0">
                          <a:solidFill>
                            <a:schemeClr val="bg1"/>
                          </a:solidFill>
                          <a:effectLst/>
                        </a:rPr>
                        <a:t>Choco</a:t>
                      </a:r>
                      <a:endParaRPr lang="es-CO" sz="900" b="0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587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18</a:t>
                      </a:r>
                      <a:endParaRPr lang="es-CO" sz="900" b="1" i="0" u="none" strike="noStrike" dirty="0">
                        <a:solidFill>
                          <a:srgbClr val="21212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11751" marB="11751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845971"/>
                  </a:ext>
                </a:extLst>
              </a:tr>
              <a:tr h="166790"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 dirty="0">
                          <a:solidFill>
                            <a:schemeClr val="bg1"/>
                          </a:solidFill>
                          <a:effectLst/>
                        </a:rPr>
                        <a:t>Córdoba</a:t>
                      </a:r>
                      <a:endParaRPr lang="es-CO" sz="900" b="0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587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7</a:t>
                      </a:r>
                      <a:endParaRPr lang="es-CO" sz="900" b="1" i="0" u="none" strike="noStrike" dirty="0">
                        <a:solidFill>
                          <a:srgbClr val="21212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11751" marB="11751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2876890"/>
                  </a:ext>
                </a:extLst>
              </a:tr>
              <a:tr h="166790"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 dirty="0">
                          <a:solidFill>
                            <a:schemeClr val="bg1"/>
                          </a:solidFill>
                          <a:effectLst/>
                        </a:rPr>
                        <a:t>Cundinamarca</a:t>
                      </a:r>
                      <a:endParaRPr lang="es-CO" sz="900" b="0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587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163</a:t>
                      </a:r>
                      <a:endParaRPr lang="es-CO" sz="900" b="1" i="0" u="none" strike="noStrike" dirty="0">
                        <a:solidFill>
                          <a:srgbClr val="21212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11751" marB="11751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6017011"/>
                  </a:ext>
                </a:extLst>
              </a:tr>
              <a:tr h="166790"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>
                          <a:solidFill>
                            <a:schemeClr val="bg1"/>
                          </a:solidFill>
                          <a:effectLst/>
                        </a:rPr>
                        <a:t>Guainía</a:t>
                      </a:r>
                      <a:endParaRPr lang="es-CO" sz="900" b="0" i="0" u="none" strike="noStrike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587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5</a:t>
                      </a:r>
                      <a:endParaRPr lang="es-CO" sz="900" b="1" i="0" u="none" strike="noStrike" dirty="0">
                        <a:solidFill>
                          <a:srgbClr val="21212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11751" marB="11751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1494336"/>
                  </a:ext>
                </a:extLst>
              </a:tr>
              <a:tr h="166790"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 dirty="0">
                          <a:solidFill>
                            <a:schemeClr val="bg1"/>
                          </a:solidFill>
                          <a:effectLst/>
                        </a:rPr>
                        <a:t>Guaviare</a:t>
                      </a:r>
                      <a:endParaRPr lang="es-CO" sz="900" b="0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587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20</a:t>
                      </a:r>
                      <a:endParaRPr lang="es-CO" sz="900" b="1" i="0" u="none" strike="noStrike" dirty="0">
                        <a:solidFill>
                          <a:srgbClr val="21212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11751" marB="11751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6122954"/>
                  </a:ext>
                </a:extLst>
              </a:tr>
              <a:tr h="166790"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 dirty="0">
                          <a:solidFill>
                            <a:schemeClr val="bg1"/>
                          </a:solidFill>
                          <a:effectLst/>
                        </a:rPr>
                        <a:t>Huila</a:t>
                      </a:r>
                      <a:endParaRPr lang="es-CO" sz="900" b="0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587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24</a:t>
                      </a:r>
                      <a:endParaRPr lang="es-CO" sz="900" b="1" i="0" u="none" strike="noStrike" dirty="0">
                        <a:solidFill>
                          <a:srgbClr val="21212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11751" marB="11751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7230795"/>
                  </a:ext>
                </a:extLst>
              </a:tr>
              <a:tr h="166790"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 dirty="0">
                          <a:solidFill>
                            <a:schemeClr val="bg1"/>
                          </a:solidFill>
                          <a:effectLst/>
                        </a:rPr>
                        <a:t>La Guajira</a:t>
                      </a:r>
                      <a:endParaRPr lang="es-CO" sz="900" b="0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587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6</a:t>
                      </a:r>
                      <a:endParaRPr lang="es-CO" sz="900" b="1" i="0" u="none" strike="noStrike" dirty="0">
                        <a:solidFill>
                          <a:srgbClr val="21212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11751" marB="11751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624290"/>
                  </a:ext>
                </a:extLst>
              </a:tr>
              <a:tr h="166790"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>
                          <a:solidFill>
                            <a:schemeClr val="bg1"/>
                          </a:solidFill>
                          <a:effectLst/>
                        </a:rPr>
                        <a:t>Magdalena</a:t>
                      </a:r>
                      <a:endParaRPr lang="es-CO" sz="900" b="0" i="0" u="none" strike="noStrike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587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8</a:t>
                      </a:r>
                      <a:endParaRPr lang="es-CO" sz="900" b="1" i="0" u="none" strike="noStrike" dirty="0">
                        <a:solidFill>
                          <a:srgbClr val="21212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11751" marB="11751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5980470"/>
                  </a:ext>
                </a:extLst>
              </a:tr>
              <a:tr h="166790"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 dirty="0">
                          <a:solidFill>
                            <a:schemeClr val="bg1"/>
                          </a:solidFill>
                          <a:effectLst/>
                        </a:rPr>
                        <a:t>Meta</a:t>
                      </a:r>
                      <a:endParaRPr lang="es-CO" sz="900" b="0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587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7</a:t>
                      </a:r>
                      <a:endParaRPr lang="es-CO" sz="900" b="1" i="0" u="none" strike="noStrike" dirty="0">
                        <a:solidFill>
                          <a:srgbClr val="21212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11751" marB="11751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2447076"/>
                  </a:ext>
                </a:extLst>
              </a:tr>
              <a:tr h="166790"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 dirty="0">
                          <a:solidFill>
                            <a:schemeClr val="bg1"/>
                          </a:solidFill>
                          <a:effectLst/>
                        </a:rPr>
                        <a:t>Nariño</a:t>
                      </a:r>
                      <a:endParaRPr lang="es-CO" sz="900" b="0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587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28</a:t>
                      </a:r>
                      <a:endParaRPr lang="es-CO" sz="900" b="1" i="0" u="none" strike="noStrike" dirty="0">
                        <a:solidFill>
                          <a:srgbClr val="21212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11751" marB="11751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1372153"/>
                  </a:ext>
                </a:extLst>
              </a:tr>
              <a:tr h="166790"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 dirty="0">
                          <a:solidFill>
                            <a:schemeClr val="bg1"/>
                          </a:solidFill>
                          <a:effectLst/>
                        </a:rPr>
                        <a:t>Norte de Santander</a:t>
                      </a:r>
                      <a:endParaRPr lang="es-CO" sz="900" b="0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587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57</a:t>
                      </a:r>
                      <a:endParaRPr lang="es-CO" sz="900" b="1" i="0" u="none" strike="noStrike" dirty="0">
                        <a:solidFill>
                          <a:srgbClr val="21212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11751" marB="11751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8635072"/>
                  </a:ext>
                </a:extLst>
              </a:tr>
              <a:tr h="166790"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 dirty="0">
                          <a:solidFill>
                            <a:schemeClr val="bg1"/>
                          </a:solidFill>
                          <a:effectLst/>
                        </a:rPr>
                        <a:t>Putumayo</a:t>
                      </a:r>
                      <a:endParaRPr lang="es-CO" sz="900" b="0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587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7</a:t>
                      </a:r>
                      <a:endParaRPr lang="es-CO" sz="900" b="1" i="0" u="none" strike="noStrike" dirty="0">
                        <a:solidFill>
                          <a:srgbClr val="21212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11751" marB="11751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4581451"/>
                  </a:ext>
                </a:extLst>
              </a:tr>
              <a:tr h="166790"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 dirty="0">
                          <a:solidFill>
                            <a:schemeClr val="bg1"/>
                          </a:solidFill>
                          <a:effectLst/>
                        </a:rPr>
                        <a:t>Quindío</a:t>
                      </a:r>
                      <a:endParaRPr lang="es-CO" sz="900" b="0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587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36</a:t>
                      </a:r>
                      <a:endParaRPr lang="es-CO" sz="900" b="1" i="0" u="none" strike="noStrike" dirty="0">
                        <a:solidFill>
                          <a:srgbClr val="21212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11751" marB="11751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7271276"/>
                  </a:ext>
                </a:extLst>
              </a:tr>
              <a:tr h="166790"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 dirty="0">
                          <a:solidFill>
                            <a:schemeClr val="bg1"/>
                          </a:solidFill>
                          <a:effectLst/>
                        </a:rPr>
                        <a:t>Risaralda</a:t>
                      </a:r>
                      <a:endParaRPr lang="es-CO" sz="900" b="0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587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29</a:t>
                      </a:r>
                      <a:endParaRPr lang="es-CO" sz="900" b="1" i="0" u="none" strike="noStrike" dirty="0">
                        <a:solidFill>
                          <a:srgbClr val="21212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11751" marB="11751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1886553"/>
                  </a:ext>
                </a:extLst>
              </a:tr>
              <a:tr h="166790"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>
                          <a:solidFill>
                            <a:schemeClr val="bg1"/>
                          </a:solidFill>
                          <a:effectLst/>
                        </a:rPr>
                        <a:t>San Andrés y Providencia</a:t>
                      </a:r>
                      <a:endParaRPr lang="es-CO" sz="900" b="0" i="0" u="none" strike="noStrike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587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0</a:t>
                      </a:r>
                      <a:endParaRPr lang="es-CO" sz="900" b="1" i="0" u="none" strike="noStrike" dirty="0">
                        <a:solidFill>
                          <a:srgbClr val="21212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11751" marB="11751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3201923"/>
                  </a:ext>
                </a:extLst>
              </a:tr>
              <a:tr h="166790"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 dirty="0">
                          <a:solidFill>
                            <a:schemeClr val="bg1"/>
                          </a:solidFill>
                          <a:effectLst/>
                        </a:rPr>
                        <a:t>Santander</a:t>
                      </a:r>
                      <a:endParaRPr lang="es-CO" sz="900" b="0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587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25</a:t>
                      </a:r>
                      <a:endParaRPr lang="es-CO" sz="900" b="1" i="0" u="none" strike="noStrike" dirty="0">
                        <a:solidFill>
                          <a:srgbClr val="21212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11751" marB="11751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4693263"/>
                  </a:ext>
                </a:extLst>
              </a:tr>
              <a:tr h="166790"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 dirty="0">
                          <a:solidFill>
                            <a:schemeClr val="bg1"/>
                          </a:solidFill>
                          <a:effectLst/>
                        </a:rPr>
                        <a:t>Sucre</a:t>
                      </a:r>
                      <a:endParaRPr lang="es-CO" sz="900" b="0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587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5</a:t>
                      </a:r>
                      <a:endParaRPr lang="es-CO" sz="900" b="1" i="0" u="none" strike="noStrike" dirty="0">
                        <a:solidFill>
                          <a:srgbClr val="21212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11751" marB="11751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9340851"/>
                  </a:ext>
                </a:extLst>
              </a:tr>
              <a:tr h="166790"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 dirty="0">
                          <a:solidFill>
                            <a:schemeClr val="bg1"/>
                          </a:solidFill>
                          <a:effectLst/>
                        </a:rPr>
                        <a:t>Tolima</a:t>
                      </a:r>
                      <a:endParaRPr lang="es-CO" sz="900" b="0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587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39</a:t>
                      </a:r>
                      <a:endParaRPr lang="es-CO" sz="900" b="1" i="0" u="none" strike="noStrike" dirty="0">
                        <a:solidFill>
                          <a:srgbClr val="21212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11751" marB="11751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3442925"/>
                  </a:ext>
                </a:extLst>
              </a:tr>
              <a:tr h="166790"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 dirty="0">
                          <a:solidFill>
                            <a:schemeClr val="bg1"/>
                          </a:solidFill>
                          <a:effectLst/>
                        </a:rPr>
                        <a:t>Valle del Cauca</a:t>
                      </a:r>
                      <a:endParaRPr lang="es-CO" sz="900" b="0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587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36</a:t>
                      </a:r>
                      <a:endParaRPr lang="es-CO" sz="900" b="1" i="0" u="none" strike="noStrike" dirty="0">
                        <a:solidFill>
                          <a:srgbClr val="21212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11751" marB="11751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4229970"/>
                  </a:ext>
                </a:extLst>
              </a:tr>
              <a:tr h="166790"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 dirty="0">
                          <a:solidFill>
                            <a:schemeClr val="bg1"/>
                          </a:solidFill>
                          <a:effectLst/>
                        </a:rPr>
                        <a:t>Vichada</a:t>
                      </a:r>
                      <a:endParaRPr lang="es-CO" sz="900" b="0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587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22</a:t>
                      </a:r>
                      <a:endParaRPr lang="es-CO" sz="900" b="1" i="0" u="none" strike="noStrike" dirty="0">
                        <a:solidFill>
                          <a:srgbClr val="21212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11751" marB="11751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219836"/>
                  </a:ext>
                </a:extLst>
              </a:tr>
              <a:tr h="166790"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 dirty="0">
                          <a:solidFill>
                            <a:schemeClr val="bg1"/>
                          </a:solidFill>
                          <a:effectLst/>
                        </a:rPr>
                        <a:t>Vaupés</a:t>
                      </a:r>
                      <a:endParaRPr lang="es-CO" sz="900" b="0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587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29</a:t>
                      </a:r>
                      <a:endParaRPr lang="es-CO" sz="900" b="1" i="0" u="none" strike="noStrike" dirty="0">
                        <a:solidFill>
                          <a:srgbClr val="21212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11751" marB="11751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6954870"/>
                  </a:ext>
                </a:extLst>
              </a:tr>
              <a:tr h="166790"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 dirty="0">
                          <a:solidFill>
                            <a:schemeClr val="bg1"/>
                          </a:solidFill>
                          <a:effectLst/>
                        </a:rPr>
                        <a:t>Bogotá</a:t>
                      </a:r>
                      <a:endParaRPr lang="es-CO" sz="900" b="0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587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29</a:t>
                      </a:r>
                      <a:endParaRPr lang="es-CO" sz="900" b="1" i="0" u="none" strike="noStrike" dirty="0">
                        <a:solidFill>
                          <a:srgbClr val="21212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5875" marR="5875" marT="11751" marB="11751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5398357"/>
                  </a:ext>
                </a:extLst>
              </a:tr>
            </a:tbl>
          </a:graphicData>
        </a:graphic>
      </p:graphicFrame>
      <p:sp>
        <p:nvSpPr>
          <p:cNvPr id="2" name="CuadroTexto 1"/>
          <p:cNvSpPr txBox="1"/>
          <p:nvPr/>
        </p:nvSpPr>
        <p:spPr>
          <a:xfrm>
            <a:off x="345057" y="1768415"/>
            <a:ext cx="253616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 smtClean="0">
                <a:solidFill>
                  <a:srgbClr val="FF0000"/>
                </a:solidFill>
              </a:rPr>
              <a:t>Participación de la ciudadanía a nivel Nacional en los últimos dos años….</a:t>
            </a:r>
            <a:endParaRPr lang="es-E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170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838200" y="649341"/>
            <a:ext cx="10515600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4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Consolidado General de la participación  </a:t>
            </a:r>
            <a:endParaRPr lang="es-CO" sz="2400" dirty="0"/>
          </a:p>
        </p:txBody>
      </p:sp>
      <p:graphicFrame>
        <p:nvGraphicFramePr>
          <p:cNvPr id="6" name="Marcador de contenido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772068076"/>
              </p:ext>
            </p:extLst>
          </p:nvPr>
        </p:nvGraphicFramePr>
        <p:xfrm>
          <a:off x="3191774" y="2675437"/>
          <a:ext cx="6219645" cy="19629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65156">
                  <a:extLst>
                    <a:ext uri="{9D8B030D-6E8A-4147-A177-3AD203B41FA5}">
                      <a16:colId xmlns:a16="http://schemas.microsoft.com/office/drawing/2014/main" val="3075095736"/>
                    </a:ext>
                  </a:extLst>
                </a:gridCol>
                <a:gridCol w="1454489">
                  <a:extLst>
                    <a:ext uri="{9D8B030D-6E8A-4147-A177-3AD203B41FA5}">
                      <a16:colId xmlns:a16="http://schemas.microsoft.com/office/drawing/2014/main" val="3084846995"/>
                    </a:ext>
                  </a:extLst>
                </a:gridCol>
              </a:tblGrid>
              <a:tr h="2425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600" u="sng" dirty="0">
                          <a:solidFill>
                            <a:schemeClr val="bg1"/>
                          </a:solidFill>
                          <a:effectLst/>
                        </a:rPr>
                        <a:t>SUBGERENCIAS </a:t>
                      </a:r>
                      <a:endParaRPr lang="es-CO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600" u="sng" dirty="0">
                          <a:solidFill>
                            <a:schemeClr val="bg1"/>
                          </a:solidFill>
                          <a:effectLst/>
                        </a:rPr>
                        <a:t>INDICADOR</a:t>
                      </a:r>
                      <a:endParaRPr lang="es-CO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7858896"/>
                  </a:ext>
                </a:extLst>
              </a:tr>
              <a:tr h="2425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600" dirty="0">
                          <a:solidFill>
                            <a:schemeClr val="bg1"/>
                          </a:solidFill>
                          <a:effectLst/>
                        </a:rPr>
                        <a:t>Protección Animal</a:t>
                      </a:r>
                      <a:endParaRPr lang="es-CO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600" dirty="0">
                          <a:solidFill>
                            <a:schemeClr val="bg1"/>
                          </a:solidFill>
                          <a:effectLst/>
                        </a:rPr>
                        <a:t>340</a:t>
                      </a:r>
                      <a:endParaRPr lang="es-CO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378904"/>
                  </a:ext>
                </a:extLst>
              </a:tr>
              <a:tr h="2425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600">
                          <a:solidFill>
                            <a:schemeClr val="bg1"/>
                          </a:solidFill>
                          <a:effectLst/>
                        </a:rPr>
                        <a:t>Protección Vegetal</a:t>
                      </a:r>
                      <a:endParaRPr lang="es-CO" sz="16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600" dirty="0">
                          <a:solidFill>
                            <a:schemeClr val="bg1"/>
                          </a:solidFill>
                          <a:effectLst/>
                        </a:rPr>
                        <a:t>200</a:t>
                      </a:r>
                      <a:endParaRPr lang="es-CO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1077222"/>
                  </a:ext>
                </a:extLst>
              </a:tr>
              <a:tr h="2425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600" dirty="0">
                          <a:solidFill>
                            <a:schemeClr val="bg1"/>
                          </a:solidFill>
                          <a:effectLst/>
                        </a:rPr>
                        <a:t>Administrativa Financiera</a:t>
                      </a:r>
                      <a:endParaRPr lang="es-CO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600" dirty="0">
                          <a:solidFill>
                            <a:schemeClr val="bg1"/>
                          </a:solidFill>
                          <a:effectLst/>
                        </a:rPr>
                        <a:t>69</a:t>
                      </a:r>
                      <a:endParaRPr lang="es-CO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2365551"/>
                  </a:ext>
                </a:extLst>
              </a:tr>
              <a:tr h="2425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600">
                          <a:solidFill>
                            <a:schemeClr val="bg1"/>
                          </a:solidFill>
                          <a:effectLst/>
                        </a:rPr>
                        <a:t>Regulación Sanitaria y Fitosanitaria</a:t>
                      </a:r>
                      <a:endParaRPr lang="es-CO" sz="16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600" dirty="0">
                          <a:solidFill>
                            <a:schemeClr val="bg1"/>
                          </a:solidFill>
                          <a:effectLst/>
                        </a:rPr>
                        <a:t>131</a:t>
                      </a:r>
                      <a:endParaRPr lang="es-CO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4513892"/>
                  </a:ext>
                </a:extLst>
              </a:tr>
              <a:tr h="2425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600" dirty="0">
                          <a:solidFill>
                            <a:schemeClr val="bg1"/>
                          </a:solidFill>
                          <a:effectLst/>
                        </a:rPr>
                        <a:t>Análisis y Diagnósticos </a:t>
                      </a:r>
                      <a:endParaRPr lang="es-CO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600" dirty="0">
                          <a:solidFill>
                            <a:schemeClr val="bg1"/>
                          </a:solidFill>
                          <a:effectLst/>
                        </a:rPr>
                        <a:t>57</a:t>
                      </a:r>
                      <a:endParaRPr lang="es-CO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0924214"/>
                  </a:ext>
                </a:extLst>
              </a:tr>
              <a:tr h="2425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600" dirty="0">
                          <a:solidFill>
                            <a:schemeClr val="bg1"/>
                          </a:solidFill>
                          <a:effectLst/>
                        </a:rPr>
                        <a:t>Protección Fronteriza</a:t>
                      </a:r>
                      <a:endParaRPr lang="es-CO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600" dirty="0">
                          <a:solidFill>
                            <a:schemeClr val="bg1"/>
                          </a:solidFill>
                          <a:effectLst/>
                        </a:rPr>
                        <a:t>52</a:t>
                      </a:r>
                      <a:endParaRPr lang="es-CO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2532802"/>
                  </a:ext>
                </a:extLst>
              </a:tr>
            </a:tbl>
          </a:graphicData>
        </a:graphic>
      </p:graphicFrame>
      <p:sp>
        <p:nvSpPr>
          <p:cNvPr id="2" name="Rectángulo 1"/>
          <p:cNvSpPr/>
          <p:nvPr/>
        </p:nvSpPr>
        <p:spPr>
          <a:xfrm>
            <a:off x="838200" y="1483743"/>
            <a:ext cx="10515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La estructura organizacional del Instituto Colombiano Agropecuario ICA está debidamente organizada, de forma tal que le permite ejercer sus funciones en todos los ámbitos correspondientes a su misión en todo el territorio nacional. A continuación se indica el total de participantes por </a:t>
            </a:r>
            <a:r>
              <a:rPr lang="es-ES" dirty="0" smtClean="0"/>
              <a:t>Subgerencia a nivel nacional.</a:t>
            </a:r>
            <a:endParaRPr lang="es-CO" sz="2400" dirty="0"/>
          </a:p>
        </p:txBody>
      </p:sp>
      <p:sp>
        <p:nvSpPr>
          <p:cNvPr id="5" name="Rectángulo 4"/>
          <p:cNvSpPr/>
          <p:nvPr/>
        </p:nvSpPr>
        <p:spPr>
          <a:xfrm>
            <a:off x="986285" y="5158444"/>
            <a:ext cx="106248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dirty="0"/>
              <a:t>Al concentrar la Subgerencia de Protección Animal el </a:t>
            </a:r>
            <a:r>
              <a:rPr lang="es-CO" dirty="0" smtClean="0"/>
              <a:t>mayor número de participantes  </a:t>
            </a:r>
            <a:r>
              <a:rPr lang="es-CO" dirty="0"/>
              <a:t>posiciona al ganadero como principal </a:t>
            </a:r>
            <a:r>
              <a:rPr lang="es-CO" dirty="0" smtClean="0"/>
              <a:t>usuario del </a:t>
            </a:r>
            <a:r>
              <a:rPr lang="es-CO" dirty="0"/>
              <a:t>ICA.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42179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93274538"/>
              </p:ext>
            </p:extLst>
          </p:nvPr>
        </p:nvGraphicFramePr>
        <p:xfrm>
          <a:off x="549917" y="285191"/>
          <a:ext cx="11393553" cy="58342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80577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ICA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e8e22fe-4198-4c93-872a-6b6dec0a4266">
      <Terms xmlns="http://schemas.microsoft.com/office/infopath/2007/PartnerControls"/>
    </lcf76f155ced4ddcb4097134ff3c332f>
    <TaxCatchAll xmlns="d7f80cf4-2863-421f-9003-5cd9b982edd2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FEDA3CB8E94804F806D323B6854C007" ma:contentTypeVersion="12" ma:contentTypeDescription="Crear nuevo documento." ma:contentTypeScope="" ma:versionID="89b85a4753469b044cdf8baab9263b63">
  <xsd:schema xmlns:xsd="http://www.w3.org/2001/XMLSchema" xmlns:xs="http://www.w3.org/2001/XMLSchema" xmlns:p="http://schemas.microsoft.com/office/2006/metadata/properties" xmlns:ns2="8e8e22fe-4198-4c93-872a-6b6dec0a4266" xmlns:ns3="d7f80cf4-2863-421f-9003-5cd9b982edd2" targetNamespace="http://schemas.microsoft.com/office/2006/metadata/properties" ma:root="true" ma:fieldsID="a389710935737584a49c43d816f81feb" ns2:_="" ns3:_="">
    <xsd:import namespace="8e8e22fe-4198-4c93-872a-6b6dec0a4266"/>
    <xsd:import namespace="d7f80cf4-2863-421f-9003-5cd9b982edd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8e22fe-4198-4c93-872a-6b6dec0a42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Etiquetas de imagen" ma:readOnly="false" ma:fieldId="{5cf76f15-5ced-4ddc-b409-7134ff3c332f}" ma:taxonomyMulti="true" ma:sspId="c13af8aa-4373-474f-ae2e-dcebb9a41e4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f80cf4-2863-421f-9003-5cd9b982edd2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63143d92-257a-49b2-b63e-b277711ed8a0}" ma:internalName="TaxCatchAll" ma:showField="CatchAllData" ma:web="d7f80cf4-2863-421f-9003-5cd9b982edd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3F3DAFC-D103-4D92-8A6A-C2E093E4295C}">
  <ds:schemaRefs>
    <ds:schemaRef ds:uri="8e8e22fe-4198-4c93-872a-6b6dec0a4266"/>
    <ds:schemaRef ds:uri="http://www.w3.org/XML/1998/namespace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schemas.microsoft.com/office/infopath/2007/PartnerControls"/>
    <ds:schemaRef ds:uri="d7f80cf4-2863-421f-9003-5cd9b982edd2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11035958-1EFD-4336-A3E9-6D8FC54353C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e8e22fe-4198-4c93-872a-6b6dec0a4266"/>
    <ds:schemaRef ds:uri="d7f80cf4-2863-421f-9003-5cd9b982ed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95F5612-454C-455E-B812-442BAB32324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1738</TotalTime>
  <Words>3685</Words>
  <Application>Microsoft Office PowerPoint</Application>
  <PresentationFormat>Panorámica</PresentationFormat>
  <Paragraphs>543</Paragraphs>
  <Slides>47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47</vt:i4>
      </vt:variant>
    </vt:vector>
  </HeadingPairs>
  <TitlesOfParts>
    <vt:vector size="53" baseType="lpstr">
      <vt:lpstr>Arial</vt:lpstr>
      <vt:lpstr>Calibri</vt:lpstr>
      <vt:lpstr>Calibri Light</vt:lpstr>
      <vt:lpstr>Segoe UI</vt:lpstr>
      <vt:lpstr>Times New Roman</vt:lpstr>
      <vt:lpstr>Tema ICA</vt:lpstr>
      <vt:lpstr>Presentación de PowerPoint</vt:lpstr>
      <vt:lpstr>Presentación de PowerPoint</vt:lpstr>
      <vt:lpstr>Resultados</vt:lpstr>
      <vt:lpstr>Histórico en la participación de la ciudadanía de los últimos 3 años</vt:lpstr>
      <vt:lpstr>Presentación de PowerPoint</vt:lpstr>
      <vt:lpstr>Encuestas efectivas por seccionales</vt:lpstr>
      <vt:lpstr>Presentación de PowerPoint</vt:lpstr>
      <vt:lpstr>Consolidado General de la participación  </vt:lpstr>
      <vt:lpstr>Presentación de PowerPoint</vt:lpstr>
      <vt:lpstr>Datos de identificación - Caracterización</vt:lpstr>
      <vt:lpstr>Presentación de PowerPoint</vt:lpstr>
      <vt:lpstr>Presentación de PowerPoint</vt:lpstr>
      <vt:lpstr>Presentación de PowerPoint</vt:lpstr>
      <vt:lpstr>Presentación de PowerPoint</vt:lpstr>
      <vt:lpstr>Evaluación de la oferta Institucional</vt:lpstr>
      <vt:lpstr>                 Subgerencia de Protección Animal</vt:lpstr>
      <vt:lpstr>¿Tiene usted conocimiento de los trámites de la Subgerencia de Protección Animal que puede realizar en línea?</vt:lpstr>
      <vt:lpstr>¿Sabe usted que con el aplicativo SIMPLIFICA, puede realizar los trámites de registro de empresas y productos de alimentos para animales y comercializadores de insumos agropecuarios y material genético?</vt:lpstr>
      <vt:lpstr> ¿Conoce la diferenciación en los protocolos para la movilización de bovinos de zonas fronterizas hacia el centro del país?</vt:lpstr>
      <vt:lpstr>Subgerencia de Protección Fronteriza </vt:lpstr>
      <vt:lpstr>¿La información suministrada y publicada en la página web por el ICA para realizar el proceso de ingreso o salida del país de su mascota, fue lo suficientemente clara y le permitió realizar el proceso sin ningún inconveniente?</vt:lpstr>
      <vt:lpstr> ¿La información suministrada y publicada en la página web por el ICA para realizar el proceso de importación y exportación de productos agropecuarios, fue lo suficientemente clara y le permitió realizar el proceso sin ningún inconveniente?</vt:lpstr>
      <vt:lpstr> ¿La prestación de servicio de los funcionarios ubicados en los puertos, aeropuertos y pasos de frontera ha sido adecuada?</vt:lpstr>
      <vt:lpstr>Subgerencia de Análisis y Diagnóstico </vt:lpstr>
      <vt:lpstr>¿Le resulta fácil tener accesibilidad a los servicios de laboratorio que son prestados por el ICA?</vt:lpstr>
      <vt:lpstr> ¿Es clara la información suministrada por el personal del laboratorio frente al servicio, los tiempos de entrega y los criterios de aceptación o rechazo de muestras?</vt:lpstr>
      <vt:lpstr>¿Es clara la información suministrada en los reportes de resultados emitido por los laboratorios del Instituto?</vt:lpstr>
      <vt:lpstr>        Subgerencia de Regulación Sanitaria y Fitosanitaria </vt:lpstr>
      <vt:lpstr> ¿Conoce o ha usado el Sistema Único de Consulta Pública –SUCOP para participar en la formulación de un proyecto de resolución del Instituto?</vt:lpstr>
      <vt:lpstr>¿Ha asistido a las socializaciones abiertas de resoluciones nuevas que realiza la Dirección de Asuntos Nacionales?</vt:lpstr>
      <vt:lpstr>  ¿Ha participado en el proceso de formulación de un proyecto de resolución con inquietudes, comentarios o sugerencias?</vt:lpstr>
      <vt:lpstr> ¿Conoce usted el procedimiento de gestión internacional para la admisibilidad de productos agropecuarios en los mercados externos, de la Dirección Técnica de Asuntos Internacionales?</vt:lpstr>
      <vt:lpstr>Subgerencia de Protección Vegetal</vt:lpstr>
      <vt:lpstr>¿Considera que las respuestas a sus PQRSD y tramites  son emitidas por el ICA oportunamente?</vt:lpstr>
      <vt:lpstr> ¿Considera que el contenido de las respuestas a sus PQRSD y tramites  emitidas por el ICA es suficiente, claro y preciso?</vt:lpstr>
      <vt:lpstr> ¿Considera que las respuestas a sus PQRSD y tramites  emitidas por el ICA, son respetuosas y cordiales?</vt:lpstr>
      <vt:lpstr>Subgerencia de Administrativa y Financiera </vt:lpstr>
      <vt:lpstr>La veracidad de la información contenida en la certificación laboral expedida cumplió con sus expectativas</vt:lpstr>
      <vt:lpstr>Percepción  del Servicio</vt:lpstr>
      <vt:lpstr>Usted acudió al Instituto Colombiano Agropecuario ICA para:</vt:lpstr>
      <vt:lpstr>Presentación de PowerPoint</vt:lpstr>
      <vt:lpstr>Presentación de PowerPoint</vt:lpstr>
      <vt:lpstr>La información publicada en la página WEB del Instituto es:</vt:lpstr>
      <vt:lpstr>Qué tipo de información le gustaría encontrar en nuestra página.</vt:lpstr>
      <vt:lpstr>Seleccione el aspecto que considere debe el Instituto fortalecer para mejorar la prestación del servicio.</vt:lpstr>
      <vt:lpstr>Presentación de PowerPoint</vt:lpstr>
      <vt:lpstr>Presentación de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Gustavo A.Torres Marin</dc:creator>
  <cp:lastModifiedBy>Maria Fernanda Martinez Muñoz</cp:lastModifiedBy>
  <cp:revision>208</cp:revision>
  <dcterms:created xsi:type="dcterms:W3CDTF">2017-12-05T13:43:36Z</dcterms:created>
  <dcterms:modified xsi:type="dcterms:W3CDTF">2022-09-30T19:34:09Z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0x0101006FEDA3CB8E94804F806D323B6854C007</vt:lpwstr>
  </property>
</Properties>
</file>