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52"/>
  </p:notesMasterIdLst>
  <p:handoutMasterIdLst>
    <p:handoutMasterId r:id="rId53"/>
  </p:handoutMasterIdLst>
  <p:sldIdLst>
    <p:sldId id="256" r:id="rId5"/>
    <p:sldId id="270" r:id="rId6"/>
    <p:sldId id="260" r:id="rId7"/>
    <p:sldId id="263" r:id="rId8"/>
    <p:sldId id="268" r:id="rId9"/>
    <p:sldId id="267" r:id="rId10"/>
    <p:sldId id="317" r:id="rId11"/>
    <p:sldId id="261" r:id="rId12"/>
    <p:sldId id="262" r:id="rId13"/>
    <p:sldId id="318" r:id="rId14"/>
    <p:sldId id="271" r:id="rId15"/>
    <p:sldId id="275" r:id="rId16"/>
    <p:sldId id="273" r:id="rId17"/>
    <p:sldId id="277" r:id="rId18"/>
    <p:sldId id="319" r:id="rId19"/>
    <p:sldId id="274" r:id="rId20"/>
    <p:sldId id="280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1" r:id="rId29"/>
    <p:sldId id="292" r:id="rId30"/>
    <p:sldId id="309" r:id="rId31"/>
    <p:sldId id="294" r:id="rId32"/>
    <p:sldId id="296" r:id="rId33"/>
    <p:sldId id="297" r:id="rId34"/>
    <p:sldId id="298" r:id="rId35"/>
    <p:sldId id="299" r:id="rId36"/>
    <p:sldId id="300" r:id="rId37"/>
    <p:sldId id="302" r:id="rId38"/>
    <p:sldId id="303" r:id="rId39"/>
    <p:sldId id="304" r:id="rId40"/>
    <p:sldId id="305" r:id="rId41"/>
    <p:sldId id="307" r:id="rId42"/>
    <p:sldId id="310" r:id="rId43"/>
    <p:sldId id="312" r:id="rId44"/>
    <p:sldId id="311" r:id="rId45"/>
    <p:sldId id="281" r:id="rId46"/>
    <p:sldId id="314" r:id="rId47"/>
    <p:sldId id="315" r:id="rId48"/>
    <p:sldId id="316" r:id="rId49"/>
    <p:sldId id="320" r:id="rId50"/>
    <p:sldId id="321" r:id="rId5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ncuesta\Septiembre\cuadro%20de%20corre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ncuesta\Septiembre\cuadro%20de%20corre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ncuesta\Septiembre\cuadro%20de%20corre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cuesta\Septiembre\cuadro%20de%20corre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Encuestas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efectivas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por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seccionales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2022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57409760540731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1844611794477097E-2"/>
          <c:y val="8.2119541330159543E-2"/>
          <c:w val="0.9558770368374272"/>
          <c:h val="0.70148963654691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Hoja3!$D$2</c:f>
              <c:strCache>
                <c:ptCount val="1"/>
                <c:pt idx="0">
                  <c:v>TOTAL GENERAL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FA4-4EEE-8E52-F9E7A28971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Hoja3!$C$3:$C$35</c:f>
              <c:strCache>
                <c:ptCount val="33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Bolívar</c:v>
                </c:pt>
                <c:pt idx="5">
                  <c:v>Boyacá</c:v>
                </c:pt>
                <c:pt idx="6">
                  <c:v>Caldas</c:v>
                </c:pt>
                <c:pt idx="7">
                  <c:v>Caquetá</c:v>
                </c:pt>
                <c:pt idx="8">
                  <c:v>Casanare</c:v>
                </c:pt>
                <c:pt idx="9">
                  <c:v>Cauca</c:v>
                </c:pt>
                <c:pt idx="10">
                  <c:v>Cesar</c:v>
                </c:pt>
                <c:pt idx="11">
                  <c:v>Choco</c:v>
                </c:pt>
                <c:pt idx="12">
                  <c:v>Córdoba</c:v>
                </c:pt>
                <c:pt idx="13">
                  <c:v>Cundinamarca</c:v>
                </c:pt>
                <c:pt idx="14">
                  <c:v>Guainía</c:v>
                </c:pt>
                <c:pt idx="15">
                  <c:v>Guaviare</c:v>
                </c:pt>
                <c:pt idx="16">
                  <c:v>Huila</c:v>
                </c:pt>
                <c:pt idx="17">
                  <c:v>La Guajira</c:v>
                </c:pt>
                <c:pt idx="18">
                  <c:v>Magdalena</c:v>
                </c:pt>
                <c:pt idx="19">
                  <c:v>Meta</c:v>
                </c:pt>
                <c:pt idx="20">
                  <c:v>Nariño</c:v>
                </c:pt>
                <c:pt idx="21">
                  <c:v>Norte de Santander</c:v>
                </c:pt>
                <c:pt idx="22">
                  <c:v>Putumayo</c:v>
                </c:pt>
                <c:pt idx="23">
                  <c:v>Quindío</c:v>
                </c:pt>
                <c:pt idx="24">
                  <c:v>Risaralda</c:v>
                </c:pt>
                <c:pt idx="25">
                  <c:v>San Andrés y Providencia</c:v>
                </c:pt>
                <c:pt idx="26">
                  <c:v>Santander</c:v>
                </c:pt>
                <c:pt idx="27">
                  <c:v>Sucre</c:v>
                </c:pt>
                <c:pt idx="28">
                  <c:v>Tolima</c:v>
                </c:pt>
                <c:pt idx="29">
                  <c:v>Valle del Cauca</c:v>
                </c:pt>
                <c:pt idx="30">
                  <c:v>Vichada</c:v>
                </c:pt>
                <c:pt idx="31">
                  <c:v>Vaupés</c:v>
                </c:pt>
                <c:pt idx="32">
                  <c:v>Bogotá</c:v>
                </c:pt>
              </c:strCache>
            </c:strRef>
          </c:cat>
          <c:val>
            <c:numRef>
              <c:f>Hoja3!$D$3:$D$35</c:f>
              <c:numCache>
                <c:formatCode>General</c:formatCode>
                <c:ptCount val="33"/>
                <c:pt idx="0">
                  <c:v>13</c:v>
                </c:pt>
                <c:pt idx="1">
                  <c:v>58</c:v>
                </c:pt>
                <c:pt idx="2">
                  <c:v>55</c:v>
                </c:pt>
                <c:pt idx="3">
                  <c:v>15</c:v>
                </c:pt>
                <c:pt idx="4">
                  <c:v>10</c:v>
                </c:pt>
                <c:pt idx="5">
                  <c:v>23</c:v>
                </c:pt>
                <c:pt idx="6">
                  <c:v>10</c:v>
                </c:pt>
                <c:pt idx="7">
                  <c:v>7</c:v>
                </c:pt>
                <c:pt idx="8">
                  <c:v>7</c:v>
                </c:pt>
                <c:pt idx="9">
                  <c:v>27</c:v>
                </c:pt>
                <c:pt idx="10">
                  <c:v>43</c:v>
                </c:pt>
                <c:pt idx="11">
                  <c:v>18</c:v>
                </c:pt>
                <c:pt idx="12">
                  <c:v>7</c:v>
                </c:pt>
                <c:pt idx="13">
                  <c:v>163</c:v>
                </c:pt>
                <c:pt idx="14">
                  <c:v>5</c:v>
                </c:pt>
                <c:pt idx="15">
                  <c:v>20</c:v>
                </c:pt>
                <c:pt idx="16">
                  <c:v>24</c:v>
                </c:pt>
                <c:pt idx="17">
                  <c:v>6</c:v>
                </c:pt>
                <c:pt idx="18">
                  <c:v>8</c:v>
                </c:pt>
                <c:pt idx="19">
                  <c:v>7</c:v>
                </c:pt>
                <c:pt idx="20">
                  <c:v>28</c:v>
                </c:pt>
                <c:pt idx="21">
                  <c:v>57</c:v>
                </c:pt>
                <c:pt idx="22">
                  <c:v>7</c:v>
                </c:pt>
                <c:pt idx="23">
                  <c:v>36</c:v>
                </c:pt>
                <c:pt idx="24">
                  <c:v>29</c:v>
                </c:pt>
                <c:pt idx="25">
                  <c:v>0</c:v>
                </c:pt>
                <c:pt idx="26">
                  <c:v>25</c:v>
                </c:pt>
                <c:pt idx="27">
                  <c:v>5</c:v>
                </c:pt>
                <c:pt idx="28">
                  <c:v>39</c:v>
                </c:pt>
                <c:pt idx="29">
                  <c:v>36</c:v>
                </c:pt>
                <c:pt idx="30">
                  <c:v>22</c:v>
                </c:pt>
                <c:pt idx="31">
                  <c:v>29</c:v>
                </c:pt>
                <c:pt idx="3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4-4EEE-8E52-F9E7A28971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81051855"/>
        <c:axId val="1681068911"/>
      </c:barChart>
      <c:catAx>
        <c:axId val="168105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81068911"/>
        <c:crosses val="autoZero"/>
        <c:auto val="1"/>
        <c:lblAlgn val="ctr"/>
        <c:lblOffset val="100"/>
        <c:noMultiLvlLbl val="0"/>
      </c:catAx>
      <c:valAx>
        <c:axId val="168106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81051855"/>
        <c:crosses val="autoZero"/>
        <c:crossBetween val="between"/>
      </c:valAx>
      <c:spPr>
        <a:noFill/>
        <a:ln>
          <a:noFill/>
        </a:ln>
        <a:effectLst>
          <a:innerShdw blurRad="114300">
            <a:prstClr val="black"/>
          </a:inn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Hoja11!$E$7:$E$8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Hoja11!$F$7:$F$8</c:f>
              <c:numCache>
                <c:formatCode>General</c:formatCode>
                <c:ptCount val="2"/>
                <c:pt idx="0">
                  <c:v>40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7-409C-8148-CB5017B711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5545967"/>
        <c:axId val="1445547215"/>
        <c:axId val="0"/>
      </c:bar3DChart>
      <c:catAx>
        <c:axId val="1445545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5547215"/>
        <c:crosses val="autoZero"/>
        <c:auto val="1"/>
        <c:lblAlgn val="ctr"/>
        <c:lblOffset val="100"/>
        <c:noMultiLvlLbl val="0"/>
      </c:catAx>
      <c:valAx>
        <c:axId val="144554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554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Hoja12!$F$9</c:f>
              <c:strCache>
                <c:ptCount val="1"/>
                <c:pt idx="0">
                  <c:v>😊 SI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Hoja12!$G$9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5-45CC-A480-1DBD332DC9E2}"/>
            </c:ext>
          </c:extLst>
        </c:ser>
        <c:ser>
          <c:idx val="1"/>
          <c:order val="1"/>
          <c:tx>
            <c:strRef>
              <c:f>Hoja12!$F$10</c:f>
              <c:strCache>
                <c:ptCount val="1"/>
                <c:pt idx="0">
                  <c:v>🙁 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Hoja12!$G$10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5-45CC-A480-1DBD332DC9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39819887"/>
        <c:axId val="1439819471"/>
      </c:barChart>
      <c:catAx>
        <c:axId val="14398198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9819471"/>
        <c:crosses val="autoZero"/>
        <c:auto val="1"/>
        <c:lblAlgn val="ctr"/>
        <c:lblOffset val="100"/>
        <c:noMultiLvlLbl val="0"/>
      </c:catAx>
      <c:valAx>
        <c:axId val="143981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39819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551770978895562"/>
          <c:y val="0.10673249271592594"/>
          <c:w val="0.26265021526267407"/>
          <c:h val="0.23414821171014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glow rad="228600">
                <a:srgbClr val="7030A0">
                  <a:alpha val="40000"/>
                </a:srgb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Hoja13!$E$7:$E$8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Hoja13!$F$7:$F$8</c:f>
              <c:numCache>
                <c:formatCode>General</c:formatCode>
                <c:ptCount val="2"/>
                <c:pt idx="0">
                  <c:v>46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F-42EC-B37A-769C54F302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356379871"/>
        <c:axId val="1356378623"/>
      </c:barChart>
      <c:catAx>
        <c:axId val="1356379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6378623"/>
        <c:crosses val="autoZero"/>
        <c:auto val="1"/>
        <c:lblAlgn val="ctr"/>
        <c:lblOffset val="100"/>
        <c:noMultiLvlLbl val="0"/>
      </c:catAx>
      <c:valAx>
        <c:axId val="135637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6379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321899947194488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816-4E8E-8898-D6CFF91BD204}"/>
                </c:ext>
              </c:extLst>
            </c:dLbl>
            <c:dLbl>
              <c:idx val="1"/>
              <c:layout>
                <c:manualLayout>
                  <c:x val="0.17232851170584088"/>
                  <c:y val="-3.618421240075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16-4E8E-8898-D6CFF91BD2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Hoja17!$E$5:$E$6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Hoja17!$F$5:$F$6</c:f>
              <c:numCache>
                <c:formatCode>General</c:formatCode>
                <c:ptCount val="2"/>
                <c:pt idx="0">
                  <c:v>50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6-4E8E-8898-D6CFF91BD2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49076527"/>
        <c:axId val="1449076943"/>
        <c:axId val="0"/>
      </c:bar3DChart>
      <c:catAx>
        <c:axId val="144907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9076943"/>
        <c:crosses val="autoZero"/>
        <c:auto val="1"/>
        <c:lblAlgn val="ctr"/>
        <c:lblOffset val="100"/>
        <c:noMultiLvlLbl val="0"/>
      </c:catAx>
      <c:valAx>
        <c:axId val="144907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907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Hoja18!$A$1:$A$2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Hoja18!$B$1:$B$2</c:f>
              <c:numCache>
                <c:formatCode>General</c:formatCode>
                <c:ptCount val="2"/>
                <c:pt idx="0">
                  <c:v>51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9-4609-86D1-0604E3797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90417839"/>
        <c:axId val="1390421167"/>
      </c:barChart>
      <c:catAx>
        <c:axId val="139041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90421167"/>
        <c:crosses val="autoZero"/>
        <c:auto val="1"/>
        <c:lblAlgn val="ctr"/>
        <c:lblOffset val="100"/>
        <c:noMultiLvlLbl val="0"/>
      </c:catAx>
      <c:valAx>
        <c:axId val="1390421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9041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Hoja19!$C$4</c:f>
              <c:strCache>
                <c:ptCount val="1"/>
                <c:pt idx="0">
                  <c:v>😊 SI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333333333333336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5-4EF7-9072-B96A0AF5B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Hoja19!$D$4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5-4EF7-9072-B96A0AF5B044}"/>
            </c:ext>
          </c:extLst>
        </c:ser>
        <c:ser>
          <c:idx val="1"/>
          <c:order val="1"/>
          <c:tx>
            <c:strRef>
              <c:f>Hoja19!$C$5</c:f>
              <c:strCache>
                <c:ptCount val="1"/>
                <c:pt idx="0">
                  <c:v>🙁 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8055555555555566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65-4EF7-9072-B96A0AF5B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Hoja19!$D$5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65-4EF7-9072-B96A0AF5B0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3254239"/>
        <c:axId val="1383252159"/>
        <c:axId val="0"/>
      </c:bar3DChart>
      <c:catAx>
        <c:axId val="138325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3252159"/>
        <c:crosses val="autoZero"/>
        <c:auto val="1"/>
        <c:lblAlgn val="ctr"/>
        <c:lblOffset val="100"/>
        <c:noMultiLvlLbl val="0"/>
      </c:catAx>
      <c:valAx>
        <c:axId val="1383252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325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>
              <a:glow rad="228600">
                <a:srgbClr val="00B0F0">
                  <a:alpha val="40000"/>
                </a:srgbClr>
              </a:glow>
            </a:effectLst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 rad="228600">
                  <a:srgbClr val="00B0F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A859-4058-A5BF-4334AF94053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 rad="228600">
                  <a:srgbClr val="00B0F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A859-4058-A5BF-4334AF9405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Hoja20!$D$7:$D$8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Hoja20!$E$7:$E$8</c:f>
              <c:numCache>
                <c:formatCode>General</c:formatCode>
                <c:ptCount val="2"/>
                <c:pt idx="0">
                  <c:v>15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59-4058-A5BF-4334AF9405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998-4356-9C2E-0420B0FD13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998-4356-9C2E-0420B0FD13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Hoja21!$D$5:$D$6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Hoja21!$E$5:$E$6</c:f>
              <c:numCache>
                <c:formatCode>General</c:formatCode>
                <c:ptCount val="2"/>
                <c:pt idx="0">
                  <c:v>21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98-4356-9C2E-0420B0FD130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71-4A73-93FC-0769A06DB4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71-4A73-93FC-0769A06DB4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Hoja21!$D$5:$D$6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Hoja21!$E$5:$E$6</c:f>
              <c:numCache>
                <c:formatCode>General</c:formatCode>
                <c:ptCount val="2"/>
                <c:pt idx="0">
                  <c:v>21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71-4A73-93FC-0769A06DB4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3600" b="1" i="0" u="none" strike="noStrike" kern="1200" baseline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Porcentajes de la participación por Subgerencias </a:t>
            </a:r>
            <a:endParaRPr lang="es-CO" sz="3600" b="1" i="0" u="none" strike="noStrike" kern="1200" baseline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 sz="3600"/>
            </a:pPr>
            <a:endParaRPr lang="es-CO" sz="3600" dirty="0"/>
          </a:p>
        </c:rich>
      </c:tx>
      <c:layout>
        <c:manualLayout>
          <c:xMode val="edge"/>
          <c:yMode val="edge"/>
          <c:x val="0.11947001958037146"/>
          <c:y val="2.08921276152653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4.6661914856586002E-2"/>
          <c:y val="0.23769564408823407"/>
          <c:w val="0.94783532406440729"/>
          <c:h val="0.58341330641187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'tabla 1'!$D$8</c:f>
              <c:strCache>
                <c:ptCount val="1"/>
                <c:pt idx="0">
                  <c:v>INDICADOR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1'!$C$9:$C$14</c:f>
              <c:strCache>
                <c:ptCount val="6"/>
                <c:pt idx="0">
                  <c:v>Protección Animal</c:v>
                </c:pt>
                <c:pt idx="1">
                  <c:v>Proteccion Vegetal</c:v>
                </c:pt>
                <c:pt idx="2">
                  <c:v>Administrativa Financiera</c:v>
                </c:pt>
                <c:pt idx="3">
                  <c:v>Regulación Sanitaria y Fitosanitaria</c:v>
                </c:pt>
                <c:pt idx="4">
                  <c:v>Análisis y Diagnósticos </c:v>
                </c:pt>
                <c:pt idx="5">
                  <c:v>Protección Fronteriza</c:v>
                </c:pt>
              </c:strCache>
            </c:strRef>
          </c:cat>
          <c:val>
            <c:numRef>
              <c:f>'tabla 1'!$D$9:$D$14</c:f>
              <c:numCache>
                <c:formatCode>General</c:formatCode>
                <c:ptCount val="6"/>
                <c:pt idx="0">
                  <c:v>340</c:v>
                </c:pt>
                <c:pt idx="1">
                  <c:v>200</c:v>
                </c:pt>
                <c:pt idx="2">
                  <c:v>69</c:v>
                </c:pt>
                <c:pt idx="3">
                  <c:v>131</c:v>
                </c:pt>
                <c:pt idx="4">
                  <c:v>57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8-4B2C-8D3F-570B457D7AA4}"/>
            </c:ext>
          </c:extLst>
        </c:ser>
        <c:ser>
          <c:idx val="1"/>
          <c:order val="1"/>
          <c:tx>
            <c:strRef>
              <c:f>'tabla 1'!$E$8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1'!$C$9:$C$14</c:f>
              <c:strCache>
                <c:ptCount val="6"/>
                <c:pt idx="0">
                  <c:v>Protección Animal</c:v>
                </c:pt>
                <c:pt idx="1">
                  <c:v>Proteccion Vegetal</c:v>
                </c:pt>
                <c:pt idx="2">
                  <c:v>Administrativa Financiera</c:v>
                </c:pt>
                <c:pt idx="3">
                  <c:v>Regulación Sanitaria y Fitosanitaria</c:v>
                </c:pt>
                <c:pt idx="4">
                  <c:v>Análisis y Diagnósticos </c:v>
                </c:pt>
                <c:pt idx="5">
                  <c:v>Protección Fronteriza</c:v>
                </c:pt>
              </c:strCache>
            </c:strRef>
          </c:cat>
          <c:val>
            <c:numRef>
              <c:f>'tabla 1'!$E$9:$E$14</c:f>
              <c:numCache>
                <c:formatCode>0%</c:formatCode>
                <c:ptCount val="6"/>
                <c:pt idx="0">
                  <c:v>0.39170506912442399</c:v>
                </c:pt>
                <c:pt idx="1">
                  <c:v>0.2304147465437788</c:v>
                </c:pt>
                <c:pt idx="2">
                  <c:v>7.9493087557603689E-2</c:v>
                </c:pt>
                <c:pt idx="3">
                  <c:v>0.15092165898617513</c:v>
                </c:pt>
                <c:pt idx="4">
                  <c:v>6.5668202764976952E-2</c:v>
                </c:pt>
                <c:pt idx="5">
                  <c:v>5.9907834101382486E-2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8-4B2C-8D3F-570B457D7A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2622608"/>
        <c:axId val="472624272"/>
      </c:barChart>
      <c:catAx>
        <c:axId val="47262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624272"/>
        <c:crosses val="autoZero"/>
        <c:auto val="1"/>
        <c:lblAlgn val="ctr"/>
        <c:lblOffset val="100"/>
        <c:noMultiLvlLbl val="0"/>
      </c:catAx>
      <c:valAx>
        <c:axId val="47262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62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7-4ED1-BEA2-A460B56B0EDF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7-4ED1-BEA2-A460B56B0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Hoja22!$D$3:$D$4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Hoja22!$E$3:$E$4</c:f>
              <c:numCache>
                <c:formatCode>General</c:formatCode>
                <c:ptCount val="2"/>
                <c:pt idx="0">
                  <c:v>40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7-4ED1-BEA2-A460B56B0E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Hoja23!$C$4:$C$5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Hoja23!$D$4:$D$5</c:f>
              <c:numCache>
                <c:formatCode>General</c:formatCode>
                <c:ptCount val="2"/>
                <c:pt idx="0">
                  <c:v>151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4-49D8-9F54-AE4BF83B5F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90415343"/>
        <c:axId val="1390418255"/>
      </c:barChart>
      <c:catAx>
        <c:axId val="1390415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90418255"/>
        <c:crosses val="autoZero"/>
        <c:auto val="1"/>
        <c:lblAlgn val="ctr"/>
        <c:lblOffset val="100"/>
        <c:noMultiLvlLbl val="0"/>
      </c:catAx>
      <c:valAx>
        <c:axId val="139041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9041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Hoja24!$C$6</c:f>
              <c:strCache>
                <c:ptCount val="1"/>
                <c:pt idx="0">
                  <c:v>😊 SI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Hoja24!$D$6</c:f>
              <c:numCache>
                <c:formatCode>General</c:formatCode>
                <c:ptCount val="1"/>
                <c:pt idx="0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2-4681-9C2A-7F4FC21ED0A9}"/>
            </c:ext>
          </c:extLst>
        </c:ser>
        <c:ser>
          <c:idx val="1"/>
          <c:order val="1"/>
          <c:tx>
            <c:strRef>
              <c:f>Hoja24!$C$7</c:f>
              <c:strCache>
                <c:ptCount val="1"/>
                <c:pt idx="0">
                  <c:v>🙁 NO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Hoja24!$D$7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2-4681-9C2A-7F4FC21ED0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473711167"/>
        <c:axId val="1473710751"/>
      </c:barChart>
      <c:catAx>
        <c:axId val="1473711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3710751"/>
        <c:crosses val="autoZero"/>
        <c:auto val="1"/>
        <c:lblAlgn val="ctr"/>
        <c:lblOffset val="100"/>
        <c:noMultiLvlLbl val="0"/>
      </c:catAx>
      <c:valAx>
        <c:axId val="147371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371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097113707911794"/>
                  <c:y val="-7.1237117337643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F5-4A95-8841-F0D0B6D041D3}"/>
                </c:ext>
              </c:extLst>
            </c:dLbl>
            <c:dLbl>
              <c:idx val="1"/>
              <c:layout>
                <c:manualLayout>
                  <c:x val="9.999999999999995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F5-4A95-8841-F0D0B6D04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Hoja25!$C$6:$C$7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Hoja25!$D$6:$D$7</c:f>
              <c:numCache>
                <c:formatCode>General</c:formatCode>
                <c:ptCount val="2"/>
                <c:pt idx="0">
                  <c:v>164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5-4A95-8841-F0D0B6D041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4750191"/>
        <c:axId val="1384750607"/>
        <c:axId val="0"/>
      </c:bar3DChart>
      <c:catAx>
        <c:axId val="1384750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4750607"/>
        <c:crosses val="autoZero"/>
        <c:auto val="1"/>
        <c:lblAlgn val="ctr"/>
        <c:lblOffset val="100"/>
        <c:noMultiLvlLbl val="0"/>
      </c:catAx>
      <c:valAx>
        <c:axId val="138475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4750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Hoja26!$C$6:$C$7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Hoja26!$D$6:$D$7</c:f>
              <c:numCache>
                <c:formatCode>General</c:formatCode>
                <c:ptCount val="2"/>
                <c:pt idx="0">
                  <c:v>53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9-464B-A55C-E1A2E4B993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44641263"/>
        <c:axId val="1444641679"/>
        <c:axId val="0"/>
      </c:bar3DChart>
      <c:catAx>
        <c:axId val="144464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4641679"/>
        <c:crosses val="autoZero"/>
        <c:auto val="1"/>
        <c:lblAlgn val="ctr"/>
        <c:lblOffset val="100"/>
        <c:noMultiLvlLbl val="0"/>
      </c:catAx>
      <c:valAx>
        <c:axId val="1444641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464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Hoja27!$D$6:$D$8</c:f>
              <c:strCache>
                <c:ptCount val="3"/>
                <c:pt idx="0">
                  <c:v>Presentar una PQRSDF (Petición, Queja, Reclamo, Subgerencia, Denuncia, Felicitación y/o reconocimiento)</c:v>
                </c:pt>
                <c:pt idx="1">
                  <c:v>Gestionar un trámite o servicio</c:v>
                </c:pt>
                <c:pt idx="2">
                  <c:v>Solicitar orientación general</c:v>
                </c:pt>
              </c:strCache>
            </c:strRef>
          </c:cat>
          <c:val>
            <c:numRef>
              <c:f>Hoja27!$E$6:$E$8</c:f>
              <c:numCache>
                <c:formatCode>General</c:formatCode>
                <c:ptCount val="3"/>
                <c:pt idx="0">
                  <c:v>79</c:v>
                </c:pt>
                <c:pt idx="1">
                  <c:v>618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6-46DE-B358-A176AA7498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7325663"/>
        <c:axId val="1467328575"/>
      </c:barChart>
      <c:catAx>
        <c:axId val="146732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7328575"/>
        <c:crosses val="autoZero"/>
        <c:auto val="1"/>
        <c:lblAlgn val="ctr"/>
        <c:lblOffset val="100"/>
        <c:noMultiLvlLbl val="0"/>
      </c:catAx>
      <c:valAx>
        <c:axId val="1467328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732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32-40AE-9307-5B6B2EEBAC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32-40AE-9307-5B6B2EEBAC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32-40AE-9307-5B6B2EEBAC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Hoja28!$C$5:$C$7</c:f>
              <c:strCache>
                <c:ptCount val="3"/>
                <c:pt idx="0">
                  <c:v>BUENO </c:v>
                </c:pt>
                <c:pt idx="1">
                  <c:v>REGULAR</c:v>
                </c:pt>
                <c:pt idx="2">
                  <c:v>MALA</c:v>
                </c:pt>
              </c:strCache>
            </c:strRef>
          </c:cat>
          <c:val>
            <c:numRef>
              <c:f>Hoja28!$D$5:$D$7</c:f>
              <c:numCache>
                <c:formatCode>General</c:formatCode>
                <c:ptCount val="3"/>
                <c:pt idx="0">
                  <c:v>669</c:v>
                </c:pt>
                <c:pt idx="1">
                  <c:v>121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32-40AE-9307-5B6B2EEBAC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1A-48F3-86FD-FFAE679B763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1A-48F3-86FD-FFAE679B763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41A-48F3-86FD-FFAE679B76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Hoja29!$C$4:$C$6</c:f>
              <c:strCache>
                <c:ptCount val="3"/>
                <c:pt idx="0">
                  <c:v>BUENO </c:v>
                </c:pt>
                <c:pt idx="1">
                  <c:v>REGULAR</c:v>
                </c:pt>
                <c:pt idx="2">
                  <c:v>MALA</c:v>
                </c:pt>
              </c:strCache>
            </c:strRef>
          </c:cat>
          <c:val>
            <c:numRef>
              <c:f>Hoja29!$D$4:$D$6</c:f>
              <c:numCache>
                <c:formatCode>General</c:formatCode>
                <c:ptCount val="3"/>
                <c:pt idx="0">
                  <c:v>709</c:v>
                </c:pt>
                <c:pt idx="1">
                  <c:v>97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1A-48F3-86FD-FFAE679B76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C8-4676-943E-C9741AF01DD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C8-4676-943E-C9741AF01DD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C8-4676-943E-C9741AF01D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Hoja30!$C$6:$C$8</c:f>
              <c:strCache>
                <c:ptCount val="3"/>
                <c:pt idx="0">
                  <c:v>BUENO </c:v>
                </c:pt>
                <c:pt idx="1">
                  <c:v>REGULAR</c:v>
                </c:pt>
                <c:pt idx="2">
                  <c:v>MALA</c:v>
                </c:pt>
              </c:strCache>
            </c:strRef>
          </c:cat>
          <c:val>
            <c:numRef>
              <c:f>Hoja30!$D$6:$D$8</c:f>
              <c:numCache>
                <c:formatCode>General</c:formatCode>
                <c:ptCount val="3"/>
                <c:pt idx="0">
                  <c:v>665</c:v>
                </c:pt>
                <c:pt idx="1">
                  <c:v>130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C8-4676-943E-C9741AF01D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56219322127852"/>
          <c:y val="4.6426556477723174E-2"/>
          <c:w val="0.50864621381577479"/>
          <c:h val="0.894152812827864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Hoja32!$C$6:$C$9</c:f>
              <c:strCache>
                <c:ptCount val="4"/>
                <c:pt idx="0">
                  <c:v>Canal presencial (puntos de atención ) -Ventanilla Única de correspondencia</c:v>
                </c:pt>
                <c:pt idx="1">
                  <c:v>Canal telefónico</c:v>
                </c:pt>
                <c:pt idx="2">
                  <c:v>Formulario Virtual de Peticiones, quejas, reclamos, sugerencias, denuncias, Felicitaciones (PQRSDF)</c:v>
                </c:pt>
                <c:pt idx="3">
                  <c:v>Correo electrónico contactenos@ica.gov.co</c:v>
                </c:pt>
              </c:strCache>
            </c:strRef>
          </c:cat>
          <c:val>
            <c:numRef>
              <c:f>Hoja32!$D$6:$D$9</c:f>
              <c:numCache>
                <c:formatCode>General</c:formatCode>
                <c:ptCount val="4"/>
                <c:pt idx="0">
                  <c:v>483</c:v>
                </c:pt>
                <c:pt idx="1">
                  <c:v>105</c:v>
                </c:pt>
                <c:pt idx="2">
                  <c:v>61</c:v>
                </c:pt>
                <c:pt idx="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8-4DAE-87C0-18B1A318182F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Hoja32!$C$6:$C$9</c:f>
              <c:strCache>
                <c:ptCount val="4"/>
                <c:pt idx="0">
                  <c:v>Canal presencial (puntos de atención ) -Ventanilla Única de correspondencia</c:v>
                </c:pt>
                <c:pt idx="1">
                  <c:v>Canal telefónico</c:v>
                </c:pt>
                <c:pt idx="2">
                  <c:v>Formulario Virtual de Peticiones, quejas, reclamos, sugerencias, denuncias, Felicitaciones (PQRSDF)</c:v>
                </c:pt>
                <c:pt idx="3">
                  <c:v>Correo electrónico contactenos@ica.gov.co</c:v>
                </c:pt>
              </c:strCache>
            </c:strRef>
          </c:cat>
          <c:val>
            <c:numRef>
              <c:f>Hoja32!$E$6:$E$9</c:f>
              <c:numCache>
                <c:formatCode>General</c:formatCode>
                <c:ptCount val="4"/>
                <c:pt idx="0">
                  <c:v>475</c:v>
                </c:pt>
                <c:pt idx="1">
                  <c:v>125</c:v>
                </c:pt>
                <c:pt idx="2">
                  <c:v>55</c:v>
                </c:pt>
                <c:pt idx="3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68-4DAE-87C0-18B1A31818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67326495"/>
        <c:axId val="1467326911"/>
      </c:barChart>
      <c:catAx>
        <c:axId val="1467326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7326911"/>
        <c:crosses val="autoZero"/>
        <c:auto val="1"/>
        <c:lblAlgn val="ctr"/>
        <c:lblOffset val="100"/>
        <c:noMultiLvlLbl val="0"/>
      </c:catAx>
      <c:valAx>
        <c:axId val="146732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7326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694081657333993E-2"/>
          <c:y val="0"/>
          <c:w val="0.94330591834266597"/>
          <c:h val="0.63616847859543713"/>
        </c:manualLayout>
      </c:layout>
      <c:pie3DChart>
        <c:varyColors val="1"/>
        <c:ser>
          <c:idx val="0"/>
          <c:order val="0"/>
          <c:tx>
            <c:strRef>
              <c:f>Hoja4!$E$4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3175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317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7B-4969-9E39-86FD47CB3C1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317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7B-4969-9E39-86FD47CB3C1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317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7B-4969-9E39-86FD47CB3C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Hoja4!$D$5:$D$7</c:f>
              <c:strCache>
                <c:ptCount val="3"/>
                <c:pt idx="0">
                  <c:v>Femenino</c:v>
                </c:pt>
                <c:pt idx="1">
                  <c:v>Masculino</c:v>
                </c:pt>
                <c:pt idx="2">
                  <c:v>Otro</c:v>
                </c:pt>
              </c:strCache>
            </c:strRef>
          </c:cat>
          <c:val>
            <c:numRef>
              <c:f>Hoja4!$E$5:$E$7</c:f>
              <c:numCache>
                <c:formatCode>General</c:formatCode>
                <c:ptCount val="3"/>
                <c:pt idx="0">
                  <c:v>312</c:v>
                </c:pt>
                <c:pt idx="1">
                  <c:v>546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7B-4969-9E39-86FD47CB3C1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653338849307518E-17"/>
                  <c:y val="-6.626506685823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49-440B-A702-5E8663F805B0}"/>
                </c:ext>
              </c:extLst>
            </c:dLbl>
            <c:dLbl>
              <c:idx val="1"/>
              <c:layout>
                <c:manualLayout>
                  <c:x val="-4.9306677698615036E-17"/>
                  <c:y val="-7.3240337053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49-440B-A702-5E8663F805B0}"/>
                </c:ext>
              </c:extLst>
            </c:dLbl>
            <c:dLbl>
              <c:idx val="2"/>
              <c:layout>
                <c:manualLayout>
                  <c:x val="0"/>
                  <c:y val="-8.719087744505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49-440B-A702-5E8663F805B0}"/>
                </c:ext>
              </c:extLst>
            </c:dLbl>
            <c:dLbl>
              <c:idx val="3"/>
              <c:layout>
                <c:manualLayout>
                  <c:x val="-2.6894862160125443E-3"/>
                  <c:y val="-9.0678512542853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49-440B-A702-5E8663F80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Hoja34!$G$4:$G$7</c:f>
              <c:strCache>
                <c:ptCount val="4"/>
                <c:pt idx="0">
                  <c:v>Útil</c:v>
                </c:pt>
                <c:pt idx="1">
                  <c:v>Clara</c:v>
                </c:pt>
                <c:pt idx="2">
                  <c:v>Pertinente</c:v>
                </c:pt>
                <c:pt idx="3">
                  <c:v>De fácil acceso</c:v>
                </c:pt>
              </c:strCache>
            </c:strRef>
          </c:cat>
          <c:val>
            <c:numRef>
              <c:f>Hoja34!$H$4:$H$7</c:f>
              <c:numCache>
                <c:formatCode>General</c:formatCode>
                <c:ptCount val="4"/>
                <c:pt idx="0">
                  <c:v>472</c:v>
                </c:pt>
                <c:pt idx="1">
                  <c:v>174</c:v>
                </c:pt>
                <c:pt idx="2">
                  <c:v>148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9-440B-A702-5E8663F805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562367"/>
        <c:axId val="1446563199"/>
        <c:axId val="0"/>
      </c:bar3DChart>
      <c:catAx>
        <c:axId val="144656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6563199"/>
        <c:crosses val="autoZero"/>
        <c:auto val="1"/>
        <c:lblAlgn val="ctr"/>
        <c:lblOffset val="100"/>
        <c:noMultiLvlLbl val="0"/>
      </c:catAx>
      <c:valAx>
        <c:axId val="14465631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656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Hoja37!$I$6:$I$13</c:f>
              <c:strCache>
                <c:ptCount val="8"/>
                <c:pt idx="0">
                  <c:v>Mas puntos de atención</c:v>
                </c:pt>
                <c:pt idx="1">
                  <c:v>Comodidad en las instalaciones</c:v>
                </c:pt>
                <c:pt idx="2">
                  <c:v>Racionalización de trámites y servicios</c:v>
                </c:pt>
                <c:pt idx="3">
                  <c:v>Celeridad y calidad en la atención de canales de primer contacto</c:v>
                </c:pt>
                <c:pt idx="4">
                  <c:v>Dominio en los temas por parte de los servidores</c:v>
                </c:pt>
                <c:pt idx="5">
                  <c:v>Tener un  lenguaje claro en la comunicación y atención</c:v>
                </c:pt>
                <c:pt idx="6">
                  <c:v>Mayor participación en la formulación de planes, programas, proyectos y demás iniciativas</c:v>
                </c:pt>
                <c:pt idx="7">
                  <c:v>Otro </c:v>
                </c:pt>
              </c:strCache>
            </c:strRef>
          </c:cat>
          <c:val>
            <c:numRef>
              <c:f>Hoja37!$J$6:$J$13</c:f>
              <c:numCache>
                <c:formatCode>General</c:formatCode>
                <c:ptCount val="8"/>
                <c:pt idx="0">
                  <c:v>215</c:v>
                </c:pt>
                <c:pt idx="1">
                  <c:v>140</c:v>
                </c:pt>
                <c:pt idx="2">
                  <c:v>101</c:v>
                </c:pt>
                <c:pt idx="3">
                  <c:v>113</c:v>
                </c:pt>
                <c:pt idx="4">
                  <c:v>47</c:v>
                </c:pt>
                <c:pt idx="5">
                  <c:v>52</c:v>
                </c:pt>
                <c:pt idx="6">
                  <c:v>129</c:v>
                </c:pt>
                <c:pt idx="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351-8C83-A6C4B0EAFF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0630207"/>
        <c:axId val="1470631039"/>
        <c:axId val="0"/>
      </c:bar3DChart>
      <c:catAx>
        <c:axId val="1470630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0631039"/>
        <c:crosses val="autoZero"/>
        <c:auto val="1"/>
        <c:lblAlgn val="ctr"/>
        <c:lblOffset val="100"/>
        <c:noMultiLvlLbl val="0"/>
      </c:catAx>
      <c:valAx>
        <c:axId val="1470631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063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723305553536"/>
          <c:y val="4.1789212460304738E-2"/>
          <c:w val="0.79474864351468222"/>
          <c:h val="0.84892526640996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Hoja6!$D$6</c:f>
              <c:strCache>
                <c:ptCount val="1"/>
                <c:pt idx="0">
                  <c:v>USUARIOS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Hoja6!$C$7:$C$14</c:f>
              <c:strCache>
                <c:ptCount val="8"/>
                <c:pt idx="0">
                  <c:v>Sin escolaridad</c:v>
                </c:pt>
                <c:pt idx="1">
                  <c:v>Pre-escolar</c:v>
                </c:pt>
                <c:pt idx="2">
                  <c:v>Primaria</c:v>
                </c:pt>
                <c:pt idx="3">
                  <c:v>Secundaria</c:v>
                </c:pt>
                <c:pt idx="4">
                  <c:v>Técnico  </c:v>
                </c:pt>
                <c:pt idx="5">
                  <c:v>Tecnológico </c:v>
                </c:pt>
                <c:pt idx="6">
                  <c:v>Profesional</c:v>
                </c:pt>
                <c:pt idx="7">
                  <c:v>Posgrado</c:v>
                </c:pt>
              </c:strCache>
            </c:strRef>
          </c:cat>
          <c:val>
            <c:numRef>
              <c:f>Hoja6!$D$7:$D$14</c:f>
              <c:numCache>
                <c:formatCode>General</c:formatCode>
                <c:ptCount val="8"/>
                <c:pt idx="0">
                  <c:v>19</c:v>
                </c:pt>
                <c:pt idx="1">
                  <c:v>5</c:v>
                </c:pt>
                <c:pt idx="2">
                  <c:v>55</c:v>
                </c:pt>
                <c:pt idx="3">
                  <c:v>106</c:v>
                </c:pt>
                <c:pt idx="4">
                  <c:v>93</c:v>
                </c:pt>
                <c:pt idx="5">
                  <c:v>75</c:v>
                </c:pt>
                <c:pt idx="6">
                  <c:v>349</c:v>
                </c:pt>
                <c:pt idx="7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4-45E5-BDAD-6A62754ED7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7567407"/>
        <c:axId val="1386938015"/>
      </c:barChart>
      <c:catAx>
        <c:axId val="1277567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6938015"/>
        <c:crosses val="autoZero"/>
        <c:auto val="1"/>
        <c:lblAlgn val="ctr"/>
        <c:lblOffset val="100"/>
        <c:noMultiLvlLbl val="0"/>
      </c:catAx>
      <c:valAx>
        <c:axId val="138693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756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Hoja5!$I$3</c:f>
              <c:strCache>
                <c:ptCount val="1"/>
                <c:pt idx="0">
                  <c:v>USUARIOS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2E-436D-86CE-DFA31B8CA6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52E-436D-86CE-DFA31B8CA6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52E-436D-86CE-DFA31B8CA6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52E-436D-86CE-DFA31B8CA6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Hoja5!$H$4:$H$7</c:f>
              <c:strCache>
                <c:ptCount val="4"/>
                <c:pt idx="0">
                  <c:v> 0-18 años</c:v>
                </c:pt>
                <c:pt idx="1">
                  <c:v>18-30 años</c:v>
                </c:pt>
                <c:pt idx="2">
                  <c:v>30-45 años</c:v>
                </c:pt>
                <c:pt idx="3">
                  <c:v>Más de 45 años</c:v>
                </c:pt>
              </c:strCache>
            </c:strRef>
          </c:cat>
          <c:val>
            <c:numRef>
              <c:f>Hoja5!$I$4:$I$7</c:f>
              <c:numCache>
                <c:formatCode>General</c:formatCode>
                <c:ptCount val="4"/>
                <c:pt idx="0">
                  <c:v>4</c:v>
                </c:pt>
                <c:pt idx="1">
                  <c:v>149</c:v>
                </c:pt>
                <c:pt idx="2">
                  <c:v>398</c:v>
                </c:pt>
                <c:pt idx="3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2E-436D-86CE-DFA31B8CA6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97244301769623"/>
          <c:y val="7.2411356597544121E-2"/>
          <c:w val="0.41744822495821948"/>
          <c:h val="0.76427901494135952"/>
        </c:manualLayout>
      </c:layout>
      <c:doughnutChart>
        <c:varyColors val="1"/>
        <c:ser>
          <c:idx val="0"/>
          <c:order val="0"/>
          <c:tx>
            <c:strRef>
              <c:f>Hoja7!$F$7</c:f>
              <c:strCache>
                <c:ptCount val="1"/>
                <c:pt idx="0">
                  <c:v>USUARIOS</c:v>
                </c:pt>
              </c:strCache>
            </c:strRef>
          </c:tx>
          <c:spPr>
            <a:effectLst>
              <a:outerShdw blurRad="88900" dist="12700" dir="8100000" sy="-23000" kx="800400" algn="br" rotWithShape="0">
                <a:schemeClr val="accent4">
                  <a:lumMod val="75000"/>
                  <a:alpha val="2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88900" dist="12700" dir="8100000" sy="-23000" kx="800400" algn="br" rotWithShape="0">
                  <a:schemeClr val="accent4">
                    <a:lumMod val="75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EC-4161-830E-EA4984C52B5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12700" dir="8100000" sy="-23000" kx="800400" algn="br" rotWithShape="0">
                  <a:schemeClr val="accent4">
                    <a:lumMod val="75000"/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EC-4161-830E-EA4984C52B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Hoja7!$E$8:$E$9</c:f>
              <c:strCache>
                <c:ptCount val="2"/>
                <c:pt idx="0">
                  <c:v>Rural</c:v>
                </c:pt>
                <c:pt idx="1">
                  <c:v>Urbana</c:v>
                </c:pt>
              </c:strCache>
            </c:strRef>
          </c:cat>
          <c:val>
            <c:numRef>
              <c:f>Hoja7!$F$8:$F$9</c:f>
              <c:numCache>
                <c:formatCode>General</c:formatCode>
                <c:ptCount val="2"/>
                <c:pt idx="0">
                  <c:v>354</c:v>
                </c:pt>
                <c:pt idx="1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C-4161-830E-EA4984C52B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A-4D5D-BC9C-1834B8E2DE5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A-4D5D-BC9C-1834B8E2DE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Hoja8!$E$8:$E$9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Hoja8!$F$8:$F$9</c:f>
              <c:numCache>
                <c:formatCode>General</c:formatCode>
                <c:ptCount val="2"/>
                <c:pt idx="0">
                  <c:v>219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3A-4D5D-BC9C-1834B8E2DE5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40-470C-BB3E-2F64BE77039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40-470C-BB3E-2F64BE770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Hoja9!$H$7:$H$8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Hoja9!$I$7:$I$8</c:f>
              <c:numCache>
                <c:formatCode>General</c:formatCode>
                <c:ptCount val="2"/>
                <c:pt idx="0">
                  <c:v>184</c:v>
                </c:pt>
                <c:pt idx="1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40-470C-BB3E-2F64BE7703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C1-4E92-959B-60EBFAADA23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C1-4E92-959B-60EBFAADA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Hoja10!$D$6:$D$7</c:f>
              <c:strCache>
                <c:ptCount val="2"/>
                <c:pt idx="0">
                  <c:v>😊 SI</c:v>
                </c:pt>
                <c:pt idx="1">
                  <c:v>🙁 NO</c:v>
                </c:pt>
              </c:strCache>
            </c:strRef>
          </c:cat>
          <c:val>
            <c:numRef>
              <c:f>Hoja10!$E$6:$E$7</c:f>
              <c:numCache>
                <c:formatCode>General</c:formatCode>
                <c:ptCount val="2"/>
                <c:pt idx="0">
                  <c:v>200</c:v>
                </c:pt>
                <c:pt idx="1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C1-4E92-959B-60EBFAADA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1934-A6CF-4026-900F-69BCC412C6E2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3472-B860-4640-85F3-ACA9C19554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42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ACA5-E2BE-41E3-B228-83480828BC4E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D3141-DEA9-4CD7-8279-0B744E5CB4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9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0CE-50D0-4792-9647-6FB15A96CD2D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BEC9-C1B7-4EE1-A824-212E1108717C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917E2E-24F8-0166-657F-3DFB3D6F3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1C5953-AB4C-3DBE-7F2F-03617F006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4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443093-0C76-6AFB-CDA7-D9E3004D3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0CE-50D0-4792-9647-6FB15A96CD2D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BEC9-C1B7-4EE1-A824-212E1108717C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C8B15A-03E0-365C-FDBD-C8162B776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2C4875-F95C-D993-4E4E-316BE2940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0E013B-807B-2599-8AB5-20A109DA5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1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5395EE-62A6-D8C5-5634-CB20AE649A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996C42-B398-E007-12F8-0824E70C7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AD7ED8-F312-1E56-B5BE-D32597ED9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B3CCB3-74ED-BDEE-AD27-39CBA281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80E648-5943-FD50-A0C7-31D998FFB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5488">
            <a:off x="1199749" y="1659768"/>
            <a:ext cx="2943165" cy="253381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53719" y="940123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Y ANALISIS ENCUESTA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endParaRPr lang="es-E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SATISFACCIÓN Y PERCEPCIÓN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br>
              <a:rPr lang="es-E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TRÁMITES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SERVICIOS</a:t>
            </a:r>
          </a:p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  <a:p>
            <a:pPr algn="just"/>
            <a:endParaRPr lang="es-ES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</a:rPr>
              <a:t>La </a:t>
            </a:r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encuesta participativa de satisfacción y percepción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</a:rPr>
              <a:t>2022</a:t>
            </a:r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, recopila datos sobre las experiencias propias  de los usuarios ciudadanos que han efectuado trámites y han hecho uso de los servicios que el ICA ofrece, también recoge datos sobre la percepción del servicio en general (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</a:rPr>
              <a:t>tramites en línea, página WEB, canales de atención y PQRSD</a:t>
            </a:r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129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34" y="468232"/>
            <a:ext cx="6914710" cy="438442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2823" y="1929439"/>
            <a:ext cx="35958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 identificación </a:t>
            </a:r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2823" y="5235606"/>
            <a:ext cx="6760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el momento de la recolección de los datos, se ha divulgado la política de tratamiento de datos personales mediante aviso de privacidad dentro del formulario.  </a:t>
            </a:r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43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12939" y="559842"/>
            <a:ext cx="8297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 por Genero de los participantes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77282"/>
              </p:ext>
            </p:extLst>
          </p:nvPr>
        </p:nvGraphicFramePr>
        <p:xfrm>
          <a:off x="801432" y="1960525"/>
          <a:ext cx="4141504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0752">
                  <a:extLst>
                    <a:ext uri="{9D8B030D-6E8A-4147-A177-3AD203B41FA5}">
                      <a16:colId xmlns:a16="http://schemas.microsoft.com/office/drawing/2014/main" val="3001407463"/>
                    </a:ext>
                  </a:extLst>
                </a:gridCol>
                <a:gridCol w="2070752">
                  <a:extLst>
                    <a:ext uri="{9D8B030D-6E8A-4147-A177-3AD203B41FA5}">
                      <a16:colId xmlns:a16="http://schemas.microsoft.com/office/drawing/2014/main" val="328213746"/>
                    </a:ext>
                  </a:extLst>
                </a:gridCol>
              </a:tblGrid>
              <a:tr h="410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sng" strike="noStrike">
                          <a:solidFill>
                            <a:schemeClr val="bg1"/>
                          </a:solidFill>
                          <a:effectLst/>
                        </a:rPr>
                        <a:t>GENERO</a:t>
                      </a:r>
                      <a:endParaRPr lang="en-US" sz="2800" b="1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8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23967"/>
                  </a:ext>
                </a:extLst>
              </a:tr>
              <a:tr h="410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Femenino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312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00035"/>
                  </a:ext>
                </a:extLst>
              </a:tr>
              <a:tr h="410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Masculino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546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94142"/>
                  </a:ext>
                </a:extLst>
              </a:tr>
              <a:tr h="410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Otro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61692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62021"/>
              </p:ext>
            </p:extLst>
          </p:nvPr>
        </p:nvGraphicFramePr>
        <p:xfrm>
          <a:off x="5872068" y="1960525"/>
          <a:ext cx="4928204" cy="203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612476" y="4459857"/>
            <a:ext cx="1006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mayor concentración por </a:t>
            </a:r>
            <a:r>
              <a:rPr lang="es-MX" dirty="0" smtClean="0"/>
              <a:t>genero  </a:t>
            </a:r>
            <a:r>
              <a:rPr lang="es-MX" dirty="0"/>
              <a:t>se encuentra en </a:t>
            </a:r>
            <a:r>
              <a:rPr lang="es-MX" dirty="0" smtClean="0"/>
              <a:t>el masculino con un </a:t>
            </a:r>
            <a:r>
              <a:rPr lang="es-MX" dirty="0"/>
              <a:t>68 %, </a:t>
            </a:r>
            <a:r>
              <a:rPr lang="es-MX" dirty="0" smtClean="0"/>
              <a:t>femenino 27</a:t>
            </a:r>
            <a:r>
              <a:rPr lang="es-MX" dirty="0"/>
              <a:t>% y otros </a:t>
            </a:r>
            <a:r>
              <a:rPr lang="es-MX" dirty="0" smtClean="0"/>
              <a:t>con un </a:t>
            </a:r>
            <a:r>
              <a:rPr lang="es-MX" dirty="0"/>
              <a:t>5 </a:t>
            </a:r>
            <a:r>
              <a:rPr lang="es-MX" dirty="0" smtClean="0"/>
              <a:t>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1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37758" y="370936"/>
            <a:ext cx="846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Caracterización por nivel de </a:t>
            </a:r>
            <a:r>
              <a:rPr lang="es-MX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s-MX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scolaridad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08201"/>
              </p:ext>
            </p:extLst>
          </p:nvPr>
        </p:nvGraphicFramePr>
        <p:xfrm>
          <a:off x="77638" y="1168647"/>
          <a:ext cx="6863141" cy="334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06592"/>
              </p:ext>
            </p:extLst>
          </p:nvPr>
        </p:nvGraphicFramePr>
        <p:xfrm>
          <a:off x="7513608" y="1311215"/>
          <a:ext cx="3424688" cy="3333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3776">
                  <a:extLst>
                    <a:ext uri="{9D8B030D-6E8A-4147-A177-3AD203B41FA5}">
                      <a16:colId xmlns:a16="http://schemas.microsoft.com/office/drawing/2014/main" val="2323787386"/>
                    </a:ext>
                  </a:extLst>
                </a:gridCol>
                <a:gridCol w="1160912">
                  <a:extLst>
                    <a:ext uri="{9D8B030D-6E8A-4147-A177-3AD203B41FA5}">
                      <a16:colId xmlns:a16="http://schemas.microsoft.com/office/drawing/2014/main" val="1660221725"/>
                    </a:ext>
                  </a:extLst>
                </a:gridCol>
              </a:tblGrid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NIVEL DE ESCOLARIDAD 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USUARIOS 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175461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Sin escolaridad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15600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Pre-escolar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412443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Primaria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55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51615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Secundaria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106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81426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Técnico  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93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5257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Tecnológico 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75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87355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Profesional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349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77797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Posgrado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166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2429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994913" y="4985440"/>
            <a:ext cx="10090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Se evidencia la participación de la ciudadanía en cada nivel de escolaridad, para lo cual es importante que la oferta Institucional este dirigida a todas las edades.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2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41880" y="222808"/>
            <a:ext cx="836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Caracterización por Edad  de la Encuesta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167213"/>
              </p:ext>
            </p:extLst>
          </p:nvPr>
        </p:nvGraphicFramePr>
        <p:xfrm>
          <a:off x="6020575" y="1265158"/>
          <a:ext cx="4814203" cy="223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0074"/>
              </p:ext>
            </p:extLst>
          </p:nvPr>
        </p:nvGraphicFramePr>
        <p:xfrm>
          <a:off x="577968" y="1391632"/>
          <a:ext cx="4063043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785">
                  <a:extLst>
                    <a:ext uri="{9D8B030D-6E8A-4147-A177-3AD203B41FA5}">
                      <a16:colId xmlns:a16="http://schemas.microsoft.com/office/drawing/2014/main" val="962845018"/>
                    </a:ext>
                  </a:extLst>
                </a:gridCol>
                <a:gridCol w="1570258">
                  <a:extLst>
                    <a:ext uri="{9D8B030D-6E8A-4147-A177-3AD203B41FA5}">
                      <a16:colId xmlns:a16="http://schemas.microsoft.com/office/drawing/2014/main" val="156197053"/>
                    </a:ext>
                  </a:extLst>
                </a:gridCol>
              </a:tblGrid>
              <a:tr h="3057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RANGO DE EDAD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USUARIOS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34653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0-18 años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8395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18-30 años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149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43577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30-45 años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90306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Más de 45 años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9050" marB="1905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62393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810446" y="4226094"/>
            <a:ext cx="10697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mayor concentración </a:t>
            </a:r>
            <a:r>
              <a:rPr lang="es-MX" dirty="0" smtClean="0"/>
              <a:t>por edad se </a:t>
            </a:r>
            <a:r>
              <a:rPr lang="es-MX" dirty="0"/>
              <a:t>encuentra </a:t>
            </a:r>
            <a:r>
              <a:rPr lang="es-MX" dirty="0" smtClean="0"/>
              <a:t>entre los 30-45 años con un 47%, a partir de los 45 años  37%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4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44188" y="581706"/>
            <a:ext cx="590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Caracterización por Zona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975175"/>
              </p:ext>
            </p:extLst>
          </p:nvPr>
        </p:nvGraphicFramePr>
        <p:xfrm>
          <a:off x="5626033" y="1544129"/>
          <a:ext cx="5324694" cy="263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2946"/>
              </p:ext>
            </p:extLst>
          </p:nvPr>
        </p:nvGraphicFramePr>
        <p:xfrm>
          <a:off x="2344189" y="2130725"/>
          <a:ext cx="3802628" cy="1457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1314">
                  <a:extLst>
                    <a:ext uri="{9D8B030D-6E8A-4147-A177-3AD203B41FA5}">
                      <a16:colId xmlns:a16="http://schemas.microsoft.com/office/drawing/2014/main" val="2333942577"/>
                    </a:ext>
                  </a:extLst>
                </a:gridCol>
                <a:gridCol w="1901314">
                  <a:extLst>
                    <a:ext uri="{9D8B030D-6E8A-4147-A177-3AD203B41FA5}">
                      <a16:colId xmlns:a16="http://schemas.microsoft.com/office/drawing/2014/main" val="1182748076"/>
                    </a:ext>
                  </a:extLst>
                </a:gridCol>
              </a:tblGrid>
              <a:tr h="4286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ZONA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USUARIOS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85370"/>
                  </a:ext>
                </a:extLst>
              </a:tr>
              <a:tr h="5146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>
                          <a:effectLst/>
                        </a:rPr>
                        <a:t>Rural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354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19050" marB="1905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4047"/>
                  </a:ext>
                </a:extLst>
              </a:tr>
              <a:tr h="5146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Urbana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514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19050" marB="1905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9565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693653" y="4761781"/>
            <a:ext cx="9089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Hubo gran participación en la zona </a:t>
            </a:r>
            <a:r>
              <a:rPr lang="es-CO" dirty="0" smtClean="0"/>
              <a:t>urbana, </a:t>
            </a:r>
            <a:r>
              <a:rPr lang="es-CO" dirty="0"/>
              <a:t>lo cual demuestra mayor acceso a las tecnologías de la información y comunicación (tics)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4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7" y="701145"/>
            <a:ext cx="7104491" cy="450476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4179" y="2720381"/>
            <a:ext cx="359588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la oferta Institucional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4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6423">
            <a:off x="1353962" y="399395"/>
            <a:ext cx="1863364" cy="12235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5202" y="412479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Subgerencia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Protección Animal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802257" y="1738043"/>
            <a:ext cx="10958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Subgerencia de </a:t>
            </a:r>
            <a:r>
              <a:rPr lang="es-MX" dirty="0" smtClean="0"/>
              <a:t>Protección </a:t>
            </a:r>
            <a:r>
              <a:rPr lang="es-MX" dirty="0"/>
              <a:t>animal, verifica la calidad en la producción, comercialización y uso adecuado de los insumos animales velando por las condiciones y medidas necesarias durante la producción, almacenamiento, distribución y preparación de los productos de origen animal. Con el propósito de obtener alimentos sanos e inocuos en las fincas se da a conocer Las Buenas Practicas Ganaderas </a:t>
            </a:r>
            <a:r>
              <a:rPr lang="es-MX" b="1" dirty="0"/>
              <a:t>(BPG) </a:t>
            </a:r>
            <a:r>
              <a:rPr lang="es-MX" dirty="0"/>
              <a:t>que consisten en un sistema de aseguramiento de calidad e inocuidad en la producción primaria.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73684"/>
              </p:ext>
            </p:extLst>
          </p:nvPr>
        </p:nvGraphicFramePr>
        <p:xfrm>
          <a:off x="1067614" y="3616661"/>
          <a:ext cx="2702130" cy="115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130">
                  <a:extLst>
                    <a:ext uri="{9D8B030D-6E8A-4147-A177-3AD203B41FA5}">
                      <a16:colId xmlns:a16="http://schemas.microsoft.com/office/drawing/2014/main" val="2032378180"/>
                    </a:ext>
                  </a:extLst>
                </a:gridCol>
              </a:tblGrid>
              <a:tr h="455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1800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encuestas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9126"/>
                  </a:ext>
                </a:extLst>
              </a:tr>
              <a:tr h="666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4000" dirty="0">
                          <a:effectLst/>
                        </a:rPr>
                        <a:t>340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2355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195314" y="3537766"/>
            <a:ext cx="7565488" cy="93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registra </a:t>
            </a:r>
            <a:r>
              <a:rPr lang="es-ES" dirty="0" smtClean="0"/>
              <a:t>un </a:t>
            </a:r>
            <a:r>
              <a:rPr lang="es-ES" dirty="0"/>
              <a:t>total de </a:t>
            </a:r>
            <a:r>
              <a:rPr lang="es-ES" dirty="0" smtClean="0"/>
              <a:t>340 respuestas a las </a:t>
            </a:r>
            <a:r>
              <a:rPr lang="es-ES" dirty="0"/>
              <a:t>3 preguntas indicadas en la Subgerencia de Protección Animal.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resultados detallados de cada una de estas se presentan a </a:t>
            </a:r>
            <a:r>
              <a:rPr lang="es-ES" dirty="0" smtClean="0"/>
              <a:t>continuación…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59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¿Tiene usted conocimiento de los trámites de la Subgerencia de Protección Animal que puede realizar en línea?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805082"/>
              </p:ext>
            </p:extLst>
          </p:nvPr>
        </p:nvGraphicFramePr>
        <p:xfrm>
          <a:off x="0" y="2352501"/>
          <a:ext cx="6729153" cy="405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66413"/>
              </p:ext>
            </p:extLst>
          </p:nvPr>
        </p:nvGraphicFramePr>
        <p:xfrm>
          <a:off x="838200" y="1793688"/>
          <a:ext cx="2006140" cy="701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70">
                  <a:extLst>
                    <a:ext uri="{9D8B030D-6E8A-4147-A177-3AD203B41FA5}">
                      <a16:colId xmlns:a16="http://schemas.microsoft.com/office/drawing/2014/main" val="2493072630"/>
                    </a:ext>
                  </a:extLst>
                </a:gridCol>
                <a:gridCol w="1003070">
                  <a:extLst>
                    <a:ext uri="{9D8B030D-6E8A-4147-A177-3AD203B41FA5}">
                      <a16:colId xmlns:a16="http://schemas.microsoft.com/office/drawing/2014/main" val="4002548583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😊 SI</a:t>
                      </a:r>
                      <a:endParaRPr 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219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39658"/>
                  </a:ext>
                </a:extLst>
              </a:tr>
              <a:tr h="350866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🙁 NO</a:t>
                      </a:r>
                      <a:endParaRPr 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140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30122"/>
                  </a:ext>
                </a:extLst>
              </a:tr>
            </a:tbl>
          </a:graphicData>
        </a:graphic>
      </p:graphicFrame>
      <p:sp>
        <p:nvSpPr>
          <p:cNvPr id="8" name="Flecha derecha 7"/>
          <p:cNvSpPr/>
          <p:nvPr/>
        </p:nvSpPr>
        <p:spPr>
          <a:xfrm>
            <a:off x="5835535" y="3025674"/>
            <a:ext cx="864523" cy="64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6956366" y="2758363"/>
            <a:ext cx="4397434" cy="230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>
                <a:latin typeface="+mj-lt"/>
                <a:ea typeface="+mj-ea"/>
                <a:cs typeface="+mj-cs"/>
              </a:rPr>
              <a:t>61%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considera que si tienen conocimientos de los tramites que realiza la Subgerencia </a:t>
            </a:r>
            <a:r>
              <a:rPr lang="es-ES" dirty="0" smtClean="0">
                <a:latin typeface="+mj-lt"/>
                <a:ea typeface="+mj-ea"/>
                <a:cs typeface="+mj-cs"/>
              </a:rPr>
              <a:t>De </a:t>
            </a:r>
            <a:r>
              <a:rPr lang="es-ES" dirty="0">
                <a:latin typeface="+mj-lt"/>
                <a:ea typeface="+mj-ea"/>
                <a:cs typeface="+mj-cs"/>
              </a:rPr>
              <a:t>Protección Animal, el </a:t>
            </a:r>
            <a:r>
              <a:rPr lang="es-ES" b="1" dirty="0">
                <a:latin typeface="+mj-lt"/>
                <a:ea typeface="+mj-ea"/>
                <a:cs typeface="+mj-cs"/>
              </a:rPr>
              <a:t>39% </a:t>
            </a:r>
            <a:r>
              <a:rPr lang="es-ES" dirty="0">
                <a:latin typeface="+mj-lt"/>
                <a:ea typeface="+mj-ea"/>
                <a:cs typeface="+mj-cs"/>
              </a:rPr>
              <a:t>considera que no conoce los tramites.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5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30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que con el aplicativo SIMPLIFICA, puede realizar los trámites de registro de empresas y productos de alimentos para animales y comercializadores de insumos agropecuarios y material genético?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32281"/>
              </p:ext>
            </p:extLst>
          </p:nvPr>
        </p:nvGraphicFramePr>
        <p:xfrm>
          <a:off x="1235824" y="1763674"/>
          <a:ext cx="2031078" cy="784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539">
                  <a:extLst>
                    <a:ext uri="{9D8B030D-6E8A-4147-A177-3AD203B41FA5}">
                      <a16:colId xmlns:a16="http://schemas.microsoft.com/office/drawing/2014/main" val="2593647115"/>
                    </a:ext>
                  </a:extLst>
                </a:gridCol>
                <a:gridCol w="1015539">
                  <a:extLst>
                    <a:ext uri="{9D8B030D-6E8A-4147-A177-3AD203B41FA5}">
                      <a16:colId xmlns:a16="http://schemas.microsoft.com/office/drawing/2014/main" val="2067268677"/>
                    </a:ext>
                  </a:extLst>
                </a:gridCol>
              </a:tblGrid>
              <a:tr h="39243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solidFill>
                            <a:schemeClr val="bg1"/>
                          </a:solidFill>
                          <a:effectLst/>
                        </a:rPr>
                        <a:t>😊 SI</a:t>
                      </a:r>
                      <a:endParaRPr lang="es-CO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184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26378"/>
                  </a:ext>
                </a:extLst>
              </a:tr>
              <a:tr h="39243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🙁 NO</a:t>
                      </a:r>
                      <a:endParaRPr 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175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64184"/>
                  </a:ext>
                </a:extLst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5843847" y="3719765"/>
            <a:ext cx="881149" cy="5652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78393"/>
              </p:ext>
            </p:extLst>
          </p:nvPr>
        </p:nvGraphicFramePr>
        <p:xfrm>
          <a:off x="673331" y="2838796"/>
          <a:ext cx="5422669" cy="343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6514407" y="2690474"/>
            <a:ext cx="5223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8525" algn="just">
              <a:spcBef>
                <a:spcPts val="835"/>
              </a:spcBef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>
                <a:latin typeface="+mj-lt"/>
                <a:ea typeface="+mj-ea"/>
                <a:cs typeface="+mj-cs"/>
              </a:rPr>
              <a:t>51%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que con el aplicativo  </a:t>
            </a:r>
            <a:r>
              <a:rPr lang="es-ES" b="1" dirty="0">
                <a:latin typeface="+mj-lt"/>
                <a:ea typeface="+mj-ea"/>
                <a:cs typeface="+mj-cs"/>
              </a:rPr>
              <a:t>SIMPLIFICA, </a:t>
            </a:r>
            <a:r>
              <a:rPr lang="es-ES" dirty="0">
                <a:latin typeface="+mj-lt"/>
                <a:ea typeface="+mj-ea"/>
                <a:cs typeface="+mj-cs"/>
              </a:rPr>
              <a:t>se pueden realizar tramites para registros de empresas y productos de alimentos para animal </a:t>
            </a:r>
            <a:r>
              <a:rPr lang="es-ES" dirty="0" err="1">
                <a:latin typeface="+mj-lt"/>
                <a:ea typeface="+mj-ea"/>
                <a:cs typeface="+mj-cs"/>
              </a:rPr>
              <a:t>etc</a:t>
            </a:r>
            <a:r>
              <a:rPr lang="es-ES" dirty="0">
                <a:latin typeface="+mj-lt"/>
                <a:ea typeface="+mj-ea"/>
                <a:cs typeface="+mj-cs"/>
              </a:rPr>
              <a:t>, el </a:t>
            </a:r>
            <a:r>
              <a:rPr lang="es-ES" b="1" dirty="0">
                <a:latin typeface="+mj-lt"/>
                <a:ea typeface="+mj-ea"/>
                <a:cs typeface="+mj-cs"/>
              </a:rPr>
              <a:t>49% </a:t>
            </a:r>
            <a:r>
              <a:rPr lang="es-ES" dirty="0">
                <a:latin typeface="+mj-lt"/>
                <a:ea typeface="+mj-ea"/>
                <a:cs typeface="+mj-cs"/>
              </a:rPr>
              <a:t>considera que no conoce la aplicación y se debería dar a conocer como se puede utilizar.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58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1328" y="157306"/>
            <a:ext cx="10515600" cy="1447050"/>
          </a:xfrm>
        </p:spPr>
        <p:txBody>
          <a:bodyPr>
            <a:noAutofit/>
          </a:bodyPr>
          <a:lstStyle/>
          <a:p>
            <a:pPr algn="ctr"/>
            <a:r>
              <a:rPr lang="es-MX" sz="3200" dirty="0"/>
              <a:t/>
            </a:r>
            <a:br>
              <a:rPr lang="es-MX" sz="3200" dirty="0"/>
            </a:b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¿Conoce la diferenciación en los protocolos para la movilización de bovinos</a:t>
            </a:r>
            <a:r>
              <a:rPr lang="es-MX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zonas fronterizas hacia el centro del país?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6213763" y="3373451"/>
            <a:ext cx="881149" cy="565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77039"/>
              </p:ext>
            </p:extLst>
          </p:nvPr>
        </p:nvGraphicFramePr>
        <p:xfrm>
          <a:off x="1413161" y="1986392"/>
          <a:ext cx="2094808" cy="8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404">
                  <a:extLst>
                    <a:ext uri="{9D8B030D-6E8A-4147-A177-3AD203B41FA5}">
                      <a16:colId xmlns:a16="http://schemas.microsoft.com/office/drawing/2014/main" val="2919102802"/>
                    </a:ext>
                  </a:extLst>
                </a:gridCol>
                <a:gridCol w="1047404">
                  <a:extLst>
                    <a:ext uri="{9D8B030D-6E8A-4147-A177-3AD203B41FA5}">
                      <a16:colId xmlns:a16="http://schemas.microsoft.com/office/drawing/2014/main" val="3397250315"/>
                    </a:ext>
                  </a:extLst>
                </a:gridCol>
              </a:tblGrid>
              <a:tr h="4282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😊 SI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200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41614"/>
                  </a:ext>
                </a:extLst>
              </a:tr>
              <a:tr h="4282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🙁 NO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159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625064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252528"/>
              </p:ext>
            </p:extLst>
          </p:nvPr>
        </p:nvGraphicFramePr>
        <p:xfrm>
          <a:off x="1044632" y="2382631"/>
          <a:ext cx="5984241" cy="404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7129547" y="2501922"/>
            <a:ext cx="4489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spcBef>
                <a:spcPts val="280"/>
              </a:spcBef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>
                <a:latin typeface="+mj-lt"/>
                <a:ea typeface="+mj-ea"/>
                <a:cs typeface="+mj-cs"/>
              </a:rPr>
              <a:t>56%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tiene claridad sobre los protocolos para la movilización de bovinos de zonas fronterizas, el </a:t>
            </a:r>
            <a:r>
              <a:rPr lang="es-ES" b="1" dirty="0">
                <a:latin typeface="+mj-lt"/>
                <a:ea typeface="+mj-ea"/>
                <a:cs typeface="+mj-cs"/>
              </a:rPr>
              <a:t>44 %</a:t>
            </a:r>
            <a:r>
              <a:rPr lang="es-ES" dirty="0">
                <a:latin typeface="+mj-lt"/>
                <a:ea typeface="+mj-ea"/>
                <a:cs typeface="+mj-cs"/>
              </a:rPr>
              <a:t> considera que debe haber mayor difusión de información para el campo.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87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09949" y="415637"/>
            <a:ext cx="781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de recolección de información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590203" y="1371600"/>
            <a:ext cx="1101436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Como </a:t>
            </a:r>
            <a:r>
              <a:rPr lang="es-MX" dirty="0" smtClean="0"/>
              <a:t>parte del compromiso de la Institución con el programa de “cero papel” se ha elaborado en conjunto con las Subgerencias del Instituto y divulgado el cuestionario de evaluación en línea a través de nuestras bases de datos, página Web y redes sociales en el periodo comprendido del 23 de agosto al 23 de septiembre de la vigencia 2022.</a:t>
            </a:r>
            <a:r>
              <a:rPr lang="es-ES" dirty="0" smtClean="0"/>
              <a:t>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Las </a:t>
            </a:r>
            <a:r>
              <a:rPr lang="es-MX" dirty="0"/>
              <a:t>preguntas planteadas fueron organizadas en las siguientes 3 categorías:</a:t>
            </a:r>
          </a:p>
          <a:p>
            <a:pPr algn="just"/>
            <a:r>
              <a:rPr lang="es-MX" dirty="0"/>
              <a:t>¡Datos de identificación </a:t>
            </a:r>
            <a:r>
              <a:rPr lang="es-MX" dirty="0" smtClean="0"/>
              <a:t>-caracterización</a:t>
            </a:r>
            <a:endParaRPr lang="es-MX" dirty="0"/>
          </a:p>
          <a:p>
            <a:pPr algn="just"/>
            <a:r>
              <a:rPr lang="es-MX" dirty="0"/>
              <a:t>¡¡ Evaluación de la oferta institucional</a:t>
            </a:r>
          </a:p>
          <a:p>
            <a:pPr algn="just"/>
            <a:r>
              <a:rPr lang="es-MX" dirty="0"/>
              <a:t>¡¡¡Percepción </a:t>
            </a:r>
            <a:r>
              <a:rPr lang="es-MX" dirty="0" smtClean="0"/>
              <a:t>del servicio.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tabulación se ha realizado a través la herramienta google </a:t>
            </a:r>
            <a:r>
              <a:rPr lang="es-CO" dirty="0" err="1"/>
              <a:t>forms</a:t>
            </a:r>
            <a:r>
              <a:rPr lang="es-CO" dirty="0"/>
              <a:t>. En total se  recolectaron 868 encuestas en línea.</a:t>
            </a:r>
            <a:endParaRPr lang="es-MX" b="1" dirty="0"/>
          </a:p>
          <a:p>
            <a:pPr algn="just"/>
            <a:endParaRPr lang="es-MX" b="1" dirty="0"/>
          </a:p>
          <a:p>
            <a:pPr algn="just"/>
            <a:r>
              <a:rPr lang="es-MX" sz="2400" b="1" dirty="0">
                <a:solidFill>
                  <a:srgbClr val="00B050"/>
                </a:solidFill>
              </a:rPr>
              <a:t>A continuación se describen los resultados obtenidos.</a:t>
            </a:r>
          </a:p>
        </p:txBody>
      </p:sp>
    </p:spTree>
    <p:extLst>
      <p:ext uri="{BB962C8B-B14F-4D97-AF65-F5344CB8AC3E}">
        <p14:creationId xmlns:p14="http://schemas.microsoft.com/office/powerpoint/2010/main" val="9669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Subgerencia de Protección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Fronteriza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3"/>
            <a:ext cx="1615489" cy="197604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/>
        </p:spPr>
      </p:pic>
      <p:sp>
        <p:nvSpPr>
          <p:cNvPr id="4" name="Rectángulo 3"/>
          <p:cNvSpPr/>
          <p:nvPr/>
        </p:nvSpPr>
        <p:spPr>
          <a:xfrm>
            <a:off x="1121434" y="1690688"/>
            <a:ext cx="10611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</a:t>
            </a:r>
            <a:r>
              <a:rPr lang="es-MX" dirty="0"/>
              <a:t>Subgerencia de Protección </a:t>
            </a:r>
            <a:r>
              <a:rPr lang="es-MX" dirty="0" smtClean="0"/>
              <a:t>Fronteriza </a:t>
            </a:r>
            <a:r>
              <a:rPr lang="es-MX" dirty="0"/>
              <a:t>se encarga de ejercer el control técnico aplicando las medidas de prevención o control que se consideren necesarias en la importación de los medios de transporte, animales, vegetales y/o productos de origen animal y vegetal que ingresen, a fin de prevenir la introducción de plagas y enfermedades y otros factores de riesgo que puedan afectar el estatus sanitario y fitosanitario del País. En la exportación, asegura la certificación conforme las exportaciones de productos agropecuarios. Es el conducto facilitador del comercio internacional de los productos del agro colombiano. </a:t>
            </a:r>
            <a:r>
              <a:rPr lang="es-MX" dirty="0" smtClean="0"/>
              <a:t>Facilita </a:t>
            </a:r>
            <a:r>
              <a:rPr lang="es-MX" dirty="0"/>
              <a:t>los procesos de comercio exterior</a:t>
            </a:r>
            <a:r>
              <a:rPr lang="es-MX" sz="1600" dirty="0"/>
              <a:t>.</a:t>
            </a:r>
            <a:endParaRPr lang="es-CO" sz="11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67505"/>
              </p:ext>
            </p:extLst>
          </p:nvPr>
        </p:nvGraphicFramePr>
        <p:xfrm>
          <a:off x="9161253" y="3722013"/>
          <a:ext cx="1759788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788">
                  <a:extLst>
                    <a:ext uri="{9D8B030D-6E8A-4147-A177-3AD203B41FA5}">
                      <a16:colId xmlns:a16="http://schemas.microsoft.com/office/drawing/2014/main" val="2032378180"/>
                    </a:ext>
                  </a:extLst>
                </a:gridCol>
              </a:tblGrid>
              <a:tr h="478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2400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encuestas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9126"/>
                  </a:ext>
                </a:extLst>
              </a:tr>
              <a:tr h="59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2355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51494" y="3950270"/>
            <a:ext cx="66250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Se </a:t>
            </a:r>
            <a:r>
              <a:rPr lang="es-ES" dirty="0"/>
              <a:t>registra un total de </a:t>
            </a:r>
            <a:r>
              <a:rPr lang="es-ES" dirty="0" smtClean="0"/>
              <a:t>52 respuestas </a:t>
            </a:r>
            <a:r>
              <a:rPr lang="es-ES" dirty="0"/>
              <a:t>a las 3 preguntas indicadas en la Subgerencia de Protección </a:t>
            </a:r>
            <a:r>
              <a:rPr lang="es-ES" dirty="0" smtClean="0"/>
              <a:t>Fronteriza. </a:t>
            </a:r>
            <a:endParaRPr lang="es-ES" dirty="0"/>
          </a:p>
          <a:p>
            <a:r>
              <a:rPr lang="es-ES" dirty="0"/>
              <a:t>Los resultados detallados de cada una de estas se presentan a continuación…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81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¿La información suministrada y publicada en la página web por el ICA para realizar el proceso de ingreso o salida del país de su mascota, fue lo suficientemente clara y le permitió realizar el proceso sin ningún inconveniente?</a:t>
            </a:r>
            <a:endParaRPr lang="es-CO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6366" y="2758363"/>
            <a:ext cx="4397434" cy="294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77%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considera que si </a:t>
            </a:r>
            <a:r>
              <a:rPr lang="es-ES" dirty="0" smtClean="0">
                <a:latin typeface="+mj-lt"/>
                <a:ea typeface="+mj-ea"/>
                <a:cs typeface="+mj-cs"/>
              </a:rPr>
              <a:t>la información suministrada por la pagina WEB es clara para realizar el tramite de ingreso y salida de mascotas,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12% </a:t>
            </a:r>
            <a:r>
              <a:rPr lang="es-ES" dirty="0">
                <a:latin typeface="+mj-lt"/>
                <a:ea typeface="+mj-ea"/>
                <a:cs typeface="+mj-cs"/>
              </a:rPr>
              <a:t>considera que no </a:t>
            </a:r>
            <a:r>
              <a:rPr lang="es-ES" dirty="0" smtClean="0">
                <a:latin typeface="+mj-lt"/>
                <a:ea typeface="+mj-ea"/>
                <a:cs typeface="+mj-cs"/>
              </a:rPr>
              <a:t>es muy clara para realizar el tramite.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95106"/>
              </p:ext>
            </p:extLst>
          </p:nvPr>
        </p:nvGraphicFramePr>
        <p:xfrm>
          <a:off x="1135380" y="1793688"/>
          <a:ext cx="5256183" cy="405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4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dirty="0"/>
              <a:t/>
            </a:r>
            <a:br>
              <a:rPr lang="es-MX" sz="2400" dirty="0"/>
            </a:b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¿La información suministrada y publicada en la página web por el ICA para realizar el proceso de importación y exportación de productos agropecuarios, fue lo suficientemente clara y le permitió realizar el proceso sin ningún inconveniente?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23709" y="2758363"/>
            <a:ext cx="556029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85%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</a:t>
            </a:r>
            <a:r>
              <a:rPr lang="es-ES" dirty="0" smtClean="0">
                <a:latin typeface="+mj-lt"/>
                <a:ea typeface="+mj-ea"/>
                <a:cs typeface="+mj-cs"/>
              </a:rPr>
              <a:t>que </a:t>
            </a:r>
            <a:r>
              <a:rPr lang="es-ES" dirty="0">
                <a:latin typeface="+mj-lt"/>
                <a:ea typeface="+mj-ea"/>
                <a:cs typeface="+mj-cs"/>
              </a:rPr>
              <a:t>si </a:t>
            </a:r>
            <a:r>
              <a:rPr lang="es-ES" dirty="0" smtClean="0">
                <a:latin typeface="+mj-lt"/>
                <a:ea typeface="+mj-ea"/>
                <a:cs typeface="+mj-cs"/>
              </a:rPr>
              <a:t>la información suministrada por la pagina WEB para realizar el proceso de importación y exportación de productos agropecuarios es clara y no tiene inconvenientes,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15% </a:t>
            </a:r>
            <a:r>
              <a:rPr lang="es-ES" dirty="0">
                <a:latin typeface="+mj-lt"/>
                <a:ea typeface="+mj-ea"/>
                <a:cs typeface="+mj-cs"/>
              </a:rPr>
              <a:t>considera que no </a:t>
            </a:r>
            <a:r>
              <a:rPr lang="es-ES" dirty="0" smtClean="0">
                <a:latin typeface="+mj-lt"/>
                <a:ea typeface="+mj-ea"/>
                <a:cs typeface="+mj-cs"/>
              </a:rPr>
              <a:t>es muy clara para realizar el tramite.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00191"/>
              </p:ext>
            </p:extLst>
          </p:nvPr>
        </p:nvGraphicFramePr>
        <p:xfrm>
          <a:off x="1237673" y="2283228"/>
          <a:ext cx="6049818" cy="372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68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dirty="0"/>
              <a:t/>
            </a:r>
            <a:br>
              <a:rPr lang="es-MX" sz="2400" dirty="0"/>
            </a:b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¿La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prestación de servicio de los funcionarios ubicados en los puertos, aeropuertos y pasos de frontera ha sido adecuada?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23709" y="2758363"/>
            <a:ext cx="5560291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88%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</a:t>
            </a:r>
            <a:r>
              <a:rPr lang="es-ES" dirty="0" smtClean="0">
                <a:latin typeface="+mj-lt"/>
                <a:ea typeface="+mj-ea"/>
                <a:cs typeface="+mj-cs"/>
              </a:rPr>
              <a:t>que el servicio de los funcionarios ubicados en el aeropuerto, puertos y pasos fronterizos han sido los adecuados, buenas asesoría y orientación, 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12% </a:t>
            </a:r>
            <a:r>
              <a:rPr lang="es-ES" dirty="0">
                <a:latin typeface="+mj-lt"/>
                <a:ea typeface="+mj-ea"/>
                <a:cs typeface="+mj-cs"/>
              </a:rPr>
              <a:t>considera que </a:t>
            </a:r>
            <a:r>
              <a:rPr lang="es-ES" dirty="0" smtClean="0">
                <a:latin typeface="+mj-lt"/>
                <a:ea typeface="+mj-ea"/>
                <a:cs typeface="+mj-cs"/>
              </a:rPr>
              <a:t>la información no es muy clara en los pasos fronterizos.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723710"/>
              </p:ext>
            </p:extLst>
          </p:nvPr>
        </p:nvGraphicFramePr>
        <p:xfrm>
          <a:off x="120073" y="2269835"/>
          <a:ext cx="6003636" cy="380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0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8035">
            <a:off x="9850237" y="365125"/>
            <a:ext cx="1826139" cy="1084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9649" cy="72180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Subgerencia de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y Diagnóstico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595223" y="1181820"/>
            <a:ext cx="1040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La Subgerencia </a:t>
            </a:r>
            <a:r>
              <a:rPr lang="es-MX" dirty="0"/>
              <a:t>de Análisis y Diagnóstico, Proyecta las normas científicas, técnicas y administrativas para el fortalecimiento de la red de laboratorios. Se encarga de los procesos de registro y autorización de laboratorios del sector agropecuario. En los laboratorios se identifica, caracteriza y confirma la presencia de agentes patógenos y contaminantes en la producción agropecuaria. A través de procesos de registro a los laboratorios del sector agropecuario habilita la prestación de servicios de análisis y diagnóstico en el territorio nacional y autoriza laboratorios para la realización de pruebas de control oficial con el fin de ampliar la cobertura del instituto para la atención de los programas sanitarios.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20288"/>
              </p:ext>
            </p:extLst>
          </p:nvPr>
        </p:nvGraphicFramePr>
        <p:xfrm>
          <a:off x="1026543" y="3856008"/>
          <a:ext cx="2389517" cy="1603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517">
                  <a:extLst>
                    <a:ext uri="{9D8B030D-6E8A-4147-A177-3AD203B41FA5}">
                      <a16:colId xmlns:a16="http://schemas.microsoft.com/office/drawing/2014/main" val="2032378180"/>
                    </a:ext>
                  </a:extLst>
                </a:gridCol>
              </a:tblGrid>
              <a:tr h="55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2400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encuestas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9126"/>
                  </a:ext>
                </a:extLst>
              </a:tr>
              <a:tr h="69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2355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333336" y="39595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Se registra un total de </a:t>
            </a:r>
            <a:r>
              <a:rPr lang="es-ES" dirty="0" smtClean="0"/>
              <a:t>57 </a:t>
            </a:r>
            <a:r>
              <a:rPr lang="es-ES" dirty="0"/>
              <a:t>respuestas a las 3 preguntas indicadas en la Subgerencia de Análisis y Diagnóstico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/>
              <a:t>Los resultados detallados de cada una de estas se presentan a continuación</a:t>
            </a:r>
            <a:r>
              <a:rPr lang="es-ES" dirty="0" smtClean="0"/>
              <a:t>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85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¿Le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resulta fácil tener accesibilidad a los servicios de laboratorio que son prestados por el ICA?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1672" y="5215236"/>
            <a:ext cx="1174865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88%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considera que </a:t>
            </a:r>
            <a:r>
              <a:rPr lang="es-ES" dirty="0" smtClean="0">
                <a:latin typeface="+mj-lt"/>
                <a:ea typeface="+mj-ea"/>
                <a:cs typeface="+mj-cs"/>
              </a:rPr>
              <a:t>es fácil tener la accesibilidad a los servicios del laboratorio,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12% </a:t>
            </a:r>
            <a:r>
              <a:rPr lang="es-ES" dirty="0">
                <a:latin typeface="+mj-lt"/>
                <a:ea typeface="+mj-ea"/>
                <a:cs typeface="+mj-cs"/>
              </a:rPr>
              <a:t>considera que no </a:t>
            </a:r>
            <a:r>
              <a:rPr lang="es-ES" dirty="0" smtClean="0">
                <a:latin typeface="+mj-lt"/>
                <a:ea typeface="+mj-ea"/>
                <a:cs typeface="+mj-cs"/>
              </a:rPr>
              <a:t>es muy fácil para el servicio de laboratorio.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253189"/>
              </p:ext>
            </p:extLst>
          </p:nvPr>
        </p:nvGraphicFramePr>
        <p:xfrm>
          <a:off x="2798618" y="1413164"/>
          <a:ext cx="7001163" cy="350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9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¿Es clara la información suministrada por el personal del laboratorio frente al servicio, los tiempos de entrega y los criterios de aceptación o rechazo de muestras?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128" y="5418436"/>
            <a:ext cx="1169323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89%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</a:t>
            </a:r>
            <a:r>
              <a:rPr lang="es-ES" dirty="0" smtClean="0">
                <a:latin typeface="+mj-lt"/>
                <a:ea typeface="+mj-ea"/>
                <a:cs typeface="+mj-cs"/>
              </a:rPr>
              <a:t>que </a:t>
            </a:r>
            <a:r>
              <a:rPr lang="es-ES" dirty="0">
                <a:latin typeface="+mj-lt"/>
                <a:ea typeface="+mj-ea"/>
                <a:cs typeface="+mj-cs"/>
              </a:rPr>
              <a:t>si </a:t>
            </a:r>
            <a:r>
              <a:rPr lang="es-ES" dirty="0" smtClean="0">
                <a:latin typeface="+mj-lt"/>
                <a:ea typeface="+mj-ea"/>
                <a:cs typeface="+mj-cs"/>
              </a:rPr>
              <a:t>la información suministrada por el personal del laboratorio frente al servicio, es un alto porcentaje bueno,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11% </a:t>
            </a:r>
            <a:r>
              <a:rPr lang="es-ES" dirty="0">
                <a:latin typeface="+mj-lt"/>
                <a:ea typeface="+mj-ea"/>
                <a:cs typeface="+mj-cs"/>
              </a:rPr>
              <a:t>considera que no </a:t>
            </a:r>
            <a:r>
              <a:rPr lang="es-ES" dirty="0" smtClean="0">
                <a:latin typeface="+mj-lt"/>
                <a:ea typeface="+mj-ea"/>
                <a:cs typeface="+mj-cs"/>
              </a:rPr>
              <a:t>es muy clara la información suministrada.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128802"/>
              </p:ext>
            </p:extLst>
          </p:nvPr>
        </p:nvGraphicFramePr>
        <p:xfrm>
          <a:off x="2604656" y="2057399"/>
          <a:ext cx="7481454" cy="329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9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29309" y="5187526"/>
            <a:ext cx="118872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95%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</a:t>
            </a:r>
            <a:r>
              <a:rPr lang="es-ES" dirty="0" smtClean="0">
                <a:latin typeface="+mj-lt"/>
                <a:ea typeface="+mj-ea"/>
                <a:cs typeface="+mj-cs"/>
              </a:rPr>
              <a:t>que la información suministrada en los reportes de resultados emitidos por el laboratorio son claros, el 5</a:t>
            </a:r>
            <a:r>
              <a:rPr lang="es-ES" b="1" dirty="0" smtClean="0">
                <a:latin typeface="+mj-lt"/>
                <a:ea typeface="+mj-ea"/>
                <a:cs typeface="+mj-cs"/>
              </a:rPr>
              <a:t>% </a:t>
            </a:r>
            <a:r>
              <a:rPr lang="es-ES" dirty="0">
                <a:latin typeface="+mj-lt"/>
                <a:ea typeface="+mj-ea"/>
                <a:cs typeface="+mj-cs"/>
              </a:rPr>
              <a:t>considera que </a:t>
            </a:r>
            <a:r>
              <a:rPr lang="es-ES" dirty="0" smtClean="0">
                <a:latin typeface="+mj-lt"/>
                <a:ea typeface="+mj-ea"/>
                <a:cs typeface="+mj-cs"/>
              </a:rPr>
              <a:t>la información no es muy clara.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¿Es clara la información suministrada en los reportes de resultados emitido por los laboratorios del Instituto?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005635"/>
              </p:ext>
            </p:extLst>
          </p:nvPr>
        </p:nvGraphicFramePr>
        <p:xfrm>
          <a:off x="2475345" y="1542473"/>
          <a:ext cx="6807200" cy="325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64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5983">
            <a:off x="158130" y="473762"/>
            <a:ext cx="2238991" cy="15183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585" y="365125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Subgerencia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 Sanitaria y Fitosanitaria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199071" y="2016871"/>
            <a:ext cx="102151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La Subgerencia de Regulación Sanitaria y Fitosanitaria, realiza</a:t>
            </a:r>
            <a:r>
              <a:rPr lang="es-MX" sz="1600" dirty="0" smtClean="0"/>
              <a:t> </a:t>
            </a:r>
            <a:r>
              <a:rPr lang="es-MX" sz="1600" dirty="0"/>
              <a:t>la evaluación de riesgos agropecuarios y de organismos vivos para el intercambio comercial. Formula, prepara y desarrolla políticas relacionadas con las medidas en sanidad animal, vegetal e inocuidad en la </a:t>
            </a:r>
            <a:r>
              <a:rPr lang="es-MX" sz="1600" dirty="0" smtClean="0"/>
              <a:t>producción</a:t>
            </a:r>
            <a:endParaRPr lang="es-CO" sz="28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56398"/>
              </p:ext>
            </p:extLst>
          </p:nvPr>
        </p:nvGraphicFramePr>
        <p:xfrm>
          <a:off x="1664897" y="3381554"/>
          <a:ext cx="2830875" cy="1667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875">
                  <a:extLst>
                    <a:ext uri="{9D8B030D-6E8A-4147-A177-3AD203B41FA5}">
                      <a16:colId xmlns:a16="http://schemas.microsoft.com/office/drawing/2014/main" val="2032378180"/>
                    </a:ext>
                  </a:extLst>
                </a:gridCol>
              </a:tblGrid>
              <a:tr h="395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2400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encuestas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9126"/>
                  </a:ext>
                </a:extLst>
              </a:tr>
              <a:tr h="124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0" dirty="0" smtClean="0">
                          <a:effectLst/>
                        </a:rPr>
                        <a:t>131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2355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063706" y="3381554"/>
            <a:ext cx="59349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registra un total de </a:t>
            </a:r>
            <a:r>
              <a:rPr lang="es-ES" dirty="0" smtClean="0"/>
              <a:t>131 </a:t>
            </a:r>
            <a:r>
              <a:rPr lang="es-ES" dirty="0"/>
              <a:t>respuestas a las </a:t>
            </a:r>
            <a:r>
              <a:rPr lang="es-ES" dirty="0" smtClean="0"/>
              <a:t>4 </a:t>
            </a:r>
            <a:r>
              <a:rPr lang="es-ES" dirty="0"/>
              <a:t>preguntas indicadas en la Subgerencia </a:t>
            </a:r>
            <a:r>
              <a:rPr lang="es-ES" dirty="0" smtClean="0"/>
              <a:t>de Regulación </a:t>
            </a:r>
            <a:r>
              <a:rPr lang="es-ES" dirty="0"/>
              <a:t>Sanitaria y Fitosanitaria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/>
              <a:t>Los resultados detallados de cada una de estas se presentan a continuación</a:t>
            </a:r>
            <a:r>
              <a:rPr lang="es-ES" dirty="0" smtClean="0"/>
              <a:t>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78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/>
              <a:t/>
            </a:r>
            <a:br>
              <a:rPr lang="es-MX" sz="3200" dirty="0"/>
            </a:b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¿Conoce o ha usado el Sistema Único de Consulta Pública –SUCOP para participar en la formulación de un proyecto de resolución del Instituto?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835535" y="3025674"/>
            <a:ext cx="864523" cy="64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6956366" y="2758363"/>
            <a:ext cx="439743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11%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considera </a:t>
            </a:r>
            <a:r>
              <a:rPr lang="es-ES" dirty="0" smtClean="0">
                <a:latin typeface="+mj-lt"/>
                <a:ea typeface="+mj-ea"/>
                <a:cs typeface="+mj-cs"/>
              </a:rPr>
              <a:t>que SI tiene conocimiento y han utilizado el SUCOP para participar en la formulación de un proyecto de resolución del Instituto,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89% </a:t>
            </a:r>
            <a:r>
              <a:rPr lang="es-ES" dirty="0">
                <a:latin typeface="+mj-lt"/>
                <a:ea typeface="+mj-ea"/>
                <a:cs typeface="+mj-cs"/>
              </a:rPr>
              <a:t>considera que no conoce </a:t>
            </a:r>
            <a:r>
              <a:rPr lang="es-ES" dirty="0" smtClean="0">
                <a:latin typeface="+mj-lt"/>
                <a:ea typeface="+mj-ea"/>
                <a:cs typeface="+mj-cs"/>
              </a:rPr>
              <a:t>el </a:t>
            </a:r>
            <a:r>
              <a:rPr lang="es-ES" dirty="0">
                <a:latin typeface="+mj-lt"/>
                <a:ea typeface="+mj-ea"/>
                <a:cs typeface="+mj-cs"/>
              </a:rPr>
              <a:t>S</a:t>
            </a:r>
            <a:r>
              <a:rPr lang="es-ES" dirty="0" smtClean="0">
                <a:latin typeface="+mj-lt"/>
                <a:ea typeface="+mj-ea"/>
                <a:cs typeface="+mj-cs"/>
              </a:rPr>
              <a:t>istema Único de Consulta Publica.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27334"/>
              </p:ext>
            </p:extLst>
          </p:nvPr>
        </p:nvGraphicFramePr>
        <p:xfrm>
          <a:off x="-410095" y="1967346"/>
          <a:ext cx="6677891" cy="42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3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7" y="701145"/>
            <a:ext cx="7912668" cy="501720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9038" y="2462577"/>
            <a:ext cx="4677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4420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30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asistido a las socializaciones abiertas de resoluciones nuevas que realiza la Dirección de Asuntos Nacionales?</a:t>
            </a:r>
            <a:endParaRPr lang="es-CO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5843847" y="3466407"/>
            <a:ext cx="881149" cy="5652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514407" y="2690474"/>
            <a:ext cx="5223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8525" algn="just">
              <a:spcBef>
                <a:spcPts val="835"/>
              </a:spcBef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25%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que </a:t>
            </a:r>
            <a:r>
              <a:rPr lang="es-ES" dirty="0" smtClean="0">
                <a:latin typeface="+mj-lt"/>
                <a:ea typeface="+mj-ea"/>
                <a:cs typeface="+mj-cs"/>
              </a:rPr>
              <a:t>si han asistido a la socialización abierta de resoluciones nuevas que hace la dirección de Asuntos Nacionales, 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75% </a:t>
            </a:r>
            <a:r>
              <a:rPr lang="es-ES" dirty="0">
                <a:latin typeface="+mj-lt"/>
                <a:ea typeface="+mj-ea"/>
                <a:cs typeface="+mj-cs"/>
              </a:rPr>
              <a:t>considera que no </a:t>
            </a:r>
            <a:r>
              <a:rPr lang="es-ES" dirty="0" smtClean="0">
                <a:latin typeface="+mj-lt"/>
                <a:ea typeface="+mj-ea"/>
                <a:cs typeface="+mj-cs"/>
              </a:rPr>
              <a:t>han asistido.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41086"/>
              </p:ext>
            </p:extLst>
          </p:nvPr>
        </p:nvGraphicFramePr>
        <p:xfrm>
          <a:off x="936566" y="1930400"/>
          <a:ext cx="4799215" cy="42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1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1328" y="157306"/>
            <a:ext cx="10515600" cy="1447050"/>
          </a:xfrm>
        </p:spPr>
        <p:txBody>
          <a:bodyPr>
            <a:noAutofit/>
          </a:bodyPr>
          <a:lstStyle/>
          <a:p>
            <a:pPr algn="ctr"/>
            <a:r>
              <a:rPr lang="es-MX" sz="3200" dirty="0"/>
              <a:t/>
            </a:r>
            <a:br>
              <a:rPr lang="es-MX" sz="3200" dirty="0"/>
            </a:b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¿Ha participado en el proceso de formulación de un proyecto de resolución con inquietudes, comentarios o sugerencias?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6213763" y="3373451"/>
            <a:ext cx="881149" cy="565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7129547" y="2501922"/>
            <a:ext cx="44897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spcBef>
                <a:spcPts val="280"/>
              </a:spcBef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16%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</a:t>
            </a:r>
            <a:r>
              <a:rPr lang="es-ES" dirty="0" smtClean="0">
                <a:latin typeface="+mj-lt"/>
                <a:ea typeface="+mj-ea"/>
                <a:cs typeface="+mj-cs"/>
              </a:rPr>
              <a:t>ha participado en el proceso de formulación de los proyectos, 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84 </a:t>
            </a:r>
            <a:r>
              <a:rPr lang="es-ES" b="1" dirty="0">
                <a:latin typeface="+mj-lt"/>
                <a:ea typeface="+mj-ea"/>
                <a:cs typeface="+mj-cs"/>
              </a:rPr>
              <a:t>%</a:t>
            </a:r>
            <a:r>
              <a:rPr lang="es-ES" dirty="0">
                <a:latin typeface="+mj-lt"/>
                <a:ea typeface="+mj-ea"/>
                <a:cs typeface="+mj-cs"/>
              </a:rPr>
              <a:t> considera que </a:t>
            </a:r>
            <a:r>
              <a:rPr lang="es-ES" dirty="0" smtClean="0">
                <a:latin typeface="+mj-lt"/>
                <a:ea typeface="+mj-ea"/>
                <a:cs typeface="+mj-cs"/>
              </a:rPr>
              <a:t>deben divulgar como son estos procesos para participar. 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874830"/>
              </p:ext>
            </p:extLst>
          </p:nvPr>
        </p:nvGraphicFramePr>
        <p:xfrm>
          <a:off x="1122218" y="2096799"/>
          <a:ext cx="457200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2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/>
              <a:t/>
            </a:r>
            <a:br>
              <a:rPr lang="es-MX" sz="3200" dirty="0"/>
            </a:b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 usted el procedimiento de gestión internacional para la admisibilidad de productos agropecuarios en los mercados externos, de la Dirección Técnica de Asuntos Internacionales?</a:t>
            </a:r>
            <a:endParaRPr lang="es-CO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835535" y="3025674"/>
            <a:ext cx="864523" cy="64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6956366" y="2758363"/>
            <a:ext cx="4397434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40%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considera </a:t>
            </a:r>
            <a:r>
              <a:rPr lang="es-ES" dirty="0" smtClean="0">
                <a:latin typeface="+mj-lt"/>
                <a:ea typeface="+mj-ea"/>
                <a:cs typeface="+mj-cs"/>
              </a:rPr>
              <a:t>que SI conoce el procedimiento de gestión internacional para la admisibilidad de productos agropecuarios,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91% </a:t>
            </a:r>
            <a:r>
              <a:rPr lang="es-ES" dirty="0">
                <a:latin typeface="+mj-lt"/>
                <a:ea typeface="+mj-ea"/>
                <a:cs typeface="+mj-cs"/>
              </a:rPr>
              <a:t>considera que no conoce </a:t>
            </a:r>
            <a:r>
              <a:rPr lang="es-ES" dirty="0" smtClean="0">
                <a:latin typeface="+mj-lt"/>
                <a:ea typeface="+mj-ea"/>
                <a:cs typeface="+mj-cs"/>
              </a:rPr>
              <a:t>el procedimiento.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27334"/>
              </p:ext>
            </p:extLst>
          </p:nvPr>
        </p:nvGraphicFramePr>
        <p:xfrm>
          <a:off x="-410095" y="1967346"/>
          <a:ext cx="6677891" cy="42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843298"/>
              </p:ext>
            </p:extLst>
          </p:nvPr>
        </p:nvGraphicFramePr>
        <p:xfrm>
          <a:off x="184727" y="2399145"/>
          <a:ext cx="5394500" cy="363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82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499" y="750497"/>
            <a:ext cx="7573992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Subgerencia de Protección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Vegetal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420" y="128000"/>
            <a:ext cx="2784074" cy="183555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0500" y="1423358"/>
            <a:ext cx="80915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Subgerencia de Protección Vegetal. trabaja 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garantizar la sanidad agrícola y asegurar la calidad fitosanitaria y la inocuidad de los productos de origen vegetal del país. Apoya las Buenas Prácticas Agrícolas </a:t>
            </a: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(BPA) 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fin que todos los predios productores de frutas y hortalizas del país estén certificados y de esta manera se asegure la inocuidad alimentaria, mediante la prevención de los riesgos asociados a la producción primaria que va desde la siembra del cultivo hasta la cosecha de los productos. 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1309"/>
              </p:ext>
            </p:extLst>
          </p:nvPr>
        </p:nvGraphicFramePr>
        <p:xfrm>
          <a:off x="1080771" y="2987453"/>
          <a:ext cx="2962333" cy="2496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333">
                  <a:extLst>
                    <a:ext uri="{9D8B030D-6E8A-4147-A177-3AD203B41FA5}">
                      <a16:colId xmlns:a16="http://schemas.microsoft.com/office/drawing/2014/main" val="2032378180"/>
                    </a:ext>
                  </a:extLst>
                </a:gridCol>
              </a:tblGrid>
              <a:tr h="601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2400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encuestas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9126"/>
                  </a:ext>
                </a:extLst>
              </a:tr>
              <a:tr h="1895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2355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350589" y="349712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Se registra un total de </a:t>
            </a:r>
            <a:r>
              <a:rPr lang="es-ES" dirty="0" smtClean="0"/>
              <a:t>200 </a:t>
            </a:r>
            <a:r>
              <a:rPr lang="es-ES" dirty="0"/>
              <a:t>respuestas a las </a:t>
            </a:r>
            <a:r>
              <a:rPr lang="es-ES" dirty="0" smtClean="0"/>
              <a:t>3 </a:t>
            </a:r>
            <a:r>
              <a:rPr lang="es-ES" dirty="0"/>
              <a:t>preguntas indicadas en la Subgerencia de </a:t>
            </a:r>
            <a:r>
              <a:rPr lang="es-ES" dirty="0" smtClean="0"/>
              <a:t>Protección Vegetal.</a:t>
            </a:r>
          </a:p>
          <a:p>
            <a:endParaRPr lang="es-ES" dirty="0"/>
          </a:p>
          <a:p>
            <a:r>
              <a:rPr lang="es-ES" dirty="0"/>
              <a:t>Los resultados detallados de cada una de estas se presentan a continuación…</a:t>
            </a:r>
          </a:p>
        </p:txBody>
      </p:sp>
    </p:spTree>
    <p:extLst>
      <p:ext uri="{BB962C8B-B14F-4D97-AF65-F5344CB8AC3E}">
        <p14:creationId xmlns:p14="http://schemas.microsoft.com/office/powerpoint/2010/main" val="15008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¿Considera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que las respuestas a sus PQRSD y tramites  son emitidas por el ICA oportunamente?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6366" y="2758363"/>
            <a:ext cx="439743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76%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considera que si </a:t>
            </a:r>
            <a:r>
              <a:rPr lang="es-ES" dirty="0" smtClean="0">
                <a:latin typeface="+mj-lt"/>
                <a:ea typeface="+mj-ea"/>
                <a:cs typeface="+mj-cs"/>
              </a:rPr>
              <a:t>las respuestas a su PQRSD y tramites son emitidas oportunamente por la Institución Colombiano Agropecuario ICA, 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25% </a:t>
            </a:r>
            <a:r>
              <a:rPr lang="es-ES" dirty="0">
                <a:latin typeface="+mj-lt"/>
                <a:ea typeface="+mj-ea"/>
                <a:cs typeface="+mj-cs"/>
              </a:rPr>
              <a:t>considera que </a:t>
            </a:r>
            <a:r>
              <a:rPr lang="es-ES" dirty="0" smtClean="0">
                <a:latin typeface="+mj-lt"/>
                <a:ea typeface="+mj-ea"/>
                <a:cs typeface="+mj-cs"/>
              </a:rPr>
              <a:t>no.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378217"/>
              </p:ext>
            </p:extLst>
          </p:nvPr>
        </p:nvGraphicFramePr>
        <p:xfrm>
          <a:off x="838199" y="2343727"/>
          <a:ext cx="5996709" cy="362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9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dirty="0"/>
              <a:t/>
            </a:r>
            <a:br>
              <a:rPr lang="es-MX" sz="2400" dirty="0"/>
            </a:b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¿Considera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que el contenido de las respuestas a sus PQRSD y tramites  emitidas por el ICA es suficiente, claro y preciso?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23709" y="2758363"/>
            <a:ext cx="5560291" cy="198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82%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</a:t>
            </a:r>
            <a:r>
              <a:rPr lang="es-ES" dirty="0" smtClean="0">
                <a:latin typeface="+mj-lt"/>
                <a:ea typeface="+mj-ea"/>
                <a:cs typeface="+mj-cs"/>
              </a:rPr>
              <a:t>que </a:t>
            </a:r>
            <a:r>
              <a:rPr lang="es-ES" dirty="0">
                <a:latin typeface="+mj-lt"/>
                <a:ea typeface="+mj-ea"/>
                <a:cs typeface="+mj-cs"/>
              </a:rPr>
              <a:t>si </a:t>
            </a:r>
            <a:r>
              <a:rPr lang="es-ES" dirty="0" smtClean="0">
                <a:latin typeface="+mj-lt"/>
                <a:ea typeface="+mj-ea"/>
                <a:cs typeface="+mj-cs"/>
              </a:rPr>
              <a:t>el contenido de las respuestas a PQRSD y tramites son suficiente, claros y precisos,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18% </a:t>
            </a:r>
            <a:r>
              <a:rPr lang="es-ES" dirty="0">
                <a:latin typeface="+mj-lt"/>
                <a:ea typeface="+mj-ea"/>
                <a:cs typeface="+mj-cs"/>
              </a:rPr>
              <a:t>considera que no </a:t>
            </a:r>
            <a:r>
              <a:rPr lang="es-ES" dirty="0" smtClean="0">
                <a:latin typeface="+mj-lt"/>
                <a:ea typeface="+mj-ea"/>
                <a:cs typeface="+mj-cs"/>
              </a:rPr>
              <a:t>es suficiente, clara y precisa.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843528"/>
              </p:ext>
            </p:extLst>
          </p:nvPr>
        </p:nvGraphicFramePr>
        <p:xfrm>
          <a:off x="434109" y="1939636"/>
          <a:ext cx="6197599" cy="374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2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dirty="0"/>
              <a:t/>
            </a:r>
            <a:br>
              <a:rPr lang="es-MX" sz="2400" dirty="0"/>
            </a:b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Considera que las respuestas a sus PQRSD y tramites  emitidas por el ICA, son respetuosas y cordiales?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23709" y="2758363"/>
            <a:ext cx="5560291" cy="198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82%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que respondieron la encuesta indican </a:t>
            </a:r>
            <a:r>
              <a:rPr lang="es-ES" dirty="0" smtClean="0">
                <a:latin typeface="+mj-lt"/>
                <a:ea typeface="+mj-ea"/>
                <a:cs typeface="+mj-cs"/>
              </a:rPr>
              <a:t>que las respuestas de PQRSD son respetuosas y cordiales emitidas por el Instituto Colombiano Agropecuario, 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18% </a:t>
            </a:r>
            <a:r>
              <a:rPr lang="es-ES" dirty="0">
                <a:latin typeface="+mj-lt"/>
                <a:ea typeface="+mj-ea"/>
                <a:cs typeface="+mj-cs"/>
              </a:rPr>
              <a:t>considera que </a:t>
            </a:r>
            <a:r>
              <a:rPr lang="es-ES" dirty="0" smtClean="0">
                <a:latin typeface="+mj-lt"/>
                <a:ea typeface="+mj-ea"/>
                <a:cs typeface="+mj-cs"/>
              </a:rPr>
              <a:t>la información no.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058889"/>
              </p:ext>
            </p:extLst>
          </p:nvPr>
        </p:nvGraphicFramePr>
        <p:xfrm>
          <a:off x="378691" y="1690688"/>
          <a:ext cx="5745018" cy="432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3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147" y="434190"/>
            <a:ext cx="7539487" cy="97191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Subgerencia de A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dministrativa y Financiera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002" y="321992"/>
            <a:ext cx="1978413" cy="12225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17585" y="1639019"/>
            <a:ext cx="8660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Subgerencia Administrativa y Financiera, dirige</a:t>
            </a:r>
            <a:r>
              <a:rPr lang="es-MX" dirty="0"/>
              <a:t>, coordina y controla la ejecución de los programas y actividades relacionados con los asuntos de carácter administrativo, presupuestal, financiero y contable, de conformidad con las disposiciones vigentes. 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38878"/>
              </p:ext>
            </p:extLst>
          </p:nvPr>
        </p:nvGraphicFramePr>
        <p:xfrm>
          <a:off x="2078668" y="3196491"/>
          <a:ext cx="2053386" cy="2075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386">
                  <a:extLst>
                    <a:ext uri="{9D8B030D-6E8A-4147-A177-3AD203B41FA5}">
                      <a16:colId xmlns:a16="http://schemas.microsoft.com/office/drawing/2014/main" val="2032378180"/>
                    </a:ext>
                  </a:extLst>
                </a:gridCol>
              </a:tblGrid>
              <a:tr h="391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MX" sz="2400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encuestas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9126"/>
                  </a:ext>
                </a:extLst>
              </a:tr>
              <a:tr h="123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2355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399471" y="3390180"/>
            <a:ext cx="6797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registra un total de </a:t>
            </a:r>
            <a:r>
              <a:rPr lang="es-ES" dirty="0" smtClean="0"/>
              <a:t>69 </a:t>
            </a:r>
            <a:r>
              <a:rPr lang="es-ES" dirty="0"/>
              <a:t>respuestas a </a:t>
            </a:r>
            <a:r>
              <a:rPr lang="es-ES" dirty="0" smtClean="0"/>
              <a:t>la pregunta indicada en cuanto el servicio que presta la Subgerencia Administrativa y Financiera. </a:t>
            </a:r>
          </a:p>
          <a:p>
            <a:endParaRPr lang="es-ES" dirty="0"/>
          </a:p>
          <a:p>
            <a:r>
              <a:rPr lang="es-ES" dirty="0" smtClean="0"/>
              <a:t>El resultado se presenta  </a:t>
            </a:r>
            <a:r>
              <a:rPr lang="es-ES" dirty="0"/>
              <a:t>a continuación…</a:t>
            </a:r>
          </a:p>
        </p:txBody>
      </p:sp>
    </p:spTree>
    <p:extLst>
      <p:ext uri="{BB962C8B-B14F-4D97-AF65-F5344CB8AC3E}">
        <p14:creationId xmlns:p14="http://schemas.microsoft.com/office/powerpoint/2010/main" val="32639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veracidad de la información contenida en la certificación laboral expedida cumplió con sus expectativas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1672" y="5215236"/>
            <a:ext cx="1174865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77%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</a:t>
            </a:r>
            <a:r>
              <a:rPr lang="es-ES" dirty="0" smtClean="0">
                <a:latin typeface="+mj-lt"/>
                <a:ea typeface="+mj-ea"/>
                <a:cs typeface="+mj-cs"/>
              </a:rPr>
              <a:t>considera que si la información contenida en la certificación laboral expedida, </a:t>
            </a: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23% </a:t>
            </a:r>
            <a:r>
              <a:rPr lang="es-ES" dirty="0">
                <a:latin typeface="+mj-lt"/>
                <a:ea typeface="+mj-ea"/>
                <a:cs typeface="+mj-cs"/>
              </a:rPr>
              <a:t>considera que no </a:t>
            </a:r>
            <a:r>
              <a:rPr lang="es-ES" dirty="0" smtClean="0">
                <a:latin typeface="+mj-lt"/>
                <a:ea typeface="+mj-ea"/>
                <a:cs typeface="+mj-cs"/>
              </a:rPr>
              <a:t>cumple con sus expectativas.</a:t>
            </a:r>
            <a:endParaRPr lang="es-CO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794661"/>
              </p:ext>
            </p:extLst>
          </p:nvPr>
        </p:nvGraphicFramePr>
        <p:xfrm>
          <a:off x="1976581" y="1570182"/>
          <a:ext cx="7693891" cy="323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1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4" y="949506"/>
            <a:ext cx="5672173" cy="328150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82576"/>
            <a:ext cx="4804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Percepción </a:t>
            </a:r>
            <a:b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Servicio</a:t>
            </a:r>
            <a:endParaRPr lang="es-CO" sz="1800" dirty="0"/>
          </a:p>
        </p:txBody>
      </p:sp>
      <p:sp>
        <p:nvSpPr>
          <p:cNvPr id="2" name="Rectángulo 1"/>
          <p:cNvSpPr/>
          <p:nvPr/>
        </p:nvSpPr>
        <p:spPr>
          <a:xfrm>
            <a:off x="710241" y="4536867"/>
            <a:ext cx="1072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Segoe UI" panose="020B0502040204020203" pitchFamily="34" charset="0"/>
              </a:rPr>
              <a:t>Con el fin de mejorar nuestro servicio a la ciudadanía y fortalecer la calidad de la información proporcionada a través de los diferentes canales dispuestos por el </a:t>
            </a:r>
            <a:r>
              <a:rPr lang="es-MX" b="1" dirty="0">
                <a:solidFill>
                  <a:srgbClr val="000000"/>
                </a:solidFill>
                <a:latin typeface="Segoe UI" panose="020B0502040204020203" pitchFamily="34" charset="0"/>
              </a:rPr>
              <a:t>ICA</a:t>
            </a:r>
            <a:r>
              <a:rPr lang="es-MX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es-MX" dirty="0" smtClean="0">
                <a:solidFill>
                  <a:srgbClr val="000000"/>
                </a:solidFill>
                <a:latin typeface="Segoe UI" panose="020B0502040204020203" pitchFamily="34" charset="0"/>
              </a:rPr>
              <a:t>se presentan los resultados obtenidos en la </a:t>
            </a:r>
            <a:r>
              <a:rPr lang="es-MX" dirty="0" smtClean="0">
                <a:solidFill>
                  <a:srgbClr val="000000"/>
                </a:solidFill>
                <a:latin typeface="Segoe UI" panose="020B0502040204020203" pitchFamily="34" charset="0"/>
              </a:rPr>
              <a:t>evaluación.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64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198" y="1198518"/>
            <a:ext cx="2614191" cy="2873972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04455" y="392457"/>
            <a:ext cx="10515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en la participación de la ciudadanía de los últimos 3 años</a:t>
            </a:r>
            <a:endParaRPr lang="es-CO" sz="1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39358"/>
              </p:ext>
            </p:extLst>
          </p:nvPr>
        </p:nvGraphicFramePr>
        <p:xfrm>
          <a:off x="1350026" y="1472837"/>
          <a:ext cx="5532911" cy="239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834">
                  <a:extLst>
                    <a:ext uri="{9D8B030D-6E8A-4147-A177-3AD203B41FA5}">
                      <a16:colId xmlns:a16="http://schemas.microsoft.com/office/drawing/2014/main" val="1487554261"/>
                    </a:ext>
                  </a:extLst>
                </a:gridCol>
                <a:gridCol w="2586773">
                  <a:extLst>
                    <a:ext uri="{9D8B030D-6E8A-4147-A177-3AD203B41FA5}">
                      <a16:colId xmlns:a16="http://schemas.microsoft.com/office/drawing/2014/main" val="1868062487"/>
                    </a:ext>
                  </a:extLst>
                </a:gridCol>
                <a:gridCol w="1844304">
                  <a:extLst>
                    <a:ext uri="{9D8B030D-6E8A-4147-A177-3AD203B41FA5}">
                      <a16:colId xmlns:a16="http://schemas.microsoft.com/office/drawing/2014/main" val="4214498609"/>
                    </a:ext>
                  </a:extLst>
                </a:gridCol>
              </a:tblGrid>
              <a:tr h="297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AÑOS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PERIODOS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ENCUETAS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6036"/>
                  </a:ext>
                </a:extLst>
              </a:tr>
              <a:tr h="299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PRIMER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SEMESTRE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45033"/>
                  </a:ext>
                </a:extLst>
              </a:tr>
              <a:tr h="436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PRIMER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SEMESTRE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57453"/>
                  </a:ext>
                </a:extLst>
              </a:tr>
              <a:tr h="299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PRIMER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SEMESTRE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02682"/>
                  </a:ext>
                </a:extLst>
              </a:tr>
              <a:tr h="507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PRIMER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SEMESTRE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90963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2188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91706" y="4072490"/>
            <a:ext cx="1129197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 smtClean="0"/>
          </a:p>
          <a:p>
            <a:pPr algn="just"/>
            <a:r>
              <a:rPr lang="es-MX" dirty="0" smtClean="0"/>
              <a:t>Para </a:t>
            </a:r>
            <a:r>
              <a:rPr lang="es-MX" dirty="0"/>
              <a:t>el año 2022 se presentó un incremento del 77% sobre el tamaño de la muestra </a:t>
            </a:r>
            <a:r>
              <a:rPr lang="es-MX" dirty="0" smtClean="0"/>
              <a:t>recibida de los años anteriores (2020 y 2021) lo cual nos indica que </a:t>
            </a:r>
            <a:r>
              <a:rPr lang="es-ES" dirty="0"/>
              <a:t> </a:t>
            </a:r>
            <a:r>
              <a:rPr lang="es-ES" dirty="0" smtClean="0"/>
              <a:t>la </a:t>
            </a:r>
            <a:r>
              <a:rPr lang="es-ES" dirty="0"/>
              <a:t>manera en que la entidad se interrelacionó con los </a:t>
            </a:r>
            <a:r>
              <a:rPr lang="es-ES" dirty="0" smtClean="0"/>
              <a:t>ciudadanos ha mejorado y que se han tenido en cuenta las recomendaciones impartidas en la presentación de resultados del segundo informe de la vigencia anterior (importante </a:t>
            </a:r>
            <a:r>
              <a:rPr lang="es-ES" dirty="0"/>
              <a:t>ampliar la divulgación y los mecanismos para su aplicación para la próxima </a:t>
            </a:r>
            <a:r>
              <a:rPr lang="es-ES" dirty="0" smtClean="0"/>
              <a:t>evaluación)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7082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Usted </a:t>
            </a: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</a:rPr>
              <a:t>acudió al Instituto Colombiano Agropecuario ICA para:</a:t>
            </a:r>
            <a:endParaRPr lang="es-CO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6366" y="2758363"/>
            <a:ext cx="439743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+mj-lt"/>
                <a:ea typeface="+mj-ea"/>
                <a:cs typeface="+mj-cs"/>
              </a:rPr>
              <a:t>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71% </a:t>
            </a:r>
            <a:r>
              <a:rPr lang="es-ES" dirty="0">
                <a:latin typeface="+mj-lt"/>
                <a:ea typeface="+mj-ea"/>
                <a:cs typeface="+mj-cs"/>
              </a:rPr>
              <a:t>de los ciudadanos encuestados </a:t>
            </a:r>
            <a:r>
              <a:rPr lang="es-ES" dirty="0" smtClean="0">
                <a:latin typeface="+mj-lt"/>
                <a:ea typeface="+mj-ea"/>
                <a:cs typeface="+mj-cs"/>
              </a:rPr>
              <a:t>acudieron al Instituto Colombiano Agropecuario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ICA</a:t>
            </a:r>
            <a:r>
              <a:rPr lang="es-ES" dirty="0" smtClean="0">
                <a:latin typeface="+mj-lt"/>
                <a:ea typeface="+mj-ea"/>
                <a:cs typeface="+mj-cs"/>
              </a:rPr>
              <a:t> a gestionar un tramite o servicio, el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20%</a:t>
            </a:r>
            <a:r>
              <a:rPr lang="es-ES" dirty="0" smtClean="0">
                <a:latin typeface="+mj-lt"/>
                <a:ea typeface="+mj-ea"/>
                <a:cs typeface="+mj-cs"/>
              </a:rPr>
              <a:t> acudió a solicitar orientación general y un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9%</a:t>
            </a:r>
            <a:r>
              <a:rPr lang="es-ES" dirty="0" smtClean="0">
                <a:latin typeface="+mj-lt"/>
                <a:ea typeface="+mj-ea"/>
                <a:cs typeface="+mj-cs"/>
              </a:rPr>
              <a:t> acudieron presentar una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PQRSD.</a:t>
            </a:r>
            <a:endParaRPr lang="es-CO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373274"/>
              </p:ext>
            </p:extLst>
          </p:nvPr>
        </p:nvGraphicFramePr>
        <p:xfrm>
          <a:off x="701040" y="1808018"/>
          <a:ext cx="6481156" cy="409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5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4792" y="983272"/>
            <a:ext cx="238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rPr>
              <a:t>El tiempo de espera para ser atendido fue</a:t>
            </a:r>
            <a:r>
              <a:rPr lang="es-MX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4383451" y="983272"/>
            <a:ext cx="300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rPr>
              <a:t>El tiempo de respuesta para resolver su solicitud fue: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67106" y="983271"/>
            <a:ext cx="3979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rPr>
              <a:t>La respuesta a su solicitud en términos de calidad (información completa, clara y precisa) fue: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449575"/>
              </p:ext>
            </p:extLst>
          </p:nvPr>
        </p:nvGraphicFramePr>
        <p:xfrm>
          <a:off x="4227020" y="2302622"/>
          <a:ext cx="3314007" cy="190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637828"/>
              </p:ext>
            </p:extLst>
          </p:nvPr>
        </p:nvGraphicFramePr>
        <p:xfrm>
          <a:off x="8121660" y="2302623"/>
          <a:ext cx="3339071" cy="190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129019"/>
              </p:ext>
            </p:extLst>
          </p:nvPr>
        </p:nvGraphicFramePr>
        <p:xfrm>
          <a:off x="228359" y="2285996"/>
          <a:ext cx="3256074" cy="194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7902820" y="4599581"/>
            <a:ext cx="3776749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sz="1100" spc="-5" dirty="0">
                <a:latin typeface="Calibri" panose="020F0502020204030204" pitchFamily="34" charset="0"/>
                <a:ea typeface="Calibri" panose="020F0502020204030204" pitchFamily="34" charset="0"/>
              </a:rPr>
              <a:t>La pregunta</a:t>
            </a:r>
            <a:r>
              <a:rPr lang="es-ES" sz="11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</a:rPr>
              <a:t>planteada</a:t>
            </a:r>
            <a:r>
              <a:rPr lang="es-ES" sz="11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100" spc="-50" dirty="0" smtClean="0">
                <a:latin typeface="Calibri" panose="020F0502020204030204" pitchFamily="34" charset="0"/>
                <a:ea typeface="Calibri" panose="020F0502020204030204" pitchFamily="34" charset="0"/>
              </a:rPr>
              <a:t>sobre las respuestas a su solicitud en termino de calidad son: Un 82% Bueno,  11% Regular y un 7% malo, </a:t>
            </a:r>
            <a:r>
              <a:rPr lang="es-ES" sz="1100" spc="-50" dirty="0">
                <a:latin typeface="Calibri" panose="020F0502020204030204" pitchFamily="34" charset="0"/>
                <a:ea typeface="Calibri" panose="020F0502020204030204" pitchFamily="34" charset="0"/>
              </a:rPr>
              <a:t>según los ciudadanos que participaron en la encuesta. 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995648" y="4599581"/>
            <a:ext cx="3776749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sz="1100" spc="-5" dirty="0">
                <a:latin typeface="Calibri" panose="020F0502020204030204" pitchFamily="34" charset="0"/>
                <a:ea typeface="Calibri" panose="020F0502020204030204" pitchFamily="34" charset="0"/>
              </a:rPr>
              <a:t>La pregunta</a:t>
            </a:r>
            <a:r>
              <a:rPr lang="es-ES" sz="11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</a:rPr>
              <a:t>planteada</a:t>
            </a:r>
            <a:r>
              <a:rPr lang="es-ES" sz="1100" spc="-50" dirty="0">
                <a:latin typeface="Calibri" panose="020F0502020204030204" pitchFamily="34" charset="0"/>
                <a:ea typeface="Calibri" panose="020F0502020204030204" pitchFamily="34" charset="0"/>
              </a:rPr>
              <a:t> del tiempo de </a:t>
            </a:r>
            <a:r>
              <a:rPr lang="es-ES" sz="1100" spc="-50" dirty="0" smtClean="0">
                <a:latin typeface="Calibri" panose="020F0502020204030204" pitchFamily="34" charset="0"/>
                <a:ea typeface="Calibri" panose="020F0502020204030204" pitchFamily="34" charset="0"/>
              </a:rPr>
              <a:t>respuesta para resolver su solicitud fue  del 77 % Bueno, 14 % Regular y un 9 % malo, según </a:t>
            </a:r>
            <a:r>
              <a:rPr lang="es-ES" sz="1100" spc="-50" dirty="0">
                <a:latin typeface="Calibri" panose="020F0502020204030204" pitchFamily="34" charset="0"/>
                <a:ea typeface="Calibri" panose="020F0502020204030204" pitchFamily="34" charset="0"/>
              </a:rPr>
              <a:t>los ciudadanos que participaron en la encuesta. 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24444" y="4599581"/>
            <a:ext cx="3776749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897890" algn="just">
              <a:lnSpc>
                <a:spcPct val="115000"/>
              </a:lnSpc>
              <a:spcAft>
                <a:spcPts val="0"/>
              </a:spcAft>
            </a:pPr>
            <a:r>
              <a:rPr lang="es-ES" sz="1100" spc="-5" dirty="0" smtClean="0">
                <a:latin typeface="Calibri" panose="020F0502020204030204" pitchFamily="34" charset="0"/>
                <a:ea typeface="Calibri" panose="020F0502020204030204" pitchFamily="34" charset="0"/>
              </a:rPr>
              <a:t>La pregunta</a:t>
            </a:r>
            <a:r>
              <a:rPr lang="es-ES" sz="1100" spc="-5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</a:rPr>
              <a:t>planteada</a:t>
            </a:r>
            <a:r>
              <a:rPr lang="es-ES" sz="11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100" spc="-50" dirty="0" smtClean="0">
                <a:latin typeface="Calibri" panose="020F0502020204030204" pitchFamily="34" charset="0"/>
                <a:ea typeface="Calibri" panose="020F0502020204030204" pitchFamily="34" charset="0"/>
              </a:rPr>
              <a:t>del tiempo de espera para se atendido es de un 77% bueno, un 15% regular y 8% malo según los ciudadanos que participaron en la encuesta. 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28502" y="927900"/>
            <a:ext cx="4408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¿Cuál de los siguientes canales de atención dispuestos por el ICA utiliza con mayor frecuencia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?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91251" y="927900"/>
            <a:ext cx="4422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¿Cuál de los siguientes canales de atención dispuestos por el ICA es de su preferencia?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62588"/>
              </p:ext>
            </p:extLst>
          </p:nvPr>
        </p:nvGraphicFramePr>
        <p:xfrm>
          <a:off x="914401" y="2057399"/>
          <a:ext cx="10326254" cy="410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/>
          <p:cNvSpPr/>
          <p:nvPr/>
        </p:nvSpPr>
        <p:spPr>
          <a:xfrm>
            <a:off x="9712474" y="2783339"/>
            <a:ext cx="131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Preferencia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9712474" y="2989508"/>
            <a:ext cx="1262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F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recuencia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4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La información publicada en la página WEB del Instituto es:</a:t>
            </a:r>
            <a:endParaRPr lang="es-CO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90649"/>
              </p:ext>
            </p:extLst>
          </p:nvPr>
        </p:nvGraphicFramePr>
        <p:xfrm>
          <a:off x="554183" y="1690688"/>
          <a:ext cx="10160000" cy="417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9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Qué tipo de información le gustaría encontrar en nuestra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página.</a:t>
            </a:r>
            <a:endParaRPr lang="es-CO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17503"/>
              </p:ext>
            </p:extLst>
          </p:nvPr>
        </p:nvGraphicFramePr>
        <p:xfrm>
          <a:off x="838200" y="1517657"/>
          <a:ext cx="4149436" cy="473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436">
                  <a:extLst>
                    <a:ext uri="{9D8B030D-6E8A-4147-A177-3AD203B41FA5}">
                      <a16:colId xmlns:a16="http://schemas.microsoft.com/office/drawing/2014/main" val="623414308"/>
                    </a:ext>
                  </a:extLst>
                </a:gridCol>
              </a:tblGrid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EPIDEMIOLOGIA DE ENFERMEDADES DE CANINOS Y FELINOS EN COLOMBIA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60724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DATOS DE MERCADEO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5676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CURSOS DE INSEMINACION, NUTRICIÓN Y PASTOS PARA GANADERÍA Y CABRAS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79726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MAS QUE TODO SOBRE LAS ENFERMEDADES DE CONTROL OFICIAL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3128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SERVICIOS OFERTADOS.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54235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TABLA DE PRECIOS DEL GANADO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04904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 LA INFORMACION QUE HAY ESTA BIEN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27514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REGLAMENTOS BASICOS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50504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INFORCION SOBRE PRECIOS DE MERCADO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72533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QUE LOS TRAMITES DE REGISTROS DE PREDIOS Y ALMACENES SEA MAS CLARA Y CONCISA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90365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TIPO BOVINA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946030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INFORMACIÓN DE PRODUCCIONES PECUARIAS.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74201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SOCIALIZAR NORMALIDAD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10492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NORMAS SANITARIAS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58761"/>
                  </a:ext>
                </a:extLst>
              </a:tr>
              <a:tr h="28118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CONVENIOS INSTITUCIONALES VIGENTES Y PROCESOS DE CONTRATACIÓN Y VINCULACIÓN CON EL INSTITUTO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29268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MANEJAR INFORMACION DE DECRETOS Y NORMAS POR CORREO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70724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NOTICIAS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43590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MOVILIZACIÓN BOVINOS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74428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TODO LO REFERENTE A MOVILIZACION DE ANIMALES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763265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MANUALES DE PROCESOS PECUARIOS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694625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JORNADAS DE VACUNACIÓN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05514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CAPACITACIONES REALIZADAS POR EL ICA PARA DIFERENTES TEMAS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42111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IMPORTACION DE BOVINOS SOBRE LOS REQUISITOS LEGALES.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45027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LINK DE ACCESO A EVENTOS ACTUALIZADOS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89310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TODO LO DE SANIDAD ANIMAL.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8622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INFORMACION CLARA PRECISA Y CON RESPUESTAS OPORTUNAS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9776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ENCONTRAR Y CONSULTAR FACILMENTE LOS REGISTROS ICA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72948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INFORMACIÓN PAREMIOLÓGICA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87566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SOCIALIZACION DE PROYECTOS PRODUCTIVOS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23616"/>
                  </a:ext>
                </a:extLst>
              </a:tr>
              <a:tr h="28118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QUE LOS HORARIOS DE ATENCIÓN PARA VIAJAR CON MASCOTAS SEAN CLAROS YA QUE EN EL AEROPUERTO SOLO ATIENDEN HASTA UNA HORA Y EN LA WEB Y VÍA TELÉFONO DICE OTRA  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05867"/>
                  </a:ext>
                </a:extLst>
              </a:tr>
              <a:tr h="143896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TRAMITES 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8486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40577"/>
              </p:ext>
            </p:extLst>
          </p:nvPr>
        </p:nvGraphicFramePr>
        <p:xfrm>
          <a:off x="5809672" y="1455276"/>
          <a:ext cx="5024582" cy="4893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4582">
                  <a:extLst>
                    <a:ext uri="{9D8B030D-6E8A-4147-A177-3AD203B41FA5}">
                      <a16:colId xmlns:a16="http://schemas.microsoft.com/office/drawing/2014/main" val="1076539068"/>
                    </a:ext>
                  </a:extLst>
                </a:gridCol>
              </a:tblGrid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QUE CUMPLAN CON LO QUE DICE EN EL PAGINA, YA QUE CON RESPECTO A LA IMPORTACIÓN DE MASCOTAS HABLAN DE UN TIEMPO Y CUANDO LLEGA UNO ALLA AL ICA AEROPUERTO DICEN OTRA COSA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77042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DIFERENTES SERVICIOS QUE PRESTA LA INSTITUCIÓN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4971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ENFERMEDADES REELEVANTES EN LAS ESPECIES:BOVINA ,PORCINA, AVES Y LOS TRATAMIENTOS QUE SE DEBEN APLICAR.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12751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 dirty="0">
                          <a:effectLst/>
                        </a:rPr>
                        <a:t>ALERTAS SANITARIAS PLAGUICIDAS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554666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 dirty="0">
                          <a:effectLst/>
                        </a:rPr>
                        <a:t>TRÁMITES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45723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INFORMACION DEL MINISTERIO DE AGRICULTURA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73997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SITUACIÓN SANITARIA PECUARIA EN EL PAÍS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72866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MAPAS DE LAS DIFERENTES ZONAS SEGÚN ESPECIE DE ANIMALES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90905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NUEVOS SERVICIOS DEL ICA, MAS SOBRE MASCOTAS Y REQUISITOS DE OTROS PAÍSES AL MOMENTO DE EXPORTAR. HACE FALTA UN PUNTO DE ATENCIÓN AL USUARIO EN LAS OFICINAS DEL ICA A NIVEL NACIONAL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328305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EL ESTADO EN EL QUE ESTAN LAS ZONAS DE FRONTERA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27727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 dirty="0">
                          <a:effectLst/>
                        </a:rPr>
                        <a:t>LABORATORIOS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71231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IMPORTACIÓN DE MATERIAL GENÉTICO EN OVINOS.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15427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QUE LAS MODIFICACIONES A LAS LEYES QUE AFECTEN DE MANERA DIRECTA LA MOVILIZACIÓN DE ANIMALES, SEAN PUBLICADAS CON TIEMPO PARA PODER DARLE A CONOCER AL PRODUCTOR DE LOS CAMBIOS QUE SE VAN A REALIZAR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451386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MANEJO Y GUIAS DE TOMAS DE MUESTRAS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486847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 dirty="0">
                          <a:effectLst/>
                        </a:rPr>
                        <a:t>REALIZAR CON FACILIDAD TRAMITES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11208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>
                          <a:effectLst/>
                        </a:rPr>
                        <a:t>SANCIONES A LABORATORIOS AL NO CUMPLIMEINTO DE LA NORMA TECNICA COLOMBIANA 17025:2017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71739"/>
                  </a:ext>
                </a:extLst>
              </a:tr>
              <a:tr h="117449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EN SIMPLIFICA, MAYOR FLEXIBILIDAD EN EL USO DE LA APLICACIÓN, ENTRE OTROS POR EJEMPLO, EN LA </a:t>
                      </a:r>
                      <a:r>
                        <a:rPr lang="es-MX" sz="700" b="1" u="none" strike="noStrike" dirty="0" err="1">
                          <a:effectLst/>
                        </a:rPr>
                        <a:t>LA</a:t>
                      </a:r>
                      <a:r>
                        <a:rPr lang="es-MX" sz="700" b="1" u="none" strike="noStrike" dirty="0">
                          <a:effectLst/>
                        </a:rPr>
                        <a:t> INCLUSIÓN DE INGREDIENTES, PUES ME PARECE "MUY CUADRICULADO" Y NO ACTUALIZADO CON EL ESTADO DE LA TÉCNICA.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7584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SI LA EXPLICACIÓN ES QUE LA APLICACIÓN ES ASÍ POR SEGUIMIENTO DE LA NORMATIVIDAD VIGENTE, ENTONCES SUGIERO ACTUALIZAR TANTO LA NORMATIVIDAD, COMO LA TECNOLOGÍA DE INFORMACIÓN EN ESTA APLICACIÓN.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34042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 dirty="0">
                          <a:effectLst/>
                        </a:rPr>
                        <a:t>ORIENTACIÓN GANADERA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200617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>
                          <a:effectLst/>
                        </a:rPr>
                        <a:t>MÁS DE ANIMALES DE ESPECIES MENORES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95761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 dirty="0">
                          <a:effectLst/>
                        </a:rPr>
                        <a:t>ACTUALIZACION PARA PROFESIONALES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95808"/>
                  </a:ext>
                </a:extLst>
              </a:tr>
              <a:tr h="117449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>
                          <a:effectLst/>
                        </a:rPr>
                        <a:t>HORARIOS QUE REALMENTE CUMPLAN.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70757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SUPUESTAMENTE TRABAJAN EN JORNADA CONTINÚA Y SI SE LLEGA AL MEDIO DÍA, SÓLO HAY SERVICIOS DE GUÍAS. A LOS PROFESIONALES HAY QUE ESPERARLOS HASTA LAS 2 O LA HORA QUE QUIERAN LLEGAR SI ES VIERNES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93569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LA INFORMACIÓN ME PARECE PERTINENTE SIN EMBARGO A VECES ES DIFÍCIL ENCONTRARLA.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31150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QUE SEA MAS FACIL PARA UNA PERSONA DEL COMUN ENCONTRAR LAS NORMAS DE LA ACTIVIDAD AGROPECUARIA DE SU INTERES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90423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MÁS INFORMACIÓN SOBRE LAS BUENAS PRÁCTICAS GANADERAS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56158"/>
                  </a:ext>
                </a:extLst>
              </a:tr>
              <a:tr h="212583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INFORMACIÓN SOBRE LAS MESAS DE TRABAJO CON LAS EMPRESAS QUE INTENTAN REGISTRAR MEDICAMENTOS VETERINARIOS O ALIMENTOS PARA ANIMALES. EL ICA ESTÁ RECHAZANDO MUCHOS TRÁMITES PORQUE LOS FUNCIONARIOS DESCONOCEN LOS ARGUMENTOS DE LAS EMPRESAS PARA REGISTRAR Y DIFICULTAN MUCHO LA LABOR. DEBERÍAN ´PUBLICAR LOS AVANCES EN ESE TEMA PARA CLARIDAD DE LOS USUARIOS!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84119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INFORMACIÓN CLARA Y OPORTUNA. LA MAYOR PARTE DE LA INFORMACIÓN LLEGA PRIMERO POR TERCEROS COMO FEDEGAN, APROVET ETC.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9386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INFORMACIÓN SOBRE EL TEMA DE MOVILIZACIÓN DE LAS DIFERENTES ESPECIES.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72465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MX" sz="700" b="1" u="none" strike="noStrike" dirty="0">
                          <a:effectLst/>
                        </a:rPr>
                        <a:t>INFOGRAFÍAS DE ALGUNOS PROCESOS PUNTUALES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84215"/>
                  </a:ext>
                </a:extLst>
              </a:tr>
              <a:tr h="12332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700" b="1" u="none" strike="noStrike" dirty="0">
                          <a:effectLst/>
                        </a:rPr>
                        <a:t>MOVILIZACIÓN ANIMALES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39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8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102" y="388189"/>
            <a:ext cx="10732698" cy="819509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  <a:t>Seleccione el aspecto que considere debe el Instituto fortalecer para mejorar la prestación del servicio.</a:t>
            </a:r>
            <a:endParaRPr lang="es-CO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949255"/>
              </p:ext>
            </p:extLst>
          </p:nvPr>
        </p:nvGraphicFramePr>
        <p:xfrm>
          <a:off x="990578" y="1207698"/>
          <a:ext cx="9993746" cy="415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990578" y="5460369"/>
            <a:ext cx="1069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Se evidencia la necesidad de generar mas puntos de atención, brindar mayor comodidad en las instalaciones, e involucrar a la ciudadanía en los ejercicios participativos del Instituto.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90514" y="353682"/>
            <a:ext cx="602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50000"/>
                  </a:schemeClr>
                </a:solidFill>
              </a:rPr>
              <a:t>Análisis de resultados</a:t>
            </a:r>
            <a:endParaRPr lang="es-ES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17917" y="1509623"/>
            <a:ext cx="10360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Esta herramienta de evaluación ha permitido interactuar de manera virtual con los ciudadanos del Instituto y a la vez: </a:t>
            </a:r>
            <a:endParaRPr lang="es-E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*Determinar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, recopilar y analizar los datos sobre la expectativa en la percepción y satisfacción del servicio tramites y procedimientos ofrecidos.</a:t>
            </a:r>
          </a:p>
          <a:p>
            <a:pPr algn="just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*Ha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permitido detectar y analizar las necesidades de la ciudadanía a fin de mejorar su satisfacción en la prestación de nuestro servicio.</a:t>
            </a:r>
          </a:p>
          <a:p>
            <a:pPr algn="just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*Evaluar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la complejidad de los documentos utilizados para comunicarse con los ciudadanos frente a las comunicaciones institucionales </a:t>
            </a:r>
          </a:p>
          <a:p>
            <a:pPr algn="just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*Mejorar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procesos y procedimientos a partir del análisis de las necesidades y prioridades en la prestación del servicio.</a:t>
            </a:r>
          </a:p>
          <a:p>
            <a:pPr algn="just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*Medir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las características y preferencias de los ciudadanos.</a:t>
            </a:r>
          </a:p>
          <a:p>
            <a:pPr algn="just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*Medir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el tiempo de espera en la atención y el uso de los diferentes canales dispuestos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De acuerdo a los resultados obtenidos se evidencia que el Instituto tiene una buena imagen entre los ciudadanos por el gran porcentaje de evaluación en las respuestas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afirmativas emitidas; 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de igual manera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es necesario revisar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los porcentajes más bajos en cada uno de los ítems y las sugerencias de los ciudadanos en el tipo de información que les gustaría encontrar en la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página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y los aspectos que el Instituto debe fortalecer para mejorar la prestación del servicio, documentando acciones de mejora por parte de cada una de las Subgerencias con el fin de atender a las necesidades de la ciudadanía. De igual manera y de acuerdo a las recomendaciones de los resultados obtenidos en la vigencia anterior se observa una baja participación de infancia y adolescencia (población entre los 0 y 18 años) por lo que se continúa recomendando tener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en cuenta este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grupo poblacional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en las fases de la planeación, formulación, ejecución y evaluación de los servicios ofertados por el Instituto.</a:t>
            </a:r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07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872596" y="4235570"/>
            <a:ext cx="623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B050"/>
                </a:solidFill>
              </a:rPr>
              <a:t>Grupo Atención al Ciudadano</a:t>
            </a:r>
          </a:p>
          <a:p>
            <a:pPr algn="ctr"/>
            <a:r>
              <a:rPr lang="es-ES" sz="3600" b="1" dirty="0" smtClean="0">
                <a:solidFill>
                  <a:srgbClr val="00B050"/>
                </a:solidFill>
              </a:rPr>
              <a:t>2022</a:t>
            </a:r>
            <a:endParaRPr lang="es-ES" sz="3600" b="1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47" y="2016305"/>
            <a:ext cx="5930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0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591324"/>
              </p:ext>
            </p:extLst>
          </p:nvPr>
        </p:nvGraphicFramePr>
        <p:xfrm>
          <a:off x="352695" y="182880"/>
          <a:ext cx="11560630" cy="623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3120" y="423949"/>
            <a:ext cx="8835044" cy="4770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Encuestas efectivas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seccionales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31135"/>
              </p:ext>
            </p:extLst>
          </p:nvPr>
        </p:nvGraphicFramePr>
        <p:xfrm>
          <a:off x="369277" y="1055720"/>
          <a:ext cx="2671742" cy="520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466">
                  <a:extLst>
                    <a:ext uri="{9D8B030D-6E8A-4147-A177-3AD203B41FA5}">
                      <a16:colId xmlns:a16="http://schemas.microsoft.com/office/drawing/2014/main" val="3578712719"/>
                    </a:ext>
                  </a:extLst>
                </a:gridCol>
                <a:gridCol w="925572">
                  <a:extLst>
                    <a:ext uri="{9D8B030D-6E8A-4147-A177-3AD203B41FA5}">
                      <a16:colId xmlns:a16="http://schemas.microsoft.com/office/drawing/2014/main" val="3895266200"/>
                    </a:ext>
                  </a:extLst>
                </a:gridCol>
                <a:gridCol w="619704">
                  <a:extLst>
                    <a:ext uri="{9D8B030D-6E8A-4147-A177-3AD203B41FA5}">
                      <a16:colId xmlns:a16="http://schemas.microsoft.com/office/drawing/2014/main" val="525244089"/>
                    </a:ext>
                  </a:extLst>
                </a:gridCol>
              </a:tblGrid>
              <a:tr h="539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SECCIONAL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5344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Amazonas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77708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Antioquia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988794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Arauca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362682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Atlántico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42219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Bolívar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05154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Boyacá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52617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Caldas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24830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Caquetá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095231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Casanare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30893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Cauca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36939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Cesar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43709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Choco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06450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Córdoba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82220"/>
                  </a:ext>
                </a:extLst>
              </a:tr>
              <a:tr h="539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Cundinamarca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93967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Guainía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18330"/>
                  </a:ext>
                </a:extLst>
              </a:tr>
              <a:tr h="27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Guaviare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2834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46983"/>
              </p:ext>
            </p:extLst>
          </p:nvPr>
        </p:nvGraphicFramePr>
        <p:xfrm>
          <a:off x="3649288" y="1055717"/>
          <a:ext cx="2718261" cy="513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278">
                  <a:extLst>
                    <a:ext uri="{9D8B030D-6E8A-4147-A177-3AD203B41FA5}">
                      <a16:colId xmlns:a16="http://schemas.microsoft.com/office/drawing/2014/main" val="1450430668"/>
                    </a:ext>
                  </a:extLst>
                </a:gridCol>
                <a:gridCol w="826848">
                  <a:extLst>
                    <a:ext uri="{9D8B030D-6E8A-4147-A177-3AD203B41FA5}">
                      <a16:colId xmlns:a16="http://schemas.microsoft.com/office/drawing/2014/main" val="1087905054"/>
                    </a:ext>
                  </a:extLst>
                </a:gridCol>
                <a:gridCol w="620135">
                  <a:extLst>
                    <a:ext uri="{9D8B030D-6E8A-4147-A177-3AD203B41FA5}">
                      <a16:colId xmlns:a16="http://schemas.microsoft.com/office/drawing/2014/main" val="3715526345"/>
                    </a:ext>
                  </a:extLst>
                </a:gridCol>
              </a:tblGrid>
              <a:tr h="245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SECCIONAL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n-US" sz="1600" b="1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12760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Huila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57184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 Guajira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181245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Magdalena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04168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Meta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051242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Nariño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903044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Norte de Santander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09463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Putumayo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52562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Quindío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55735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Risaralda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34150"/>
                  </a:ext>
                </a:extLst>
              </a:tr>
              <a:tr h="256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San Andrés y Providencia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69254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Santander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84155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Sucre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42452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Tolima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46273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Valle del Cauca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68317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Vichada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96946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Vaupés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1507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Bogotá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8906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580116" y="1400803"/>
            <a:ext cx="49993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El 56,7% de las encuestas </a:t>
            </a:r>
            <a:r>
              <a:rPr lang="es-MX" b="1" dirty="0" smtClean="0"/>
              <a:t>aplicadas en la actual vigencia se concentraron </a:t>
            </a:r>
            <a:r>
              <a:rPr lang="es-MX" b="1" dirty="0"/>
              <a:t>en las </a:t>
            </a:r>
            <a:r>
              <a:rPr lang="es-MX" b="1" dirty="0" smtClean="0"/>
              <a:t>siguientes seccionales</a:t>
            </a:r>
            <a:r>
              <a:rPr lang="es-MX" b="1" dirty="0"/>
              <a:t>: </a:t>
            </a:r>
            <a:endParaRPr lang="es-MX" b="1" dirty="0" smtClean="0"/>
          </a:p>
          <a:p>
            <a:endParaRPr lang="es-MX" b="1" dirty="0"/>
          </a:p>
          <a:p>
            <a:r>
              <a:rPr lang="es-MX" sz="1200" dirty="0"/>
              <a:t>• Cundinamarca (19,5%) </a:t>
            </a:r>
          </a:p>
          <a:p>
            <a:r>
              <a:rPr lang="es-MX" sz="1200" dirty="0"/>
              <a:t>• Antioquia (12,9%) </a:t>
            </a:r>
          </a:p>
          <a:p>
            <a:r>
              <a:rPr lang="es-MX" sz="1200" dirty="0"/>
              <a:t>• Norte de Santander (10,7%) </a:t>
            </a:r>
          </a:p>
          <a:p>
            <a:r>
              <a:rPr lang="es-MX" sz="1200" dirty="0"/>
              <a:t>• Arauca  (9,8%) </a:t>
            </a:r>
          </a:p>
          <a:p>
            <a:r>
              <a:rPr lang="es-MX" sz="1200" dirty="0"/>
              <a:t>• Cesar (8,2%) </a:t>
            </a:r>
          </a:p>
          <a:p>
            <a:r>
              <a:rPr lang="es-MX" sz="1200" dirty="0"/>
              <a:t>• Tolima  (5,9%) </a:t>
            </a:r>
          </a:p>
          <a:p>
            <a:r>
              <a:rPr lang="es-MX" sz="1200" dirty="0"/>
              <a:t>• Quindío  (5,1%) </a:t>
            </a:r>
          </a:p>
          <a:p>
            <a:r>
              <a:rPr lang="es-MX" sz="1200" dirty="0"/>
              <a:t>• Valle del Cauca  (4,0%) </a:t>
            </a:r>
          </a:p>
        </p:txBody>
      </p:sp>
    </p:spTree>
    <p:extLst>
      <p:ext uri="{BB962C8B-B14F-4D97-AF65-F5344CB8AC3E}">
        <p14:creationId xmlns:p14="http://schemas.microsoft.com/office/powerpoint/2010/main" val="24549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4827"/>
              </p:ext>
            </p:extLst>
          </p:nvPr>
        </p:nvGraphicFramePr>
        <p:xfrm>
          <a:off x="2976112" y="153558"/>
          <a:ext cx="3804250" cy="6195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145">
                  <a:extLst>
                    <a:ext uri="{9D8B030D-6E8A-4147-A177-3AD203B41FA5}">
                      <a16:colId xmlns:a16="http://schemas.microsoft.com/office/drawing/2014/main" val="422352445"/>
                    </a:ext>
                  </a:extLst>
                </a:gridCol>
                <a:gridCol w="1377105">
                  <a:extLst>
                    <a:ext uri="{9D8B030D-6E8A-4147-A177-3AD203B41FA5}">
                      <a16:colId xmlns:a16="http://schemas.microsoft.com/office/drawing/2014/main" val="3004977603"/>
                    </a:ext>
                  </a:extLst>
                </a:gridCol>
              </a:tblGrid>
              <a:tr h="2596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AÑO 2021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56340"/>
                  </a:ext>
                </a:extLst>
              </a:tr>
              <a:tr h="2596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RESULTADOS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80076"/>
                  </a:ext>
                </a:extLst>
              </a:tr>
              <a:tr h="16454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/>
                </a:tc>
                <a:extLst>
                  <a:ext uri="{0D108BD9-81ED-4DB2-BD59-A6C34878D82A}">
                    <a16:rowId xmlns:a16="http://schemas.microsoft.com/office/drawing/2014/main" val="425082542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Amazonas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632129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Antioquia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9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21189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Arauca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8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90321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Atlántico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64833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Bolívar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29499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Boyacá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51430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Caldas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8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81669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Caquetá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44945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Casanare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12153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Cauca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4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57174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Cesar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4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16509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Choco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36534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Córdoba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007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Cundinamarca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64374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Guainía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66678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Guaviare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52202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Huila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17376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La Guajira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14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64971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Magdalena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37473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66437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Nariño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4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65197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Norte de Santander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3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81927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Putumayo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8775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Quindío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4905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Risaralda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65266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San Andrés y Providencia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25700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Santander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4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453111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Sucre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69156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Tolima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13276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Valle del Cauca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4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3110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Vichada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11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71733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Vaupés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8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63563"/>
                  </a:ext>
                </a:extLst>
              </a:tr>
              <a:tr h="1670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Bogotá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5990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51708"/>
              </p:ext>
            </p:extLst>
          </p:nvPr>
        </p:nvGraphicFramePr>
        <p:xfrm>
          <a:off x="7375584" y="101794"/>
          <a:ext cx="4244197" cy="618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8444">
                  <a:extLst>
                    <a:ext uri="{9D8B030D-6E8A-4147-A177-3AD203B41FA5}">
                      <a16:colId xmlns:a16="http://schemas.microsoft.com/office/drawing/2014/main" val="3804879086"/>
                    </a:ext>
                  </a:extLst>
                </a:gridCol>
                <a:gridCol w="1495753">
                  <a:extLst>
                    <a:ext uri="{9D8B030D-6E8A-4147-A177-3AD203B41FA5}">
                      <a16:colId xmlns:a16="http://schemas.microsoft.com/office/drawing/2014/main" val="2246474965"/>
                    </a:ext>
                  </a:extLst>
                </a:gridCol>
              </a:tblGrid>
              <a:tr h="2592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AÑO 2022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05711"/>
                  </a:ext>
                </a:extLst>
              </a:tr>
              <a:tr h="2592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RESULTADOS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88150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5875" marB="0" anchor="b"/>
                </a:tc>
                <a:extLst>
                  <a:ext uri="{0D108BD9-81ED-4DB2-BD59-A6C34878D82A}">
                    <a16:rowId xmlns:a16="http://schemas.microsoft.com/office/drawing/2014/main" val="57626958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Amazonas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13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04386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Antioquia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58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65930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Arauca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55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59230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Atlántico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15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49206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Bolívar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26703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Boyacá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23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60354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Caldas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72701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Caquetá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081532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Casanare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72295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Cauca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02124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Cesar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43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91652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Choco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18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5971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Córdoba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76890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Cundinamarca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163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7011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Guainía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5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94336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Guaviare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122954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Huila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24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30795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Guajira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6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4290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Magdalena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8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980470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47076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Nariño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28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72153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Norte de Santander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57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35072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Putumayo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7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581451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Quindío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36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271276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Risaralda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29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86553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solidFill>
                            <a:schemeClr val="bg1"/>
                          </a:solidFill>
                          <a:effectLst/>
                        </a:rPr>
                        <a:t>San Andrés y Providencia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0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01923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Santander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25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693263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Sucre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5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340851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Tolima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39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442925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Valle del Cauca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36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29970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Vichada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22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9836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Vaupés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29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954870"/>
                  </a:ext>
                </a:extLst>
              </a:tr>
              <a:tr h="1667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Bogotá</a:t>
                      </a:r>
                      <a:endParaRPr lang="es-CO" sz="90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587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29</a:t>
                      </a:r>
                      <a:endParaRPr lang="es-CO" sz="900" b="1" i="0" u="none" strike="noStrike" dirty="0">
                        <a:solidFill>
                          <a:srgbClr val="21212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875" marR="5875" marT="11751" marB="117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398357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45057" y="1768415"/>
            <a:ext cx="2536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Participación de la ciudadanía a nivel Nacional en los últimos dos años….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Consolidado General de la participación  </a:t>
            </a:r>
            <a:endParaRPr lang="es-CO" sz="24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2068076"/>
              </p:ext>
            </p:extLst>
          </p:nvPr>
        </p:nvGraphicFramePr>
        <p:xfrm>
          <a:off x="3191774" y="2675437"/>
          <a:ext cx="6219645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5156">
                  <a:extLst>
                    <a:ext uri="{9D8B030D-6E8A-4147-A177-3AD203B41FA5}">
                      <a16:colId xmlns:a16="http://schemas.microsoft.com/office/drawing/2014/main" val="3075095736"/>
                    </a:ext>
                  </a:extLst>
                </a:gridCol>
                <a:gridCol w="1454489">
                  <a:extLst>
                    <a:ext uri="{9D8B030D-6E8A-4147-A177-3AD203B41FA5}">
                      <a16:colId xmlns:a16="http://schemas.microsoft.com/office/drawing/2014/main" val="3084846995"/>
                    </a:ext>
                  </a:extLst>
                </a:gridCol>
              </a:tblGrid>
              <a:tr h="24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u="sng" dirty="0">
                          <a:solidFill>
                            <a:schemeClr val="bg1"/>
                          </a:solidFill>
                          <a:effectLst/>
                        </a:rPr>
                        <a:t>SUBGERENCIAS 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u="sng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58896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Protección Animal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340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78904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1"/>
                          </a:solidFill>
                          <a:effectLst/>
                        </a:rPr>
                        <a:t>Protección Vegetal</a:t>
                      </a:r>
                      <a:endParaRPr lang="es-CO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77222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Administrativa Financiera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69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65551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1"/>
                          </a:solidFill>
                          <a:effectLst/>
                        </a:rPr>
                        <a:t>Regulación Sanitaria y Fitosanitaria</a:t>
                      </a:r>
                      <a:endParaRPr lang="es-CO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131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13892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Análisis y Diagnósticos 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24214"/>
                  </a:ext>
                </a:extLst>
              </a:tr>
              <a:tr h="24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Protección Fronteriza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32802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838200" y="1483743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estructura organizacional del Instituto Colombiano Agropecuario ICA está debidamente organizada, de forma tal que le permite ejercer sus funciones en todos los ámbitos correspondientes a su misión en todo el territorio nacional. A continuación se indica el total de participantes por </a:t>
            </a:r>
            <a:r>
              <a:rPr lang="es-ES" dirty="0" smtClean="0"/>
              <a:t>Subgerencia a nivel nacional.</a:t>
            </a:r>
            <a:endParaRPr lang="es-CO" sz="2400" dirty="0"/>
          </a:p>
        </p:txBody>
      </p:sp>
      <p:sp>
        <p:nvSpPr>
          <p:cNvPr id="5" name="Rectángulo 4"/>
          <p:cNvSpPr/>
          <p:nvPr/>
        </p:nvSpPr>
        <p:spPr>
          <a:xfrm>
            <a:off x="986285" y="5158444"/>
            <a:ext cx="10624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Al concentrar la Subgerencia de Protección Animal el </a:t>
            </a:r>
            <a:r>
              <a:rPr lang="es-CO" dirty="0" smtClean="0"/>
              <a:t>mayor número de participantes  </a:t>
            </a:r>
            <a:r>
              <a:rPr lang="es-CO" dirty="0"/>
              <a:t>posiciona al ganadero como principal </a:t>
            </a:r>
            <a:r>
              <a:rPr lang="es-CO" dirty="0" smtClean="0"/>
              <a:t>usuario del </a:t>
            </a:r>
            <a:r>
              <a:rPr lang="es-CO" dirty="0"/>
              <a:t>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1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274538"/>
              </p:ext>
            </p:extLst>
          </p:nvPr>
        </p:nvGraphicFramePr>
        <p:xfrm>
          <a:off x="549917" y="285191"/>
          <a:ext cx="11393553" cy="58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5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IC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8e22fe-4198-4c93-872a-6b6dec0a4266">
      <Terms xmlns="http://schemas.microsoft.com/office/infopath/2007/PartnerControls"/>
    </lcf76f155ced4ddcb4097134ff3c332f>
    <TaxCatchAll xmlns="d7f80cf4-2863-421f-9003-5cd9b982ed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EDA3CB8E94804F806D323B6854C007" ma:contentTypeVersion="12" ma:contentTypeDescription="Crear nuevo documento." ma:contentTypeScope="" ma:versionID="89b85a4753469b044cdf8baab9263b63">
  <xsd:schema xmlns:xsd="http://www.w3.org/2001/XMLSchema" xmlns:xs="http://www.w3.org/2001/XMLSchema" xmlns:p="http://schemas.microsoft.com/office/2006/metadata/properties" xmlns:ns2="8e8e22fe-4198-4c93-872a-6b6dec0a4266" xmlns:ns3="d7f80cf4-2863-421f-9003-5cd9b982edd2" targetNamespace="http://schemas.microsoft.com/office/2006/metadata/properties" ma:root="true" ma:fieldsID="a389710935737584a49c43d816f81feb" ns2:_="" ns3:_="">
    <xsd:import namespace="8e8e22fe-4198-4c93-872a-6b6dec0a4266"/>
    <xsd:import namespace="d7f80cf4-2863-421f-9003-5cd9b982ed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22fe-4198-4c93-872a-6b6dec0a4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c13af8aa-4373-474f-ae2e-dcebb9a41e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80cf4-2863-421f-9003-5cd9b982edd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3143d92-257a-49b2-b63e-b277711ed8a0}" ma:internalName="TaxCatchAll" ma:showField="CatchAllData" ma:web="d7f80cf4-2863-421f-9003-5cd9b982ed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3DAFC-D103-4D92-8A6A-C2E093E4295C}">
  <ds:schemaRefs>
    <ds:schemaRef ds:uri="8e8e22fe-4198-4c93-872a-6b6dec0a4266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d7f80cf4-2863-421f-9003-5cd9b982ed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035958-1EFD-4336-A3E9-6D8FC5435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e22fe-4198-4c93-872a-6b6dec0a4266"/>
    <ds:schemaRef ds:uri="d7f80cf4-2863-421f-9003-5cd9b982ed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5F5612-454C-455E-B812-442BAB3232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</TotalTime>
  <Words>3685</Words>
  <Application>Microsoft Office PowerPoint</Application>
  <PresentationFormat>Panorámica</PresentationFormat>
  <Paragraphs>543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Segoe UI</vt:lpstr>
      <vt:lpstr>Times New Roman</vt:lpstr>
      <vt:lpstr>Tema ICA</vt:lpstr>
      <vt:lpstr>Presentación de PowerPoint</vt:lpstr>
      <vt:lpstr>Presentación de PowerPoint</vt:lpstr>
      <vt:lpstr>Resultados</vt:lpstr>
      <vt:lpstr>Histórico en la participación de la ciudadanía de los últimos 3 años</vt:lpstr>
      <vt:lpstr>Presentación de PowerPoint</vt:lpstr>
      <vt:lpstr>Encuestas efectivas por seccionales</vt:lpstr>
      <vt:lpstr>Presentación de PowerPoint</vt:lpstr>
      <vt:lpstr>Consolidado General de la participación  </vt:lpstr>
      <vt:lpstr>Presentación de PowerPoint</vt:lpstr>
      <vt:lpstr>Datos de identificación - Caracterización</vt:lpstr>
      <vt:lpstr>Presentación de PowerPoint</vt:lpstr>
      <vt:lpstr>Presentación de PowerPoint</vt:lpstr>
      <vt:lpstr>Presentación de PowerPoint</vt:lpstr>
      <vt:lpstr>Presentación de PowerPoint</vt:lpstr>
      <vt:lpstr>Evaluación de la oferta Institucional</vt:lpstr>
      <vt:lpstr>                 Subgerencia de Protección Animal</vt:lpstr>
      <vt:lpstr>¿Tiene usted conocimiento de los trámites de la Subgerencia de Protección Animal que puede realizar en línea?</vt:lpstr>
      <vt:lpstr>¿Sabe usted que con el aplicativo SIMPLIFICA, puede realizar los trámites de registro de empresas y productos de alimentos para animales y comercializadores de insumos agropecuarios y material genético?</vt:lpstr>
      <vt:lpstr> ¿Conoce la diferenciación en los protocolos para la movilización de bovinos de zonas fronterizas hacia el centro del país?</vt:lpstr>
      <vt:lpstr>Subgerencia de Protección Fronteriza </vt:lpstr>
      <vt:lpstr>¿La información suministrada y publicada en la página web por el ICA para realizar el proceso de ingreso o salida del país de su mascota, fue lo suficientemente clara y le permitió realizar el proceso sin ningún inconveniente?</vt:lpstr>
      <vt:lpstr> ¿La información suministrada y publicada en la página web por el ICA para realizar el proceso de importación y exportación de productos agropecuarios, fue lo suficientemente clara y le permitió realizar el proceso sin ningún inconveniente?</vt:lpstr>
      <vt:lpstr> ¿La prestación de servicio de los funcionarios ubicados en los puertos, aeropuertos y pasos de frontera ha sido adecuada?</vt:lpstr>
      <vt:lpstr>Subgerencia de Análisis y Diagnóstico </vt:lpstr>
      <vt:lpstr>¿Le resulta fácil tener accesibilidad a los servicios de laboratorio que son prestados por el ICA?</vt:lpstr>
      <vt:lpstr> ¿Es clara la información suministrada por el personal del laboratorio frente al servicio, los tiempos de entrega y los criterios de aceptación o rechazo de muestras?</vt:lpstr>
      <vt:lpstr>¿Es clara la información suministrada en los reportes de resultados emitido por los laboratorios del Instituto?</vt:lpstr>
      <vt:lpstr>        Subgerencia de Regulación Sanitaria y Fitosanitaria </vt:lpstr>
      <vt:lpstr> ¿Conoce o ha usado el Sistema Único de Consulta Pública –SUCOP para participar en la formulación de un proyecto de resolución del Instituto?</vt:lpstr>
      <vt:lpstr>¿Ha asistido a las socializaciones abiertas de resoluciones nuevas que realiza la Dirección de Asuntos Nacionales?</vt:lpstr>
      <vt:lpstr>  ¿Ha participado en el proceso de formulación de un proyecto de resolución con inquietudes, comentarios o sugerencias?</vt:lpstr>
      <vt:lpstr> ¿Conoce usted el procedimiento de gestión internacional para la admisibilidad de productos agropecuarios en los mercados externos, de la Dirección Técnica de Asuntos Internacionales?</vt:lpstr>
      <vt:lpstr>Subgerencia de Protección Vegetal</vt:lpstr>
      <vt:lpstr>¿Considera que las respuestas a sus PQRSD y tramites  son emitidas por el ICA oportunamente?</vt:lpstr>
      <vt:lpstr> ¿Considera que el contenido de las respuestas a sus PQRSD y tramites  emitidas por el ICA es suficiente, claro y preciso?</vt:lpstr>
      <vt:lpstr> ¿Considera que las respuestas a sus PQRSD y tramites  emitidas por el ICA, son respetuosas y cordiales?</vt:lpstr>
      <vt:lpstr>Subgerencia de Administrativa y Financiera </vt:lpstr>
      <vt:lpstr>La veracidad de la información contenida en la certificación laboral expedida cumplió con sus expectativas</vt:lpstr>
      <vt:lpstr>Percepción  del Servicio</vt:lpstr>
      <vt:lpstr>Usted acudió al Instituto Colombiano Agropecuario ICA para:</vt:lpstr>
      <vt:lpstr>Presentación de PowerPoint</vt:lpstr>
      <vt:lpstr>Presentación de PowerPoint</vt:lpstr>
      <vt:lpstr>La información publicada en la página WEB del Instituto es:</vt:lpstr>
      <vt:lpstr>Qué tipo de información le gustaría encontrar en nuestra página.</vt:lpstr>
      <vt:lpstr>Seleccione el aspecto que considere debe el Instituto fortalecer para mejorar la prestación del servicio.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A.Torres Marin</dc:creator>
  <cp:lastModifiedBy>Maria Fernanda Martinez Muñoz</cp:lastModifiedBy>
  <cp:revision>208</cp:revision>
  <dcterms:created xsi:type="dcterms:W3CDTF">2017-12-05T13:43:36Z</dcterms:created>
  <dcterms:modified xsi:type="dcterms:W3CDTF">2022-09-30T19:34:09Z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0x0101006FEDA3CB8E94804F806D323B6854C007</vt:lpwstr>
  </property>
</Properties>
</file>