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1"/>
  </p:sldMasterIdLst>
  <p:notesMasterIdLst>
    <p:notesMasterId r:id="rId16"/>
  </p:notesMasterIdLst>
  <p:handoutMasterIdLst>
    <p:handoutMasterId r:id="rId17"/>
  </p:handoutMasterIdLst>
  <p:sldIdLst>
    <p:sldId id="261" r:id="rId2"/>
    <p:sldId id="262" r:id="rId3"/>
    <p:sldId id="256" r:id="rId4"/>
    <p:sldId id="263" r:id="rId5"/>
    <p:sldId id="264" r:id="rId6"/>
    <p:sldId id="260" r:id="rId7"/>
    <p:sldId id="265" r:id="rId8"/>
    <p:sldId id="266" r:id="rId9"/>
    <p:sldId id="267" r:id="rId10"/>
    <p:sldId id="268" r:id="rId11"/>
    <p:sldId id="269" r:id="rId12"/>
    <p:sldId id="270" r:id="rId13"/>
    <p:sldId id="271" r:id="rId14"/>
    <p:sldId id="272" r:id="rId15"/>
  </p:sldIdLst>
  <p:sldSz cx="12192000" cy="6858000"/>
  <p:notesSz cx="6858000" cy="9144000"/>
  <p:defaultTextStyle>
    <a:defPPr>
      <a:defRPr lang="es-CO"/>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00" autoAdjust="0"/>
    <p:restoredTop sz="94660"/>
  </p:normalViewPr>
  <p:slideViewPr>
    <p:cSldViewPr snapToGrid="0">
      <p:cViewPr varScale="1">
        <p:scale>
          <a:sx n="72" d="100"/>
          <a:sy n="72" d="100"/>
        </p:scale>
        <p:origin x="456" y="78"/>
      </p:cViewPr>
      <p:guideLst/>
    </p:cSldViewPr>
  </p:slideViewPr>
  <p:notesTextViewPr>
    <p:cViewPr>
      <p:scale>
        <a:sx n="1" d="1"/>
        <a:sy n="1" d="1"/>
      </p:scale>
      <p:origin x="0" y="0"/>
    </p:cViewPr>
  </p:notesText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3F6BCA2F-1857-40F0-B5D6-AE60C9A1CB51}" type="datetimeFigureOut">
              <a:rPr lang="es-CO" smtClean="0"/>
              <a:t>31/07/2020</a:t>
            </a:fld>
            <a:endParaRPr lang="es-CO"/>
          </a:p>
        </p:txBody>
      </p:sp>
      <p:sp>
        <p:nvSpPr>
          <p:cNvPr id="4" name="Marcador de pie de página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5" name="Marcador de número de diapositiva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3647E174-65AB-4FD5-BF82-F7FB72C5C147}" type="slidenum">
              <a:rPr lang="es-CO" smtClean="0"/>
              <a:t>‹Nº›</a:t>
            </a:fld>
            <a:endParaRPr lang="es-CO"/>
          </a:p>
        </p:txBody>
      </p:sp>
    </p:spTree>
    <p:extLst>
      <p:ext uri="{BB962C8B-B14F-4D97-AF65-F5344CB8AC3E}">
        <p14:creationId xmlns:p14="http://schemas.microsoft.com/office/powerpoint/2010/main" val="35682937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6CE6058-95DF-4C0A-B84A-EBA0CF20B859}" type="datetimeFigureOut">
              <a:rPr lang="es-CO" smtClean="0"/>
              <a:t>31/07/2020</a:t>
            </a:fld>
            <a:endParaRPr lang="es-CO"/>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D8CA242-CF16-42A7-AD03-39773230BBF7}" type="slidenum">
              <a:rPr lang="es-CO" smtClean="0"/>
              <a:t>‹Nº›</a:t>
            </a:fld>
            <a:endParaRPr lang="es-CO"/>
          </a:p>
        </p:txBody>
      </p:sp>
    </p:spTree>
    <p:extLst>
      <p:ext uri="{BB962C8B-B14F-4D97-AF65-F5344CB8AC3E}">
        <p14:creationId xmlns:p14="http://schemas.microsoft.com/office/powerpoint/2010/main" val="206219336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editar el estilo de subtítulo del patrón</a:t>
            </a:r>
            <a:endParaRPr lang="en-US" dirty="0"/>
          </a:p>
        </p:txBody>
      </p:sp>
      <p:sp>
        <p:nvSpPr>
          <p:cNvPr id="4" name="Date Placeholder 3"/>
          <p:cNvSpPr>
            <a:spLocks noGrp="1"/>
          </p:cNvSpPr>
          <p:nvPr>
            <p:ph type="dt" sz="half" idx="10"/>
          </p:nvPr>
        </p:nvSpPr>
        <p:spPr/>
        <p:txBody>
          <a:bodyPr/>
          <a:lstStyle/>
          <a:p>
            <a:fld id="{6AE4A0CE-50D0-4792-9647-6FB15A96CD2D}" type="datetimeFigureOut">
              <a:rPr lang="es-CO" smtClean="0"/>
              <a:t>31/07/2020</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AC6BBEC9-C1B7-4EE1-A824-212E1108717C}" type="slidenum">
              <a:rPr lang="es-CO" smtClean="0"/>
              <a:t>‹Nº›</a:t>
            </a:fld>
            <a:endParaRPr lang="es-CO"/>
          </a:p>
        </p:txBody>
      </p:sp>
      <p:pic>
        <p:nvPicPr>
          <p:cNvPr id="8" name="Imagen 7"/>
          <p:cNvPicPr>
            <a:picLocks noChangeAspect="1"/>
          </p:cNvPicPr>
          <p:nvPr userDrawn="1"/>
        </p:nvPicPr>
        <p:blipFill>
          <a:blip>
            <a:extLst>
              <a:ext uri="{28A0092B-C50C-407E-A947-70E740481C1C}">
                <a14:useLocalDpi xmlns:a14="http://schemas.microsoft.com/office/drawing/2010/main" val="0"/>
              </a:ext>
            </a:extLst>
          </a:blip>
          <a:stretch>
            <a:fillRect/>
          </a:stretch>
        </p:blipFill>
        <p:spPr>
          <a:xfrm>
            <a:off x="0" y="1874"/>
            <a:ext cx="12192000" cy="6854252"/>
          </a:xfrm>
          <a:prstGeom prst="rect">
            <a:avLst/>
          </a:prstGeom>
        </p:spPr>
      </p:pic>
    </p:spTree>
    <p:extLst>
      <p:ext uri="{BB962C8B-B14F-4D97-AF65-F5344CB8AC3E}">
        <p14:creationId xmlns:p14="http://schemas.microsoft.com/office/powerpoint/2010/main" val="2068349864"/>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7/31/2020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‹Nº›</a:t>
            </a:fld>
            <a:endParaRPr lang="en-US" dirty="0"/>
          </a:p>
        </p:txBody>
      </p:sp>
    </p:spTree>
    <p:extLst>
      <p:ext uri="{BB962C8B-B14F-4D97-AF65-F5344CB8AC3E}">
        <p14:creationId xmlns:p14="http://schemas.microsoft.com/office/powerpoint/2010/main" val="2956642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C764DE79-268F-4C1A-8933-263129D2AF90}" type="datetimeFigureOut">
              <a:rPr lang="en-US" smtClean="0"/>
              <a:t>7/31/2020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‹Nº›</a:t>
            </a:fld>
            <a:endParaRPr lang="en-US" dirty="0"/>
          </a:p>
        </p:txBody>
      </p:sp>
    </p:spTree>
    <p:extLst>
      <p:ext uri="{BB962C8B-B14F-4D97-AF65-F5344CB8AC3E}">
        <p14:creationId xmlns:p14="http://schemas.microsoft.com/office/powerpoint/2010/main" val="1729289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6AE4A0CE-50D0-4792-9647-6FB15A96CD2D}" type="datetimeFigureOut">
              <a:rPr lang="es-CO" smtClean="0"/>
              <a:t>31/07/2020</a:t>
            </a:fld>
            <a:endParaRPr lang="es-CO"/>
          </a:p>
        </p:txBody>
      </p:sp>
      <p:sp>
        <p:nvSpPr>
          <p:cNvPr id="5" name="Footer Placeholder 4"/>
          <p:cNvSpPr>
            <a:spLocks noGrp="1"/>
          </p:cNvSpPr>
          <p:nvPr>
            <p:ph type="ftr" sz="quarter" idx="11"/>
          </p:nvPr>
        </p:nvSpPr>
        <p:spPr/>
        <p:txBody>
          <a:bodyPr/>
          <a:lstStyle/>
          <a:p>
            <a:endParaRPr lang="es-CO"/>
          </a:p>
        </p:txBody>
      </p:sp>
      <p:sp>
        <p:nvSpPr>
          <p:cNvPr id="6" name="Slide Number Placeholder 5"/>
          <p:cNvSpPr>
            <a:spLocks noGrp="1"/>
          </p:cNvSpPr>
          <p:nvPr>
            <p:ph type="sldNum" sz="quarter" idx="12"/>
          </p:nvPr>
        </p:nvSpPr>
        <p:spPr/>
        <p:txBody>
          <a:bodyPr/>
          <a:lstStyle/>
          <a:p>
            <a:fld id="{AC6BBEC9-C1B7-4EE1-A824-212E1108717C}" type="slidenum">
              <a:rPr lang="es-CO" smtClean="0"/>
              <a:t>‹Nº›</a:t>
            </a:fld>
            <a:endParaRPr lang="es-CO"/>
          </a:p>
        </p:txBody>
      </p:sp>
      <p:pic>
        <p:nvPicPr>
          <p:cNvPr id="7" name="Imagen 6"/>
          <p:cNvPicPr>
            <a:picLocks noChangeAspect="1"/>
          </p:cNvPicPr>
          <p:nvPr userDrawn="1"/>
        </p:nvPicPr>
        <p:blipFill>
          <a:blip cstate="print">
            <a:extLst>
              <a:ext uri="{28A0092B-C50C-407E-A947-70E740481C1C}">
                <a14:useLocalDpi xmlns:a14="http://schemas.microsoft.com/office/drawing/2010/main" val="0"/>
              </a:ext>
            </a:extLst>
          </a:blip>
          <a:stretch>
            <a:fillRect/>
          </a:stretch>
        </p:blipFill>
        <p:spPr>
          <a:xfrm>
            <a:off x="0" y="803"/>
            <a:ext cx="12192000" cy="6856394"/>
          </a:xfrm>
          <a:prstGeom prst="rect">
            <a:avLst/>
          </a:prstGeom>
        </p:spPr>
      </p:pic>
    </p:spTree>
    <p:extLst>
      <p:ext uri="{BB962C8B-B14F-4D97-AF65-F5344CB8AC3E}">
        <p14:creationId xmlns:p14="http://schemas.microsoft.com/office/powerpoint/2010/main" val="391353788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el estilo de texto del patrón</a:t>
            </a:r>
          </a:p>
        </p:txBody>
      </p:sp>
      <p:sp>
        <p:nvSpPr>
          <p:cNvPr id="4" name="Date Placeholder 3"/>
          <p:cNvSpPr>
            <a:spLocks noGrp="1"/>
          </p:cNvSpPr>
          <p:nvPr>
            <p:ph type="dt" sz="half" idx="10"/>
          </p:nvPr>
        </p:nvSpPr>
        <p:spPr/>
        <p:txBody>
          <a:bodyPr/>
          <a:lstStyle/>
          <a:p>
            <a:fld id="{C764DE79-268F-4C1A-8933-263129D2AF90}" type="datetimeFigureOut">
              <a:rPr lang="en-US" smtClean="0"/>
              <a:t>7/31/2020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smtClean="0"/>
              <a:t>‹Nº›</a:t>
            </a:fld>
            <a:endParaRPr lang="en-US" dirty="0"/>
          </a:p>
        </p:txBody>
      </p:sp>
    </p:spTree>
    <p:extLst>
      <p:ext uri="{BB962C8B-B14F-4D97-AF65-F5344CB8AC3E}">
        <p14:creationId xmlns:p14="http://schemas.microsoft.com/office/powerpoint/2010/main" val="10872433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C764DE79-268F-4C1A-8933-263129D2AF90}" type="datetimeFigureOut">
              <a:rPr lang="en-US" smtClean="0"/>
              <a:t>7/31/2020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‹Nº›</a:t>
            </a:fld>
            <a:endParaRPr lang="en-US" dirty="0"/>
          </a:p>
        </p:txBody>
      </p:sp>
    </p:spTree>
    <p:extLst>
      <p:ext uri="{BB962C8B-B14F-4D97-AF65-F5344CB8AC3E}">
        <p14:creationId xmlns:p14="http://schemas.microsoft.com/office/powerpoint/2010/main" val="927812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4" name="Content Placeholder 3"/>
          <p:cNvSpPr>
            <a:spLocks noGrp="1"/>
          </p:cNvSpPr>
          <p:nvPr>
            <p:ph sz="half" idx="2"/>
          </p:nvPr>
        </p:nvSpPr>
        <p:spPr>
          <a:xfrm>
            <a:off x="839788" y="2505075"/>
            <a:ext cx="5157787"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el estilo de texto del patrón</a:t>
            </a:r>
          </a:p>
        </p:txBody>
      </p:sp>
      <p:sp>
        <p:nvSpPr>
          <p:cNvPr id="6" name="Content Placeholder 5"/>
          <p:cNvSpPr>
            <a:spLocks noGrp="1"/>
          </p:cNvSpPr>
          <p:nvPr>
            <p:ph sz="quarter" idx="4"/>
          </p:nvPr>
        </p:nvSpPr>
        <p:spPr>
          <a:xfrm>
            <a:off x="6172200" y="2505075"/>
            <a:ext cx="5183188" cy="3684588"/>
          </a:xfrm>
        </p:spPr>
        <p:txBody>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C764DE79-268F-4C1A-8933-263129D2AF90}" type="datetimeFigureOut">
              <a:rPr lang="en-US" smtClean="0"/>
              <a:t>7/31/2020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smtClean="0"/>
              <a:t>‹Nº›</a:t>
            </a:fld>
            <a:endParaRPr lang="en-US" dirty="0"/>
          </a:p>
        </p:txBody>
      </p:sp>
    </p:spTree>
    <p:extLst>
      <p:ext uri="{BB962C8B-B14F-4D97-AF65-F5344CB8AC3E}">
        <p14:creationId xmlns:p14="http://schemas.microsoft.com/office/powerpoint/2010/main" val="3712768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C764DE79-268F-4C1A-8933-263129D2AF90}" type="datetimeFigureOut">
              <a:rPr lang="en-US" smtClean="0"/>
              <a:t>7/31/2020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smtClean="0"/>
              <a:t>‹Nº›</a:t>
            </a:fld>
            <a:endParaRPr lang="en-US" dirty="0"/>
          </a:p>
        </p:txBody>
      </p:sp>
    </p:spTree>
    <p:extLst>
      <p:ext uri="{BB962C8B-B14F-4D97-AF65-F5344CB8AC3E}">
        <p14:creationId xmlns:p14="http://schemas.microsoft.com/office/powerpoint/2010/main" val="34403603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smtClean="0"/>
              <a:t>7/31/2020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smtClean="0"/>
              <a:t>‹Nº›</a:t>
            </a:fld>
            <a:endParaRPr lang="en-US" dirty="0"/>
          </a:p>
        </p:txBody>
      </p:sp>
    </p:spTree>
    <p:extLst>
      <p:ext uri="{BB962C8B-B14F-4D97-AF65-F5344CB8AC3E}">
        <p14:creationId xmlns:p14="http://schemas.microsoft.com/office/powerpoint/2010/main" val="19519167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Date Placeholder 4"/>
          <p:cNvSpPr>
            <a:spLocks noGrp="1"/>
          </p:cNvSpPr>
          <p:nvPr>
            <p:ph type="dt" sz="half" idx="10"/>
          </p:nvPr>
        </p:nvSpPr>
        <p:spPr/>
        <p:txBody>
          <a:bodyPr/>
          <a:lstStyle/>
          <a:p>
            <a:fld id="{C764DE79-268F-4C1A-8933-263129D2AF90}" type="datetimeFigureOut">
              <a:rPr lang="en-US" smtClean="0"/>
              <a:t>7/31/2020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‹Nº›</a:t>
            </a:fld>
            <a:endParaRPr lang="en-US" dirty="0"/>
          </a:p>
        </p:txBody>
      </p:sp>
    </p:spTree>
    <p:extLst>
      <p:ext uri="{BB962C8B-B14F-4D97-AF65-F5344CB8AC3E}">
        <p14:creationId xmlns:p14="http://schemas.microsoft.com/office/powerpoint/2010/main" val="6864117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el estilo de texto del patrón</a:t>
            </a:r>
          </a:p>
        </p:txBody>
      </p:sp>
      <p:sp>
        <p:nvSpPr>
          <p:cNvPr id="5" name="Date Placeholder 4"/>
          <p:cNvSpPr>
            <a:spLocks noGrp="1"/>
          </p:cNvSpPr>
          <p:nvPr>
            <p:ph type="dt" sz="half" idx="10"/>
          </p:nvPr>
        </p:nvSpPr>
        <p:spPr/>
        <p:txBody>
          <a:bodyPr/>
          <a:lstStyle/>
          <a:p>
            <a:fld id="{C764DE79-268F-4C1A-8933-263129D2AF90}" type="datetimeFigureOut">
              <a:rPr lang="en-US" smtClean="0"/>
              <a:t>7/31/2020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smtClean="0"/>
              <a:t>‹Nº›</a:t>
            </a:fld>
            <a:endParaRPr lang="en-US" dirty="0"/>
          </a:p>
        </p:txBody>
      </p:sp>
    </p:spTree>
    <p:extLst>
      <p:ext uri="{BB962C8B-B14F-4D97-AF65-F5344CB8AC3E}">
        <p14:creationId xmlns:p14="http://schemas.microsoft.com/office/powerpoint/2010/main" val="41740862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Editar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smtClean="0"/>
              <a:t>7/31/2020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smtClean="0"/>
              <a:t>‹Nº›</a:t>
            </a:fld>
            <a:endParaRPr lang="en-US" dirty="0"/>
          </a:p>
        </p:txBody>
      </p:sp>
    </p:spTree>
    <p:extLst>
      <p:ext uri="{BB962C8B-B14F-4D97-AF65-F5344CB8AC3E}">
        <p14:creationId xmlns:p14="http://schemas.microsoft.com/office/powerpoint/2010/main" val="1128223576"/>
      </p:ext>
    </p:extLst>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hyperlink" Target="about:blank"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524000" y="1534511"/>
            <a:ext cx="9144000" cy="3723290"/>
          </a:xfrm>
        </p:spPr>
        <p:txBody>
          <a:bodyPr>
            <a:normAutofit/>
          </a:bodyPr>
          <a:lstStyle/>
          <a:p>
            <a:r>
              <a:rPr lang="es-CO" sz="5400" b="1" dirty="0"/>
              <a:t>INFORME EVALUACIÓN RENDICION DE CUENTAS SECCIONAL CASANARE 2019.</a:t>
            </a:r>
          </a:p>
          <a:p>
            <a:endParaRPr lang="es-ES" sz="5400" dirty="0"/>
          </a:p>
        </p:txBody>
      </p:sp>
    </p:spTree>
    <p:extLst>
      <p:ext uri="{BB962C8B-B14F-4D97-AF65-F5344CB8AC3E}">
        <p14:creationId xmlns:p14="http://schemas.microsoft.com/office/powerpoint/2010/main" val="1052360658"/>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838200" y="365125"/>
            <a:ext cx="10515600" cy="1106323"/>
          </a:xfrm>
        </p:spPr>
        <p:txBody>
          <a:bodyPr/>
          <a:lstStyle/>
          <a:p>
            <a:r>
              <a:rPr lang="es-ES" dirty="0"/>
              <a:t>Apuesta de la audiencia</a:t>
            </a:r>
          </a:p>
        </p:txBody>
      </p:sp>
      <p:sp>
        <p:nvSpPr>
          <p:cNvPr id="3" name="Marcador de contenido 2"/>
          <p:cNvSpPr>
            <a:spLocks noGrp="1"/>
          </p:cNvSpPr>
          <p:nvPr>
            <p:ph idx="1"/>
          </p:nvPr>
        </p:nvSpPr>
        <p:spPr>
          <a:xfrm>
            <a:off x="838200" y="1825625"/>
            <a:ext cx="10515600" cy="3818430"/>
          </a:xfrm>
        </p:spPr>
        <p:txBody>
          <a:bodyPr/>
          <a:lstStyle/>
          <a:p>
            <a:pPr algn="just"/>
            <a:r>
              <a:rPr lang="es-ES" dirty="0"/>
              <a:t>Dentro de los principales cambios operados en la administración gubernamental, se ha dado mayor énfasis en la gobernabilidad, la gerencia pública basada en los resultados y la rendición de cuentas. Así, el régimen de responsabilidad está asentado en la obligación de los funcionarios de rendir cuentas de su gestión y se basa fundamentalmente en la obligación de responder por la responsabilidad que le fuera asignada (rendir cuenta de su gestión) y por los recursos (de tipo financiero, humano, físico y tecnológico) y resultados (cumplimiento de objetivos, metas y políticas públicas).</a:t>
            </a:r>
          </a:p>
          <a:p>
            <a:endParaRPr lang="es-ES" dirty="0"/>
          </a:p>
        </p:txBody>
      </p:sp>
    </p:spTree>
    <p:extLst>
      <p:ext uri="{BB962C8B-B14F-4D97-AF65-F5344CB8AC3E}">
        <p14:creationId xmlns:p14="http://schemas.microsoft.com/office/powerpoint/2010/main" val="311527349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548782"/>
          </a:xfrm>
        </p:spPr>
        <p:txBody>
          <a:bodyPr>
            <a:noAutofit/>
          </a:bodyPr>
          <a:lstStyle/>
          <a:p>
            <a:r>
              <a:rPr lang="es-ES" sz="4000" dirty="0"/>
              <a:t>terceros interesados grupos de valor</a:t>
            </a:r>
          </a:p>
        </p:txBody>
      </p:sp>
      <p:sp>
        <p:nvSpPr>
          <p:cNvPr id="3" name="Subtítulo 2"/>
          <p:cNvSpPr>
            <a:spLocks noGrp="1"/>
          </p:cNvSpPr>
          <p:nvPr>
            <p:ph type="subTitle" idx="1"/>
          </p:nvPr>
        </p:nvSpPr>
        <p:spPr>
          <a:xfrm>
            <a:off x="1524000" y="1860332"/>
            <a:ext cx="9144000" cy="3804746"/>
          </a:xfrm>
        </p:spPr>
        <p:txBody>
          <a:bodyPr>
            <a:normAutofit fontScale="77500" lnSpcReduction="20000"/>
          </a:bodyPr>
          <a:lstStyle/>
          <a:p>
            <a:pPr algn="just"/>
            <a:endParaRPr lang="es-CO" b="1" dirty="0"/>
          </a:p>
          <a:p>
            <a:pPr algn="just"/>
            <a:r>
              <a:rPr lang="es-CO" dirty="0"/>
              <a:t>En este espacio de rendición de cuentas se contó con la participación de representantes de:</a:t>
            </a:r>
          </a:p>
          <a:p>
            <a:pPr marL="285750" indent="-285750" algn="just">
              <a:buFont typeface="Arial" panose="020B0604020202020204" pitchFamily="34" charset="0"/>
              <a:buChar char="•"/>
            </a:pPr>
            <a:r>
              <a:rPr lang="es-CO" dirty="0" err="1"/>
              <a:t>Agrosavia</a:t>
            </a:r>
            <a:r>
              <a:rPr lang="es-CO" dirty="0"/>
              <a:t>.</a:t>
            </a:r>
          </a:p>
          <a:p>
            <a:pPr marL="285750" indent="-285750" algn="just">
              <a:buFont typeface="Arial" panose="020B0604020202020204" pitchFamily="34" charset="0"/>
              <a:buChar char="•"/>
            </a:pPr>
            <a:r>
              <a:rPr lang="es-CO" dirty="0"/>
              <a:t>POLFA.</a:t>
            </a:r>
          </a:p>
          <a:p>
            <a:pPr marL="285750" indent="-285750" algn="just">
              <a:buFont typeface="Arial" panose="020B0604020202020204" pitchFamily="34" charset="0"/>
              <a:buChar char="•"/>
            </a:pPr>
            <a:r>
              <a:rPr lang="es-CO" dirty="0"/>
              <a:t>Medios de comunicación</a:t>
            </a:r>
          </a:p>
          <a:p>
            <a:pPr marL="285750" indent="-285750" algn="just">
              <a:buFont typeface="Arial" panose="020B0604020202020204" pitchFamily="34" charset="0"/>
              <a:buChar char="•"/>
            </a:pPr>
            <a:r>
              <a:rPr lang="es-CO" dirty="0"/>
              <a:t>Alcaldes y secretarios de despacho.</a:t>
            </a:r>
          </a:p>
          <a:p>
            <a:pPr marL="285750" indent="-285750" algn="just">
              <a:buFont typeface="Arial" panose="020B0604020202020204" pitchFamily="34" charset="0"/>
              <a:buChar char="•"/>
            </a:pPr>
            <a:r>
              <a:rPr lang="es-CO" dirty="0"/>
              <a:t>Representantes de Gremios, comités de ganaderos, subastas ganaderas.</a:t>
            </a:r>
          </a:p>
          <a:p>
            <a:pPr marL="285750" indent="-285750" algn="just">
              <a:buFont typeface="Arial" panose="020B0604020202020204" pitchFamily="34" charset="0"/>
              <a:buChar char="•"/>
            </a:pPr>
            <a:r>
              <a:rPr lang="es-CO" dirty="0"/>
              <a:t>Veterinarios y distribuidores de insumos  agropecuarios.</a:t>
            </a:r>
          </a:p>
          <a:p>
            <a:pPr marL="285750" indent="-285750" algn="just">
              <a:buFont typeface="Arial" panose="020B0604020202020204" pitchFamily="34" charset="0"/>
              <a:buChar char="•"/>
            </a:pPr>
            <a:r>
              <a:rPr lang="es-CO" dirty="0"/>
              <a:t>Agricultores, productores rurales.</a:t>
            </a:r>
          </a:p>
          <a:p>
            <a:pPr marL="285750" indent="-285750" algn="just">
              <a:buFont typeface="Arial" panose="020B0604020202020204" pitchFamily="34" charset="0"/>
              <a:buChar char="•"/>
            </a:pPr>
            <a:r>
              <a:rPr lang="es-CO" dirty="0" err="1"/>
              <a:t>Fedearroz</a:t>
            </a:r>
            <a:r>
              <a:rPr lang="es-CO" dirty="0"/>
              <a:t>, Asociación de </a:t>
            </a:r>
            <a:r>
              <a:rPr lang="es-CO" dirty="0" err="1"/>
              <a:t>palmicultores</a:t>
            </a:r>
            <a:r>
              <a:rPr lang="es-CO" dirty="0"/>
              <a:t>.</a:t>
            </a:r>
          </a:p>
          <a:p>
            <a:pPr marL="285750" indent="-285750" algn="just">
              <a:buFont typeface="Arial" panose="020B0604020202020204" pitchFamily="34" charset="0"/>
              <a:buChar char="•"/>
            </a:pPr>
            <a:r>
              <a:rPr lang="es-CO" dirty="0"/>
              <a:t>Secretaria de Agricultura del Departamento,</a:t>
            </a:r>
          </a:p>
          <a:p>
            <a:pPr algn="just"/>
            <a:endParaRPr lang="es-CO" dirty="0"/>
          </a:p>
          <a:p>
            <a:endParaRPr lang="es-ES" dirty="0"/>
          </a:p>
        </p:txBody>
      </p:sp>
    </p:spTree>
    <p:extLst>
      <p:ext uri="{BB962C8B-B14F-4D97-AF65-F5344CB8AC3E}">
        <p14:creationId xmlns:p14="http://schemas.microsoft.com/office/powerpoint/2010/main" val="368610303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endParaRPr lang="es-CO"/>
          </a:p>
        </p:txBody>
      </p:sp>
      <p:sp>
        <p:nvSpPr>
          <p:cNvPr id="3" name="Subtítulo 2"/>
          <p:cNvSpPr>
            <a:spLocks noGrp="1"/>
          </p:cNvSpPr>
          <p:nvPr>
            <p:ph type="subTitle" idx="1"/>
          </p:nvPr>
        </p:nvSpPr>
        <p:spPr/>
        <p:txBody>
          <a:bodyPr/>
          <a:lstStyle/>
          <a:p>
            <a:endParaRPr lang="es-CO"/>
          </a:p>
        </p:txBody>
      </p:sp>
    </p:spTree>
    <p:extLst>
      <p:ext uri="{BB962C8B-B14F-4D97-AF65-F5344CB8AC3E}">
        <p14:creationId xmlns:p14="http://schemas.microsoft.com/office/powerpoint/2010/main" val="3123522841"/>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697231"/>
            <a:ext cx="6122670" cy="445769"/>
          </a:xfrm>
        </p:spPr>
        <p:txBody>
          <a:bodyPr>
            <a:normAutofit/>
          </a:bodyPr>
          <a:lstStyle/>
          <a:p>
            <a:r>
              <a:rPr lang="es-ES" sz="2400" dirty="0"/>
              <a:t>Opiniones de los invitados</a:t>
            </a:r>
          </a:p>
        </p:txBody>
      </p:sp>
      <p:sp>
        <p:nvSpPr>
          <p:cNvPr id="3" name="Subtítulo 2"/>
          <p:cNvSpPr>
            <a:spLocks noGrp="1"/>
          </p:cNvSpPr>
          <p:nvPr>
            <p:ph type="subTitle" idx="1"/>
          </p:nvPr>
        </p:nvSpPr>
        <p:spPr>
          <a:xfrm>
            <a:off x="1524000" y="1897380"/>
            <a:ext cx="9825990" cy="3989070"/>
          </a:xfrm>
        </p:spPr>
        <p:txBody>
          <a:bodyPr/>
          <a:lstStyle/>
          <a:p>
            <a:endParaRPr lang="es-ES" dirty="0"/>
          </a:p>
        </p:txBody>
      </p:sp>
      <p:graphicFrame>
        <p:nvGraphicFramePr>
          <p:cNvPr id="4" name="Tabla 3"/>
          <p:cNvGraphicFramePr>
            <a:graphicFrameLocks noGrp="1"/>
          </p:cNvGraphicFramePr>
          <p:nvPr>
            <p:extLst>
              <p:ext uri="{D42A27DB-BD31-4B8C-83A1-F6EECF244321}">
                <p14:modId xmlns:p14="http://schemas.microsoft.com/office/powerpoint/2010/main" val="650919946"/>
              </p:ext>
            </p:extLst>
          </p:nvPr>
        </p:nvGraphicFramePr>
        <p:xfrm>
          <a:off x="1524000" y="1142998"/>
          <a:ext cx="9825990" cy="4711873"/>
        </p:xfrm>
        <a:graphic>
          <a:graphicData uri="http://schemas.openxmlformats.org/drawingml/2006/table">
            <a:tbl>
              <a:tblPr firstRow="1" firstCol="1" bandRow="1">
                <a:tableStyleId>{5C22544A-7EE6-4342-B048-85BDC9FD1C3A}</a:tableStyleId>
              </a:tblPr>
              <a:tblGrid>
                <a:gridCol w="9825990">
                  <a:extLst>
                    <a:ext uri="{9D8B030D-6E8A-4147-A177-3AD203B41FA5}">
                      <a16:colId xmlns:a16="http://schemas.microsoft.com/office/drawing/2014/main" val="3299336238"/>
                    </a:ext>
                  </a:extLst>
                </a:gridCol>
              </a:tblGrid>
              <a:tr h="184457">
                <a:tc>
                  <a:txBody>
                    <a:bodyPr/>
                    <a:lstStyle/>
                    <a:p>
                      <a:pPr>
                        <a:lnSpc>
                          <a:spcPct val="115000"/>
                        </a:lnSpc>
                        <a:spcAft>
                          <a:spcPts val="0"/>
                        </a:spcAft>
                      </a:pPr>
                      <a:r>
                        <a:rPr lang="es-ES" sz="900">
                          <a:effectLst/>
                        </a:rPr>
                        <a:t>Observaciones</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37158" marR="37158" marT="0" marB="0" anchor="b"/>
                </a:tc>
                <a:extLst>
                  <a:ext uri="{0D108BD9-81ED-4DB2-BD59-A6C34878D82A}">
                    <a16:rowId xmlns:a16="http://schemas.microsoft.com/office/drawing/2014/main" val="88675508"/>
                  </a:ext>
                </a:extLst>
              </a:tr>
              <a:tr h="184457">
                <a:tc>
                  <a:txBody>
                    <a:bodyPr/>
                    <a:lstStyle/>
                    <a:p>
                      <a:pPr>
                        <a:lnSpc>
                          <a:spcPct val="115000"/>
                        </a:lnSpc>
                        <a:spcAft>
                          <a:spcPts val="0"/>
                        </a:spcAft>
                      </a:pPr>
                      <a:r>
                        <a:rPr lang="es-ES" sz="900">
                          <a:effectLst/>
                        </a:rPr>
                        <a:t>.</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37158" marR="37158" marT="0" marB="0" anchor="b"/>
                </a:tc>
                <a:extLst>
                  <a:ext uri="{0D108BD9-81ED-4DB2-BD59-A6C34878D82A}">
                    <a16:rowId xmlns:a16="http://schemas.microsoft.com/office/drawing/2014/main" val="682008633"/>
                  </a:ext>
                </a:extLst>
              </a:tr>
              <a:tr h="184457">
                <a:tc>
                  <a:txBody>
                    <a:bodyPr/>
                    <a:lstStyle/>
                    <a:p>
                      <a:pPr>
                        <a:lnSpc>
                          <a:spcPct val="115000"/>
                        </a:lnSpc>
                        <a:spcAft>
                          <a:spcPts val="0"/>
                        </a:spcAft>
                      </a:pPr>
                      <a:r>
                        <a:rPr lang="es-ES" sz="900">
                          <a:effectLst/>
                        </a:rPr>
                        <a:t>Felicitaciones muy buena labor </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37158" marR="37158" marT="0" marB="0" anchor="b"/>
                </a:tc>
                <a:extLst>
                  <a:ext uri="{0D108BD9-81ED-4DB2-BD59-A6C34878D82A}">
                    <a16:rowId xmlns:a16="http://schemas.microsoft.com/office/drawing/2014/main" val="2362500858"/>
                  </a:ext>
                </a:extLst>
              </a:tr>
              <a:tr h="184457">
                <a:tc>
                  <a:txBody>
                    <a:bodyPr/>
                    <a:lstStyle/>
                    <a:p>
                      <a:pPr>
                        <a:lnSpc>
                          <a:spcPct val="115000"/>
                        </a:lnSpc>
                        <a:spcAft>
                          <a:spcPts val="0"/>
                        </a:spcAft>
                      </a:pPr>
                      <a:r>
                        <a:rPr lang="es-ES" sz="900" dirty="0">
                          <a:effectLst/>
                        </a:rPr>
                        <a:t>N/A</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7158" marR="37158" marT="0" marB="0" anchor="b"/>
                </a:tc>
                <a:extLst>
                  <a:ext uri="{0D108BD9-81ED-4DB2-BD59-A6C34878D82A}">
                    <a16:rowId xmlns:a16="http://schemas.microsoft.com/office/drawing/2014/main" val="1638111865"/>
                  </a:ext>
                </a:extLst>
              </a:tr>
              <a:tr h="184457">
                <a:tc>
                  <a:txBody>
                    <a:bodyPr/>
                    <a:lstStyle/>
                    <a:p>
                      <a:pPr>
                        <a:lnSpc>
                          <a:spcPct val="115000"/>
                        </a:lnSpc>
                        <a:spcAft>
                          <a:spcPts val="0"/>
                        </a:spcAft>
                      </a:pPr>
                      <a:r>
                        <a:rPr lang="es-ES" sz="900">
                          <a:effectLst/>
                        </a:rPr>
                        <a:t>N/A</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37158" marR="37158" marT="0" marB="0" anchor="b"/>
                </a:tc>
                <a:extLst>
                  <a:ext uri="{0D108BD9-81ED-4DB2-BD59-A6C34878D82A}">
                    <a16:rowId xmlns:a16="http://schemas.microsoft.com/office/drawing/2014/main" val="2058296019"/>
                  </a:ext>
                </a:extLst>
              </a:tr>
              <a:tr h="184457">
                <a:tc>
                  <a:txBody>
                    <a:bodyPr/>
                    <a:lstStyle/>
                    <a:p>
                      <a:pPr>
                        <a:lnSpc>
                          <a:spcPct val="115000"/>
                        </a:lnSpc>
                        <a:spcAft>
                          <a:spcPts val="0"/>
                        </a:spcAft>
                      </a:pPr>
                      <a:r>
                        <a:rPr lang="es-ES" sz="900" dirty="0">
                          <a:effectLst/>
                        </a:rPr>
                        <a:t>Muchas gracias por la información suministrada con la rendición de cuentas</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7158" marR="37158" marT="0" marB="0" anchor="b"/>
                </a:tc>
                <a:extLst>
                  <a:ext uri="{0D108BD9-81ED-4DB2-BD59-A6C34878D82A}">
                    <a16:rowId xmlns:a16="http://schemas.microsoft.com/office/drawing/2014/main" val="1236918095"/>
                  </a:ext>
                </a:extLst>
              </a:tr>
              <a:tr h="184457">
                <a:tc>
                  <a:txBody>
                    <a:bodyPr/>
                    <a:lstStyle/>
                    <a:p>
                      <a:pPr>
                        <a:lnSpc>
                          <a:spcPct val="115000"/>
                        </a:lnSpc>
                        <a:spcAft>
                          <a:spcPts val="0"/>
                        </a:spcAft>
                      </a:pPr>
                      <a:r>
                        <a:rPr lang="es-ES" sz="900" dirty="0">
                          <a:effectLst/>
                        </a:rPr>
                        <a:t>SEGUIR TRABAJANDO POR EL SECTOR AGROPECUARIO DEL DEPARTAMENTO</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7158" marR="37158" marT="0" marB="0" anchor="b"/>
                </a:tc>
                <a:extLst>
                  <a:ext uri="{0D108BD9-81ED-4DB2-BD59-A6C34878D82A}">
                    <a16:rowId xmlns:a16="http://schemas.microsoft.com/office/drawing/2014/main" val="1087743701"/>
                  </a:ext>
                </a:extLst>
              </a:tr>
              <a:tr h="184457">
                <a:tc>
                  <a:txBody>
                    <a:bodyPr/>
                    <a:lstStyle/>
                    <a:p>
                      <a:pPr>
                        <a:lnSpc>
                          <a:spcPct val="115000"/>
                        </a:lnSpc>
                        <a:spcAft>
                          <a:spcPts val="0"/>
                        </a:spcAft>
                      </a:pPr>
                      <a:r>
                        <a:rPr lang="es-ES" sz="900">
                          <a:effectLst/>
                        </a:rPr>
                        <a:t>Ninguna</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37158" marR="37158" marT="0" marB="0" anchor="b"/>
                </a:tc>
                <a:extLst>
                  <a:ext uri="{0D108BD9-81ED-4DB2-BD59-A6C34878D82A}">
                    <a16:rowId xmlns:a16="http://schemas.microsoft.com/office/drawing/2014/main" val="1695046495"/>
                  </a:ext>
                </a:extLst>
              </a:tr>
              <a:tr h="324169">
                <a:tc>
                  <a:txBody>
                    <a:bodyPr/>
                    <a:lstStyle/>
                    <a:p>
                      <a:pPr>
                        <a:lnSpc>
                          <a:spcPct val="115000"/>
                        </a:lnSpc>
                        <a:spcAft>
                          <a:spcPts val="0"/>
                        </a:spcAft>
                      </a:pPr>
                      <a:r>
                        <a:rPr lang="es-ES" sz="900">
                          <a:effectLst/>
                        </a:rPr>
                        <a:t>Sería interesante que se realizaran este tipo de jornadas de forma más frecuente, no para rendir cuenta sino para generar mayor articulación con otras entidades.</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37158" marR="37158" marT="0" marB="0" anchor="b"/>
                </a:tc>
                <a:extLst>
                  <a:ext uri="{0D108BD9-81ED-4DB2-BD59-A6C34878D82A}">
                    <a16:rowId xmlns:a16="http://schemas.microsoft.com/office/drawing/2014/main" val="3046267164"/>
                  </a:ext>
                </a:extLst>
              </a:tr>
              <a:tr h="324169">
                <a:tc>
                  <a:txBody>
                    <a:bodyPr/>
                    <a:lstStyle/>
                    <a:p>
                      <a:pPr>
                        <a:lnSpc>
                          <a:spcPct val="115000"/>
                        </a:lnSpc>
                        <a:spcAft>
                          <a:spcPts val="0"/>
                        </a:spcAft>
                      </a:pPr>
                      <a:r>
                        <a:rPr lang="es-ES" sz="900" dirty="0">
                          <a:effectLst/>
                        </a:rPr>
                        <a:t>un esfuerzo más para la optimización de un mejor servicio al usuario en cuanto a registro de vacunas a las plataformas y movilización de ganado. </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7158" marR="37158" marT="0" marB="0" anchor="b"/>
                </a:tc>
                <a:extLst>
                  <a:ext uri="{0D108BD9-81ED-4DB2-BD59-A6C34878D82A}">
                    <a16:rowId xmlns:a16="http://schemas.microsoft.com/office/drawing/2014/main" val="2957027025"/>
                  </a:ext>
                </a:extLst>
              </a:tr>
              <a:tr h="184457">
                <a:tc>
                  <a:txBody>
                    <a:bodyPr/>
                    <a:lstStyle/>
                    <a:p>
                      <a:pPr>
                        <a:lnSpc>
                          <a:spcPct val="115000"/>
                        </a:lnSpc>
                        <a:spcAft>
                          <a:spcPts val="0"/>
                        </a:spcAft>
                      </a:pPr>
                      <a:r>
                        <a:rPr lang="es-ES" sz="900" dirty="0">
                          <a:effectLst/>
                        </a:rPr>
                        <a:t>Muy bien expuestos los temas</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7158" marR="37158" marT="0" marB="0" anchor="b"/>
                </a:tc>
                <a:extLst>
                  <a:ext uri="{0D108BD9-81ED-4DB2-BD59-A6C34878D82A}">
                    <a16:rowId xmlns:a16="http://schemas.microsoft.com/office/drawing/2014/main" val="2829949546"/>
                  </a:ext>
                </a:extLst>
              </a:tr>
              <a:tr h="184457">
                <a:tc>
                  <a:txBody>
                    <a:bodyPr/>
                    <a:lstStyle/>
                    <a:p>
                      <a:pPr>
                        <a:lnSpc>
                          <a:spcPct val="115000"/>
                        </a:lnSpc>
                        <a:spcAft>
                          <a:spcPts val="0"/>
                        </a:spcAft>
                      </a:pPr>
                      <a:r>
                        <a:rPr lang="es-ES" sz="900">
                          <a:effectLst/>
                        </a:rPr>
                        <a:t>Enviar copia del evento o Link donde se pueda tener la copia del evento</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37158" marR="37158" marT="0" marB="0" anchor="b"/>
                </a:tc>
                <a:extLst>
                  <a:ext uri="{0D108BD9-81ED-4DB2-BD59-A6C34878D82A}">
                    <a16:rowId xmlns:a16="http://schemas.microsoft.com/office/drawing/2014/main" val="1874255934"/>
                  </a:ext>
                </a:extLst>
              </a:tr>
              <a:tr h="184457">
                <a:tc>
                  <a:txBody>
                    <a:bodyPr/>
                    <a:lstStyle/>
                    <a:p>
                      <a:pPr>
                        <a:lnSpc>
                          <a:spcPct val="115000"/>
                        </a:lnSpc>
                        <a:spcAft>
                          <a:spcPts val="0"/>
                        </a:spcAft>
                      </a:pPr>
                      <a:r>
                        <a:rPr lang="es-ES" sz="900">
                          <a:effectLst/>
                        </a:rPr>
                        <a:t>Ninguna </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37158" marR="37158" marT="0" marB="0" anchor="b"/>
                </a:tc>
                <a:extLst>
                  <a:ext uri="{0D108BD9-81ED-4DB2-BD59-A6C34878D82A}">
                    <a16:rowId xmlns:a16="http://schemas.microsoft.com/office/drawing/2014/main" val="1509867228"/>
                  </a:ext>
                </a:extLst>
              </a:tr>
              <a:tr h="184457">
                <a:tc>
                  <a:txBody>
                    <a:bodyPr/>
                    <a:lstStyle/>
                    <a:p>
                      <a:pPr>
                        <a:lnSpc>
                          <a:spcPct val="115000"/>
                        </a:lnSpc>
                        <a:spcAft>
                          <a:spcPts val="0"/>
                        </a:spcAft>
                      </a:pPr>
                      <a:r>
                        <a:rPr lang="es-ES" sz="900" dirty="0">
                          <a:effectLst/>
                        </a:rPr>
                        <a:t>EXCELENTE TRABAJO COMO INSTITUCION</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7158" marR="37158" marT="0" marB="0" anchor="b"/>
                </a:tc>
                <a:extLst>
                  <a:ext uri="{0D108BD9-81ED-4DB2-BD59-A6C34878D82A}">
                    <a16:rowId xmlns:a16="http://schemas.microsoft.com/office/drawing/2014/main" val="3054843283"/>
                  </a:ext>
                </a:extLst>
              </a:tr>
              <a:tr h="486255">
                <a:tc>
                  <a:txBody>
                    <a:bodyPr/>
                    <a:lstStyle/>
                    <a:p>
                      <a:pPr>
                        <a:lnSpc>
                          <a:spcPct val="115000"/>
                        </a:lnSpc>
                        <a:spcAft>
                          <a:spcPts val="0"/>
                        </a:spcAft>
                      </a:pPr>
                      <a:r>
                        <a:rPr lang="es-ES" sz="900">
                          <a:effectLst/>
                        </a:rPr>
                        <a:t>Encuentro que con relación a la gran cantidad de atribuciones legales del ICA este debería disponer de mayor personal para garantizar la agilidad en los tramites del productor agropecuario.</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37158" marR="37158" marT="0" marB="0" anchor="b"/>
                </a:tc>
                <a:extLst>
                  <a:ext uri="{0D108BD9-81ED-4DB2-BD59-A6C34878D82A}">
                    <a16:rowId xmlns:a16="http://schemas.microsoft.com/office/drawing/2014/main" val="2547769410"/>
                  </a:ext>
                </a:extLst>
              </a:tr>
              <a:tr h="184457">
                <a:tc>
                  <a:txBody>
                    <a:bodyPr/>
                    <a:lstStyle/>
                    <a:p>
                      <a:pPr>
                        <a:lnSpc>
                          <a:spcPct val="115000"/>
                        </a:lnSpc>
                        <a:spcAft>
                          <a:spcPts val="0"/>
                        </a:spcAft>
                      </a:pPr>
                      <a:r>
                        <a:rPr lang="es-ES" sz="900">
                          <a:effectLst/>
                        </a:rPr>
                        <a:t>EXELENTE  </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37158" marR="37158" marT="0" marB="0" anchor="b"/>
                </a:tc>
                <a:extLst>
                  <a:ext uri="{0D108BD9-81ED-4DB2-BD59-A6C34878D82A}">
                    <a16:rowId xmlns:a16="http://schemas.microsoft.com/office/drawing/2014/main" val="3733585645"/>
                  </a:ext>
                </a:extLst>
              </a:tr>
              <a:tr h="184457">
                <a:tc>
                  <a:txBody>
                    <a:bodyPr/>
                    <a:lstStyle/>
                    <a:p>
                      <a:pPr>
                        <a:lnSpc>
                          <a:spcPct val="115000"/>
                        </a:lnSpc>
                        <a:spcAft>
                          <a:spcPts val="0"/>
                        </a:spcAft>
                      </a:pPr>
                      <a:r>
                        <a:rPr lang="es-ES" sz="900" dirty="0">
                          <a:effectLst/>
                        </a:rPr>
                        <a:t>EXCELENTE </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7158" marR="37158" marT="0" marB="0" anchor="b"/>
                </a:tc>
                <a:extLst>
                  <a:ext uri="{0D108BD9-81ED-4DB2-BD59-A6C34878D82A}">
                    <a16:rowId xmlns:a16="http://schemas.microsoft.com/office/drawing/2014/main" val="1620428593"/>
                  </a:ext>
                </a:extLst>
              </a:tr>
              <a:tr h="184457">
                <a:tc>
                  <a:txBody>
                    <a:bodyPr/>
                    <a:lstStyle/>
                    <a:p>
                      <a:pPr>
                        <a:lnSpc>
                          <a:spcPct val="115000"/>
                        </a:lnSpc>
                        <a:spcAft>
                          <a:spcPts val="0"/>
                        </a:spcAft>
                      </a:pPr>
                      <a:r>
                        <a:rPr lang="es-ES" sz="900">
                          <a:effectLst/>
                        </a:rPr>
                        <a:t>n/a</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37158" marR="37158" marT="0" marB="0" anchor="b"/>
                </a:tc>
                <a:extLst>
                  <a:ext uri="{0D108BD9-81ED-4DB2-BD59-A6C34878D82A}">
                    <a16:rowId xmlns:a16="http://schemas.microsoft.com/office/drawing/2014/main" val="1919931343"/>
                  </a:ext>
                </a:extLst>
              </a:tr>
              <a:tr h="810425">
                <a:tc>
                  <a:txBody>
                    <a:bodyPr/>
                    <a:lstStyle/>
                    <a:p>
                      <a:pPr>
                        <a:lnSpc>
                          <a:spcPct val="115000"/>
                        </a:lnSpc>
                        <a:spcAft>
                          <a:spcPts val="0"/>
                        </a:spcAft>
                      </a:pPr>
                      <a:r>
                        <a:rPr lang="es-ES" sz="900" dirty="0">
                          <a:effectLst/>
                        </a:rPr>
                        <a:t>Es importante que los usuarios conozcan más de la institución y la rendición de cuentas es una estrategia para logar este proceso, desde la institucionalidad se realizan todos los esfuerzos para que las personas participen de manera oportuna, pero a pesar de la convocatoria, hizo falta mayor compromiso de los usuarios para entender y conocer la misión del ICA, en el contexto agropecuario y rural del país..</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37158" marR="37158" marT="0" marB="0" anchor="b"/>
                </a:tc>
                <a:extLst>
                  <a:ext uri="{0D108BD9-81ED-4DB2-BD59-A6C34878D82A}">
                    <a16:rowId xmlns:a16="http://schemas.microsoft.com/office/drawing/2014/main" val="1252300849"/>
                  </a:ext>
                </a:extLst>
              </a:tr>
            </a:tbl>
          </a:graphicData>
        </a:graphic>
      </p:graphicFrame>
    </p:spTree>
    <p:extLst>
      <p:ext uri="{BB962C8B-B14F-4D97-AF65-F5344CB8AC3E}">
        <p14:creationId xmlns:p14="http://schemas.microsoft.com/office/powerpoint/2010/main" val="227077703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ítulo 2"/>
          <p:cNvSpPr>
            <a:spLocks noGrp="1"/>
          </p:cNvSpPr>
          <p:nvPr>
            <p:ph type="subTitle" idx="1"/>
          </p:nvPr>
        </p:nvSpPr>
        <p:spPr>
          <a:xfrm>
            <a:off x="1223010" y="422910"/>
            <a:ext cx="9605010" cy="4926330"/>
          </a:xfrm>
        </p:spPr>
        <p:txBody>
          <a:bodyPr/>
          <a:lstStyle/>
          <a:p>
            <a:r>
              <a:rPr lang="es-ES" dirty="0"/>
              <a:t>Preguntas</a:t>
            </a:r>
          </a:p>
          <a:p>
            <a:endParaRPr lang="es-ES" dirty="0"/>
          </a:p>
        </p:txBody>
      </p:sp>
      <p:graphicFrame>
        <p:nvGraphicFramePr>
          <p:cNvPr id="4" name="Tabla 3"/>
          <p:cNvGraphicFramePr>
            <a:graphicFrameLocks noGrp="1"/>
          </p:cNvGraphicFramePr>
          <p:nvPr>
            <p:extLst>
              <p:ext uri="{D42A27DB-BD31-4B8C-83A1-F6EECF244321}">
                <p14:modId xmlns:p14="http://schemas.microsoft.com/office/powerpoint/2010/main" val="779073636"/>
              </p:ext>
            </p:extLst>
          </p:nvPr>
        </p:nvGraphicFramePr>
        <p:xfrm>
          <a:off x="2068830" y="822960"/>
          <a:ext cx="8161019" cy="4846318"/>
        </p:xfrm>
        <a:graphic>
          <a:graphicData uri="http://schemas.openxmlformats.org/drawingml/2006/table">
            <a:tbl>
              <a:tblPr firstRow="1" firstCol="1" bandRow="1">
                <a:tableStyleId>{5C22544A-7EE6-4342-B048-85BDC9FD1C3A}</a:tableStyleId>
              </a:tblPr>
              <a:tblGrid>
                <a:gridCol w="2616184">
                  <a:extLst>
                    <a:ext uri="{9D8B030D-6E8A-4147-A177-3AD203B41FA5}">
                      <a16:colId xmlns:a16="http://schemas.microsoft.com/office/drawing/2014/main" val="1607669016"/>
                    </a:ext>
                  </a:extLst>
                </a:gridCol>
                <a:gridCol w="5544835">
                  <a:extLst>
                    <a:ext uri="{9D8B030D-6E8A-4147-A177-3AD203B41FA5}">
                      <a16:colId xmlns:a16="http://schemas.microsoft.com/office/drawing/2014/main" val="3662002609"/>
                    </a:ext>
                  </a:extLst>
                </a:gridCol>
              </a:tblGrid>
              <a:tr h="422098">
                <a:tc>
                  <a:txBody>
                    <a:bodyPr/>
                    <a:lstStyle/>
                    <a:p>
                      <a:pPr>
                        <a:lnSpc>
                          <a:spcPct val="115000"/>
                        </a:lnSpc>
                        <a:spcAft>
                          <a:spcPts val="0"/>
                        </a:spcAft>
                      </a:pPr>
                      <a:r>
                        <a:rPr lang="es-ES" sz="600">
                          <a:effectLst/>
                        </a:rPr>
                        <a:t>¿Qué temática le gustaría que el Instituto tratara en la rendición de cuentas</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54926" marR="54926" marT="0" marB="0"/>
                </a:tc>
                <a:tc>
                  <a:txBody>
                    <a:bodyPr/>
                    <a:lstStyle/>
                    <a:p>
                      <a:pPr>
                        <a:lnSpc>
                          <a:spcPct val="115000"/>
                        </a:lnSpc>
                        <a:spcAft>
                          <a:spcPts val="0"/>
                        </a:spcAft>
                      </a:pPr>
                      <a:r>
                        <a:rPr lang="es-ES" sz="600">
                          <a:effectLst/>
                        </a:rPr>
                        <a:t>De la temática seleccionada, ¿en qué debería hacerse énfasis? (Nombre brevemente los productos, servicios, trámites, normatividad o información que le interesa saber).</a:t>
                      </a:r>
                      <a:endParaRPr lang="es-ES" sz="900">
                        <a:effectLst/>
                      </a:endParaRPr>
                    </a:p>
                    <a:p>
                      <a:pPr>
                        <a:lnSpc>
                          <a:spcPct val="115000"/>
                        </a:lnSpc>
                        <a:spcAft>
                          <a:spcPts val="1000"/>
                        </a:spcAft>
                      </a:pPr>
                      <a:r>
                        <a:rPr lang="es-ES" sz="900">
                          <a:effectLst/>
                        </a:rPr>
                        <a:t> </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54926" marR="54926" marT="0" marB="0"/>
                </a:tc>
                <a:extLst>
                  <a:ext uri="{0D108BD9-81ED-4DB2-BD59-A6C34878D82A}">
                    <a16:rowId xmlns:a16="http://schemas.microsoft.com/office/drawing/2014/main" val="1622752945"/>
                  </a:ext>
                </a:extLst>
              </a:tr>
              <a:tr h="375199">
                <a:tc>
                  <a:txBody>
                    <a:bodyPr/>
                    <a:lstStyle/>
                    <a:p>
                      <a:pPr>
                        <a:lnSpc>
                          <a:spcPct val="115000"/>
                        </a:lnSpc>
                        <a:spcAft>
                          <a:spcPts val="0"/>
                        </a:spcAft>
                      </a:pPr>
                      <a:r>
                        <a:rPr lang="es-ES" sz="600">
                          <a:effectLst/>
                        </a:rPr>
                        <a:t>Inocuidad en la producción primaria agrícola y pecuaria</a:t>
                      </a:r>
                      <a:endParaRPr lang="es-ES" sz="900">
                        <a:effectLst/>
                      </a:endParaRPr>
                    </a:p>
                    <a:p>
                      <a:pPr>
                        <a:lnSpc>
                          <a:spcPct val="115000"/>
                        </a:lnSpc>
                        <a:spcAft>
                          <a:spcPts val="0"/>
                        </a:spcAft>
                      </a:pPr>
                      <a:r>
                        <a:rPr lang="es-ES" sz="600">
                          <a:effectLst/>
                        </a:rPr>
                        <a:t> </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54926" marR="54926" marT="0" marB="0"/>
                </a:tc>
                <a:tc>
                  <a:txBody>
                    <a:bodyPr/>
                    <a:lstStyle/>
                    <a:p>
                      <a:pPr>
                        <a:lnSpc>
                          <a:spcPct val="115000"/>
                        </a:lnSpc>
                        <a:spcAft>
                          <a:spcPts val="0"/>
                        </a:spcAft>
                      </a:pPr>
                      <a:r>
                        <a:rPr lang="es-ES" sz="600">
                          <a:effectLst/>
                        </a:rPr>
                        <a:t>autorización sanitaria de predios pecuarios, cumplimiento de la normativa</a:t>
                      </a:r>
                      <a:endParaRPr lang="es-ES" sz="900">
                        <a:effectLst/>
                      </a:endParaRPr>
                    </a:p>
                    <a:p>
                      <a:pPr>
                        <a:lnSpc>
                          <a:spcPct val="115000"/>
                        </a:lnSpc>
                        <a:spcAft>
                          <a:spcPts val="1000"/>
                        </a:spcAft>
                      </a:pPr>
                      <a:r>
                        <a:rPr lang="es-ES" sz="900">
                          <a:effectLst/>
                        </a:rPr>
                        <a:t> </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54926" marR="54926" marT="0" marB="0"/>
                </a:tc>
                <a:extLst>
                  <a:ext uri="{0D108BD9-81ED-4DB2-BD59-A6C34878D82A}">
                    <a16:rowId xmlns:a16="http://schemas.microsoft.com/office/drawing/2014/main" val="4178208886"/>
                  </a:ext>
                </a:extLst>
              </a:tr>
              <a:tr h="422098">
                <a:tc>
                  <a:txBody>
                    <a:bodyPr/>
                    <a:lstStyle/>
                    <a:p>
                      <a:pPr>
                        <a:lnSpc>
                          <a:spcPct val="115000"/>
                        </a:lnSpc>
                        <a:spcAft>
                          <a:spcPts val="0"/>
                        </a:spcAft>
                      </a:pPr>
                      <a:r>
                        <a:rPr lang="es-ES" sz="600">
                          <a:effectLst/>
                        </a:rPr>
                        <a:t>Medidas sanitarias y fitosanitarias</a:t>
                      </a:r>
                      <a:endParaRPr lang="es-ES" sz="900">
                        <a:effectLst/>
                      </a:endParaRPr>
                    </a:p>
                    <a:p>
                      <a:pPr>
                        <a:lnSpc>
                          <a:spcPct val="115000"/>
                        </a:lnSpc>
                        <a:spcAft>
                          <a:spcPts val="0"/>
                        </a:spcAft>
                      </a:pPr>
                      <a:r>
                        <a:rPr lang="es-ES" sz="600">
                          <a:effectLst/>
                        </a:rPr>
                        <a:t> </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54926" marR="54926" marT="0" marB="0"/>
                </a:tc>
                <a:tc>
                  <a:txBody>
                    <a:bodyPr/>
                    <a:lstStyle/>
                    <a:p>
                      <a:pPr>
                        <a:lnSpc>
                          <a:spcPct val="115000"/>
                        </a:lnSpc>
                        <a:spcAft>
                          <a:spcPts val="0"/>
                        </a:spcAft>
                      </a:pPr>
                      <a:r>
                        <a:rPr lang="es-ES" sz="600">
                          <a:effectLst/>
                        </a:rPr>
                        <a:t>NO TOMA EL CAMBIO DE DEPARTAMENTO POR TANTO NO ARROJA MUNICIPIO. YOPAL. Implementación y normatividad</a:t>
                      </a:r>
                      <a:endParaRPr lang="es-ES" sz="900">
                        <a:effectLst/>
                      </a:endParaRPr>
                    </a:p>
                    <a:p>
                      <a:pPr>
                        <a:lnSpc>
                          <a:spcPct val="115000"/>
                        </a:lnSpc>
                        <a:spcAft>
                          <a:spcPts val="1000"/>
                        </a:spcAft>
                      </a:pPr>
                      <a:r>
                        <a:rPr lang="es-ES" sz="900">
                          <a:effectLst/>
                        </a:rPr>
                        <a:t> </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54926" marR="54926" marT="0" marB="0"/>
                </a:tc>
                <a:extLst>
                  <a:ext uri="{0D108BD9-81ED-4DB2-BD59-A6C34878D82A}">
                    <a16:rowId xmlns:a16="http://schemas.microsoft.com/office/drawing/2014/main" val="4201971103"/>
                  </a:ext>
                </a:extLst>
              </a:tr>
              <a:tr h="297033">
                <a:tc>
                  <a:txBody>
                    <a:bodyPr/>
                    <a:lstStyle/>
                    <a:p>
                      <a:pPr>
                        <a:lnSpc>
                          <a:spcPct val="115000"/>
                        </a:lnSpc>
                        <a:spcAft>
                          <a:spcPts val="0"/>
                        </a:spcAft>
                      </a:pPr>
                      <a:r>
                        <a:rPr lang="es-ES" sz="600">
                          <a:effectLst/>
                        </a:rPr>
                        <a:t>Vigilancia epidemiológica animal</a:t>
                      </a:r>
                      <a:endParaRPr lang="es-ES" sz="900">
                        <a:effectLst/>
                      </a:endParaRPr>
                    </a:p>
                    <a:p>
                      <a:pPr>
                        <a:lnSpc>
                          <a:spcPct val="115000"/>
                        </a:lnSpc>
                        <a:spcAft>
                          <a:spcPts val="0"/>
                        </a:spcAft>
                      </a:pPr>
                      <a:r>
                        <a:rPr lang="es-ES" sz="600">
                          <a:effectLst/>
                        </a:rPr>
                        <a:t> </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54926" marR="54926" marT="0" marB="0"/>
                </a:tc>
                <a:tc>
                  <a:txBody>
                    <a:bodyPr/>
                    <a:lstStyle/>
                    <a:p>
                      <a:pPr>
                        <a:lnSpc>
                          <a:spcPct val="115000"/>
                        </a:lnSpc>
                        <a:spcAft>
                          <a:spcPts val="0"/>
                        </a:spcAft>
                      </a:pPr>
                      <a:r>
                        <a:rPr lang="es-ES" sz="600" dirty="0">
                          <a:effectLst/>
                        </a:rPr>
                        <a:t>En cuanto a los ciclos de vacuna contra fiebre aftosa y Brucelosis bovina.</a:t>
                      </a:r>
                      <a:endParaRPr lang="es-ES" sz="900" dirty="0">
                        <a:effectLst/>
                      </a:endParaRPr>
                    </a:p>
                    <a:p>
                      <a:pPr>
                        <a:lnSpc>
                          <a:spcPct val="115000"/>
                        </a:lnSpc>
                        <a:spcAft>
                          <a:spcPts val="1000"/>
                        </a:spcAft>
                      </a:pPr>
                      <a:r>
                        <a:rPr lang="es-ES" sz="900" dirty="0">
                          <a:effectLst/>
                        </a:rPr>
                        <a:t> </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26" marR="54926" marT="0" marB="0"/>
                </a:tc>
                <a:extLst>
                  <a:ext uri="{0D108BD9-81ED-4DB2-BD59-A6C34878D82A}">
                    <a16:rowId xmlns:a16="http://schemas.microsoft.com/office/drawing/2014/main" val="3643697640"/>
                  </a:ext>
                </a:extLst>
              </a:tr>
              <a:tr h="547165">
                <a:tc>
                  <a:txBody>
                    <a:bodyPr/>
                    <a:lstStyle/>
                    <a:p>
                      <a:pPr>
                        <a:lnSpc>
                          <a:spcPct val="115000"/>
                        </a:lnSpc>
                        <a:spcAft>
                          <a:spcPts val="0"/>
                        </a:spcAft>
                      </a:pPr>
                      <a:r>
                        <a:rPr lang="es-ES" sz="600">
                          <a:effectLst/>
                        </a:rPr>
                        <a:t>Análisis y Diagnostico</a:t>
                      </a:r>
                      <a:endParaRPr lang="es-ES" sz="900">
                        <a:effectLst/>
                      </a:endParaRPr>
                    </a:p>
                    <a:p>
                      <a:pPr>
                        <a:lnSpc>
                          <a:spcPct val="115000"/>
                        </a:lnSpc>
                        <a:spcAft>
                          <a:spcPts val="0"/>
                        </a:spcAft>
                      </a:pPr>
                      <a:r>
                        <a:rPr lang="es-ES" sz="600">
                          <a:effectLst/>
                        </a:rPr>
                        <a:t> </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54926" marR="54926" marT="0" marB="0"/>
                </a:tc>
                <a:tc>
                  <a:txBody>
                    <a:bodyPr/>
                    <a:lstStyle/>
                    <a:p>
                      <a:pPr>
                        <a:lnSpc>
                          <a:spcPct val="115000"/>
                        </a:lnSpc>
                        <a:spcAft>
                          <a:spcPts val="0"/>
                        </a:spcAft>
                      </a:pPr>
                      <a:r>
                        <a:rPr lang="es-ES" sz="600">
                          <a:effectLst/>
                        </a:rPr>
                        <a:t>Descentralización de las pruebas, me gustaría saber cómo se podría fortalecer a los laboratorios secciónales para que realicen más pruebas y así poder ampliar el portafolio de servicios</a:t>
                      </a:r>
                      <a:endParaRPr lang="es-ES" sz="900">
                        <a:effectLst/>
                      </a:endParaRPr>
                    </a:p>
                    <a:p>
                      <a:pPr>
                        <a:lnSpc>
                          <a:spcPct val="115000"/>
                        </a:lnSpc>
                        <a:spcAft>
                          <a:spcPts val="1000"/>
                        </a:spcAft>
                      </a:pPr>
                      <a:r>
                        <a:rPr lang="es-ES" sz="900">
                          <a:effectLst/>
                        </a:rPr>
                        <a:t> </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54926" marR="54926" marT="0" marB="0"/>
                </a:tc>
                <a:extLst>
                  <a:ext uri="{0D108BD9-81ED-4DB2-BD59-A6C34878D82A}">
                    <a16:rowId xmlns:a16="http://schemas.microsoft.com/office/drawing/2014/main" val="1418381180"/>
                  </a:ext>
                </a:extLst>
              </a:tr>
              <a:tr h="297033">
                <a:tc>
                  <a:txBody>
                    <a:bodyPr/>
                    <a:lstStyle/>
                    <a:p>
                      <a:pPr>
                        <a:lnSpc>
                          <a:spcPct val="115000"/>
                        </a:lnSpc>
                        <a:spcAft>
                          <a:spcPts val="0"/>
                        </a:spcAft>
                      </a:pPr>
                      <a:r>
                        <a:rPr lang="es-ES" sz="600">
                          <a:effectLst/>
                        </a:rPr>
                        <a:t>Desempeño institucional</a:t>
                      </a:r>
                      <a:endParaRPr lang="es-ES" sz="900">
                        <a:effectLst/>
                      </a:endParaRPr>
                    </a:p>
                    <a:p>
                      <a:pPr>
                        <a:lnSpc>
                          <a:spcPct val="115000"/>
                        </a:lnSpc>
                        <a:spcAft>
                          <a:spcPts val="0"/>
                        </a:spcAft>
                      </a:pPr>
                      <a:r>
                        <a:rPr lang="es-ES" sz="600">
                          <a:effectLst/>
                        </a:rPr>
                        <a:t> </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54926" marR="54926" marT="0" marB="0"/>
                </a:tc>
                <a:tc>
                  <a:txBody>
                    <a:bodyPr/>
                    <a:lstStyle/>
                    <a:p>
                      <a:pPr>
                        <a:lnSpc>
                          <a:spcPct val="115000"/>
                        </a:lnSpc>
                        <a:spcAft>
                          <a:spcPts val="0"/>
                        </a:spcAft>
                      </a:pPr>
                      <a:r>
                        <a:rPr lang="es-ES" sz="600">
                          <a:effectLst/>
                        </a:rPr>
                        <a:t>Logros en el diagnóstico y control de enfermedades</a:t>
                      </a:r>
                      <a:endParaRPr lang="es-ES" sz="900">
                        <a:effectLst/>
                      </a:endParaRPr>
                    </a:p>
                    <a:p>
                      <a:pPr>
                        <a:lnSpc>
                          <a:spcPct val="115000"/>
                        </a:lnSpc>
                        <a:spcAft>
                          <a:spcPts val="1000"/>
                        </a:spcAft>
                      </a:pPr>
                      <a:r>
                        <a:rPr lang="es-ES" sz="900">
                          <a:effectLst/>
                        </a:rPr>
                        <a:t> </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54926" marR="54926" marT="0" marB="0"/>
                </a:tc>
                <a:extLst>
                  <a:ext uri="{0D108BD9-81ED-4DB2-BD59-A6C34878D82A}">
                    <a16:rowId xmlns:a16="http://schemas.microsoft.com/office/drawing/2014/main" val="3869458191"/>
                  </a:ext>
                </a:extLst>
              </a:tr>
              <a:tr h="672231">
                <a:tc>
                  <a:txBody>
                    <a:bodyPr/>
                    <a:lstStyle/>
                    <a:p>
                      <a:pPr>
                        <a:lnSpc>
                          <a:spcPct val="115000"/>
                        </a:lnSpc>
                        <a:spcAft>
                          <a:spcPts val="0"/>
                        </a:spcAft>
                      </a:pPr>
                      <a:r>
                        <a:rPr lang="es-ES" sz="600">
                          <a:effectLst/>
                        </a:rPr>
                        <a:t>Programas sanitarios de enfermedades de control oficial</a:t>
                      </a:r>
                      <a:endParaRPr lang="es-ES" sz="900">
                        <a:effectLst/>
                      </a:endParaRPr>
                    </a:p>
                    <a:p>
                      <a:pPr>
                        <a:lnSpc>
                          <a:spcPct val="115000"/>
                        </a:lnSpc>
                        <a:spcAft>
                          <a:spcPts val="0"/>
                        </a:spcAft>
                      </a:pPr>
                      <a:r>
                        <a:rPr lang="es-ES" sz="600">
                          <a:effectLst/>
                        </a:rPr>
                        <a:t> </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54926" marR="54926" marT="0" marB="0"/>
                </a:tc>
                <a:tc>
                  <a:txBody>
                    <a:bodyPr/>
                    <a:lstStyle/>
                    <a:p>
                      <a:pPr>
                        <a:lnSpc>
                          <a:spcPct val="115000"/>
                        </a:lnSpc>
                        <a:spcAft>
                          <a:spcPts val="0"/>
                        </a:spcAft>
                      </a:pPr>
                      <a:r>
                        <a:rPr lang="es-ES" sz="600">
                          <a:effectLst/>
                        </a:rPr>
                        <a:t>Desarrollo y avance del programa de Fiebre Aftosa, Niveles de inmunidad contra la Brucelosis Bovina en Colombia (¿Por qué se sigue utilizando la Cepa 19, si pierde efectividad después de cierto tiempo?), Estado del arte de la enfermedad de la Rabia Silvestre en cada una de las regiones endémicas del País.</a:t>
                      </a:r>
                      <a:endParaRPr lang="es-ES" sz="900">
                        <a:effectLst/>
                      </a:endParaRPr>
                    </a:p>
                    <a:p>
                      <a:pPr>
                        <a:lnSpc>
                          <a:spcPct val="115000"/>
                        </a:lnSpc>
                        <a:spcAft>
                          <a:spcPts val="1000"/>
                        </a:spcAft>
                      </a:pPr>
                      <a:r>
                        <a:rPr lang="es-ES" sz="900">
                          <a:effectLst/>
                        </a:rPr>
                        <a:t> </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54926" marR="54926" marT="0" marB="0"/>
                </a:tc>
                <a:extLst>
                  <a:ext uri="{0D108BD9-81ED-4DB2-BD59-A6C34878D82A}">
                    <a16:rowId xmlns:a16="http://schemas.microsoft.com/office/drawing/2014/main" val="2084281256"/>
                  </a:ext>
                </a:extLst>
              </a:tr>
              <a:tr h="297033">
                <a:tc>
                  <a:txBody>
                    <a:bodyPr/>
                    <a:lstStyle/>
                    <a:p>
                      <a:pPr>
                        <a:lnSpc>
                          <a:spcPct val="115000"/>
                        </a:lnSpc>
                        <a:spcAft>
                          <a:spcPts val="0"/>
                        </a:spcAft>
                      </a:pPr>
                      <a:r>
                        <a:rPr lang="es-ES" sz="600">
                          <a:effectLst/>
                        </a:rPr>
                        <a:t>Análisis y Diagnostico</a:t>
                      </a:r>
                      <a:endParaRPr lang="es-ES" sz="900">
                        <a:effectLst/>
                      </a:endParaRPr>
                    </a:p>
                    <a:p>
                      <a:pPr>
                        <a:lnSpc>
                          <a:spcPct val="115000"/>
                        </a:lnSpc>
                        <a:spcAft>
                          <a:spcPts val="0"/>
                        </a:spcAft>
                      </a:pPr>
                      <a:r>
                        <a:rPr lang="es-ES" sz="600">
                          <a:effectLst/>
                        </a:rPr>
                        <a:t> </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54926" marR="54926" marT="0" marB="0"/>
                </a:tc>
                <a:tc>
                  <a:txBody>
                    <a:bodyPr/>
                    <a:lstStyle/>
                    <a:p>
                      <a:pPr>
                        <a:lnSpc>
                          <a:spcPct val="115000"/>
                        </a:lnSpc>
                        <a:spcAft>
                          <a:spcPts val="0"/>
                        </a:spcAft>
                      </a:pPr>
                      <a:r>
                        <a:rPr lang="es-ES" sz="600">
                          <a:effectLst/>
                        </a:rPr>
                        <a:t>Capacidad de muestreos relacionados con en zonas de alto alto riesgo de control oficial</a:t>
                      </a:r>
                      <a:endParaRPr lang="es-ES" sz="900">
                        <a:effectLst/>
                      </a:endParaRPr>
                    </a:p>
                    <a:p>
                      <a:pPr>
                        <a:lnSpc>
                          <a:spcPct val="115000"/>
                        </a:lnSpc>
                        <a:spcAft>
                          <a:spcPts val="1000"/>
                        </a:spcAft>
                      </a:pPr>
                      <a:r>
                        <a:rPr lang="es-ES" sz="900">
                          <a:effectLst/>
                        </a:rPr>
                        <a:t> </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54926" marR="54926" marT="0" marB="0"/>
                </a:tc>
                <a:extLst>
                  <a:ext uri="{0D108BD9-81ED-4DB2-BD59-A6C34878D82A}">
                    <a16:rowId xmlns:a16="http://schemas.microsoft.com/office/drawing/2014/main" val="2910294766"/>
                  </a:ext>
                </a:extLst>
              </a:tr>
              <a:tr h="422098">
                <a:tc>
                  <a:txBody>
                    <a:bodyPr/>
                    <a:lstStyle/>
                    <a:p>
                      <a:pPr>
                        <a:lnSpc>
                          <a:spcPct val="115000"/>
                        </a:lnSpc>
                        <a:spcAft>
                          <a:spcPts val="0"/>
                        </a:spcAft>
                      </a:pPr>
                      <a:r>
                        <a:rPr lang="es-ES" sz="600">
                          <a:effectLst/>
                        </a:rPr>
                        <a:t>Insumos agrícolas</a:t>
                      </a:r>
                      <a:endParaRPr lang="es-ES" sz="900">
                        <a:effectLst/>
                      </a:endParaRPr>
                    </a:p>
                    <a:p>
                      <a:pPr>
                        <a:lnSpc>
                          <a:spcPct val="115000"/>
                        </a:lnSpc>
                        <a:spcAft>
                          <a:spcPts val="0"/>
                        </a:spcAft>
                      </a:pPr>
                      <a:r>
                        <a:rPr lang="es-ES" sz="600">
                          <a:effectLst/>
                        </a:rPr>
                        <a:t> </a:t>
                      </a:r>
                      <a:endParaRPr lang="es-ES" sz="900">
                        <a:effectLst/>
                      </a:endParaRPr>
                    </a:p>
                    <a:p>
                      <a:pPr>
                        <a:lnSpc>
                          <a:spcPct val="115000"/>
                        </a:lnSpc>
                        <a:spcAft>
                          <a:spcPts val="0"/>
                        </a:spcAft>
                      </a:pPr>
                      <a:r>
                        <a:rPr lang="es-ES" sz="600">
                          <a:effectLst/>
                        </a:rPr>
                        <a:t> </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54926" marR="54926" marT="0" marB="0"/>
                </a:tc>
                <a:tc>
                  <a:txBody>
                    <a:bodyPr/>
                    <a:lstStyle/>
                    <a:p>
                      <a:pPr>
                        <a:lnSpc>
                          <a:spcPct val="115000"/>
                        </a:lnSpc>
                        <a:spcAft>
                          <a:spcPts val="0"/>
                        </a:spcAft>
                      </a:pPr>
                      <a:r>
                        <a:rPr lang="es-ES" sz="600">
                          <a:effectLst/>
                        </a:rPr>
                        <a:t>Importación de insumos para manejo de cultivos orgánicos, certificaciones requeridas para exportación, trazabilidad</a:t>
                      </a:r>
                      <a:endParaRPr lang="es-ES" sz="900">
                        <a:effectLst/>
                      </a:endParaRPr>
                    </a:p>
                    <a:p>
                      <a:pPr>
                        <a:lnSpc>
                          <a:spcPct val="115000"/>
                        </a:lnSpc>
                        <a:spcAft>
                          <a:spcPts val="1000"/>
                        </a:spcAft>
                      </a:pPr>
                      <a:r>
                        <a:rPr lang="es-ES" sz="900">
                          <a:effectLst/>
                        </a:rPr>
                        <a:t> </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54926" marR="54926" marT="0" marB="0"/>
                </a:tc>
                <a:extLst>
                  <a:ext uri="{0D108BD9-81ED-4DB2-BD59-A6C34878D82A}">
                    <a16:rowId xmlns:a16="http://schemas.microsoft.com/office/drawing/2014/main" val="4229935119"/>
                  </a:ext>
                </a:extLst>
              </a:tr>
              <a:tr h="297033">
                <a:tc>
                  <a:txBody>
                    <a:bodyPr/>
                    <a:lstStyle/>
                    <a:p>
                      <a:pPr>
                        <a:lnSpc>
                          <a:spcPct val="115000"/>
                        </a:lnSpc>
                        <a:spcAft>
                          <a:spcPts val="0"/>
                        </a:spcAft>
                      </a:pPr>
                      <a:r>
                        <a:rPr lang="es-ES" sz="600">
                          <a:effectLst/>
                        </a:rPr>
                        <a:t>Vigilancia epidemiológica animal</a:t>
                      </a:r>
                      <a:endParaRPr lang="es-ES" sz="900">
                        <a:effectLst/>
                      </a:endParaRPr>
                    </a:p>
                    <a:p>
                      <a:pPr>
                        <a:lnSpc>
                          <a:spcPct val="115000"/>
                        </a:lnSpc>
                        <a:spcAft>
                          <a:spcPts val="0"/>
                        </a:spcAft>
                      </a:pPr>
                      <a:r>
                        <a:rPr lang="es-ES" sz="600">
                          <a:effectLst/>
                        </a:rPr>
                        <a:t> </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54926" marR="54926" marT="0" marB="0"/>
                </a:tc>
                <a:tc>
                  <a:txBody>
                    <a:bodyPr/>
                    <a:lstStyle/>
                    <a:p>
                      <a:pPr>
                        <a:lnSpc>
                          <a:spcPct val="115000"/>
                        </a:lnSpc>
                        <a:spcAft>
                          <a:spcPts val="0"/>
                        </a:spcAft>
                      </a:pPr>
                      <a:r>
                        <a:rPr lang="es-ES" sz="600">
                          <a:effectLst/>
                        </a:rPr>
                        <a:t>Sensores en las regiones alejadas.</a:t>
                      </a:r>
                      <a:endParaRPr lang="es-ES" sz="900">
                        <a:effectLst/>
                      </a:endParaRPr>
                    </a:p>
                    <a:p>
                      <a:pPr>
                        <a:lnSpc>
                          <a:spcPct val="115000"/>
                        </a:lnSpc>
                        <a:spcAft>
                          <a:spcPts val="1000"/>
                        </a:spcAft>
                      </a:pPr>
                      <a:r>
                        <a:rPr lang="es-ES" sz="900">
                          <a:effectLst/>
                        </a:rPr>
                        <a:t> </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54926" marR="54926" marT="0" marB="0"/>
                </a:tc>
                <a:extLst>
                  <a:ext uri="{0D108BD9-81ED-4DB2-BD59-A6C34878D82A}">
                    <a16:rowId xmlns:a16="http://schemas.microsoft.com/office/drawing/2014/main" val="642480752"/>
                  </a:ext>
                </a:extLst>
              </a:tr>
              <a:tr h="422098">
                <a:tc>
                  <a:txBody>
                    <a:bodyPr/>
                    <a:lstStyle/>
                    <a:p>
                      <a:pPr>
                        <a:lnSpc>
                          <a:spcPct val="115000"/>
                        </a:lnSpc>
                        <a:spcAft>
                          <a:spcPts val="0"/>
                        </a:spcAft>
                      </a:pPr>
                      <a:r>
                        <a:rPr lang="es-ES" sz="600">
                          <a:effectLst/>
                        </a:rPr>
                        <a:t>Medidas sanitarias y fitosanitarias</a:t>
                      </a:r>
                      <a:endParaRPr lang="es-ES" sz="900">
                        <a:effectLst/>
                      </a:endParaRPr>
                    </a:p>
                    <a:p>
                      <a:pPr>
                        <a:lnSpc>
                          <a:spcPct val="115000"/>
                        </a:lnSpc>
                        <a:spcAft>
                          <a:spcPts val="0"/>
                        </a:spcAft>
                      </a:pPr>
                      <a:r>
                        <a:rPr lang="es-ES" sz="600">
                          <a:effectLst/>
                        </a:rPr>
                        <a:t> </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54926" marR="54926" marT="0" marB="0"/>
                </a:tc>
                <a:tc>
                  <a:txBody>
                    <a:bodyPr/>
                    <a:lstStyle/>
                    <a:p>
                      <a:pPr>
                        <a:lnSpc>
                          <a:spcPct val="115000"/>
                        </a:lnSpc>
                        <a:spcAft>
                          <a:spcPts val="0"/>
                        </a:spcAft>
                      </a:pPr>
                      <a:r>
                        <a:rPr lang="es-ES" sz="600">
                          <a:effectLst/>
                        </a:rPr>
                        <a:t>acompañamiento a los productores, dar a conocer las herramientas que el intituto tiene para los productores en cuanto al desarrolllo de las actividades agropecuarias</a:t>
                      </a:r>
                      <a:endParaRPr lang="es-ES" sz="900">
                        <a:effectLst/>
                      </a:endParaRPr>
                    </a:p>
                    <a:p>
                      <a:pPr>
                        <a:lnSpc>
                          <a:spcPct val="115000"/>
                        </a:lnSpc>
                        <a:spcAft>
                          <a:spcPts val="1000"/>
                        </a:spcAft>
                      </a:pPr>
                      <a:r>
                        <a:rPr lang="es-ES" sz="900">
                          <a:effectLst/>
                        </a:rPr>
                        <a:t> </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54926" marR="54926" marT="0" marB="0"/>
                </a:tc>
                <a:extLst>
                  <a:ext uri="{0D108BD9-81ED-4DB2-BD59-A6C34878D82A}">
                    <a16:rowId xmlns:a16="http://schemas.microsoft.com/office/drawing/2014/main" val="868408681"/>
                  </a:ext>
                </a:extLst>
              </a:tr>
              <a:tr h="375199">
                <a:tc>
                  <a:txBody>
                    <a:bodyPr/>
                    <a:lstStyle/>
                    <a:p>
                      <a:pPr>
                        <a:lnSpc>
                          <a:spcPct val="115000"/>
                        </a:lnSpc>
                        <a:spcAft>
                          <a:spcPts val="0"/>
                        </a:spcAft>
                      </a:pPr>
                      <a:r>
                        <a:rPr lang="es-ES" sz="600">
                          <a:effectLst/>
                        </a:rPr>
                        <a:t>Programas sanitarios de enfermedades de control oficial</a:t>
                      </a:r>
                      <a:endParaRPr lang="es-ES" sz="900">
                        <a:effectLst/>
                      </a:endParaRPr>
                    </a:p>
                    <a:p>
                      <a:pPr>
                        <a:lnSpc>
                          <a:spcPct val="115000"/>
                        </a:lnSpc>
                        <a:spcAft>
                          <a:spcPts val="0"/>
                        </a:spcAft>
                      </a:pPr>
                      <a:r>
                        <a:rPr lang="es-ES" sz="600">
                          <a:effectLst/>
                        </a:rPr>
                        <a:t> </a:t>
                      </a:r>
                      <a:endParaRPr lang="es-ES" sz="900">
                        <a:effectLst/>
                        <a:latin typeface="Calibri" panose="020F0502020204030204" pitchFamily="34" charset="0"/>
                        <a:ea typeface="Calibri" panose="020F0502020204030204" pitchFamily="34" charset="0"/>
                        <a:cs typeface="Times New Roman" panose="02020603050405020304" pitchFamily="18" charset="0"/>
                      </a:endParaRPr>
                    </a:p>
                  </a:txBody>
                  <a:tcPr marL="54926" marR="54926" marT="0" marB="0"/>
                </a:tc>
                <a:tc>
                  <a:txBody>
                    <a:bodyPr/>
                    <a:lstStyle/>
                    <a:p>
                      <a:pPr>
                        <a:lnSpc>
                          <a:spcPct val="115000"/>
                        </a:lnSpc>
                        <a:spcAft>
                          <a:spcPts val="0"/>
                        </a:spcAft>
                      </a:pPr>
                      <a:r>
                        <a:rPr lang="es-ES" sz="600" dirty="0">
                          <a:effectLst/>
                        </a:rPr>
                        <a:t>Tema brucelosis y tuberculosis Bovina.</a:t>
                      </a:r>
                      <a:endParaRPr lang="es-ES" sz="900" dirty="0">
                        <a:effectLst/>
                      </a:endParaRPr>
                    </a:p>
                    <a:p>
                      <a:pPr>
                        <a:lnSpc>
                          <a:spcPct val="115000"/>
                        </a:lnSpc>
                        <a:spcAft>
                          <a:spcPts val="1000"/>
                        </a:spcAft>
                      </a:pPr>
                      <a:r>
                        <a:rPr lang="es-ES" sz="900" dirty="0">
                          <a:effectLst/>
                        </a:rPr>
                        <a:t> </a:t>
                      </a:r>
                      <a:endParaRPr lang="es-ES" sz="900" dirty="0">
                        <a:effectLst/>
                        <a:latin typeface="Calibri" panose="020F0502020204030204" pitchFamily="34" charset="0"/>
                        <a:ea typeface="Calibri" panose="020F0502020204030204" pitchFamily="34" charset="0"/>
                        <a:cs typeface="Times New Roman" panose="02020603050405020304" pitchFamily="18" charset="0"/>
                      </a:endParaRPr>
                    </a:p>
                  </a:txBody>
                  <a:tcPr marL="54926" marR="54926" marT="0" marB="0"/>
                </a:tc>
                <a:extLst>
                  <a:ext uri="{0D108BD9-81ED-4DB2-BD59-A6C34878D82A}">
                    <a16:rowId xmlns:a16="http://schemas.microsoft.com/office/drawing/2014/main" val="768330310"/>
                  </a:ext>
                </a:extLst>
              </a:tr>
            </a:tbl>
          </a:graphicData>
        </a:graphic>
      </p:graphicFrame>
    </p:spTree>
    <p:extLst>
      <p:ext uri="{BB962C8B-B14F-4D97-AF65-F5344CB8AC3E}">
        <p14:creationId xmlns:p14="http://schemas.microsoft.com/office/powerpoint/2010/main" val="4155067676"/>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p:cNvSpPr txBox="1"/>
          <p:nvPr/>
        </p:nvSpPr>
        <p:spPr>
          <a:xfrm>
            <a:off x="1045556" y="117816"/>
            <a:ext cx="9553171" cy="1015663"/>
          </a:xfrm>
          <a:prstGeom prst="rect">
            <a:avLst/>
          </a:prstGeom>
          <a:noFill/>
        </p:spPr>
        <p:txBody>
          <a:bodyPr wrap="square" rtlCol="0">
            <a:spAutoFit/>
          </a:bodyPr>
          <a:lstStyle/>
          <a:p>
            <a:pPr algn="ctr"/>
            <a:r>
              <a:rPr lang="es-CO" sz="6000" b="1" dirty="0"/>
              <a:t>Informe</a:t>
            </a:r>
            <a:endParaRPr lang="es-CO" sz="4400" b="1" dirty="0"/>
          </a:p>
        </p:txBody>
      </p:sp>
      <p:sp>
        <p:nvSpPr>
          <p:cNvPr id="6" name="CuadroTexto 5"/>
          <p:cNvSpPr txBox="1"/>
          <p:nvPr/>
        </p:nvSpPr>
        <p:spPr>
          <a:xfrm>
            <a:off x="2510445" y="1870942"/>
            <a:ext cx="1656080" cy="400110"/>
          </a:xfrm>
          <a:prstGeom prst="rect">
            <a:avLst/>
          </a:prstGeom>
          <a:noFill/>
        </p:spPr>
        <p:txBody>
          <a:bodyPr wrap="square" rtlCol="0">
            <a:spAutoFit/>
          </a:bodyPr>
          <a:lstStyle/>
          <a:p>
            <a:pPr algn="ctr"/>
            <a:r>
              <a:rPr lang="es-CO" sz="2000" b="1" dirty="0"/>
              <a:t>Introducción</a:t>
            </a:r>
            <a:endParaRPr lang="es-CO" sz="1400" b="1" dirty="0"/>
          </a:p>
        </p:txBody>
      </p:sp>
      <p:sp>
        <p:nvSpPr>
          <p:cNvPr id="8" name="CuadroTexto 7"/>
          <p:cNvSpPr txBox="1"/>
          <p:nvPr/>
        </p:nvSpPr>
        <p:spPr>
          <a:xfrm>
            <a:off x="2394066" y="2730315"/>
            <a:ext cx="1529541" cy="400110"/>
          </a:xfrm>
          <a:prstGeom prst="rect">
            <a:avLst/>
          </a:prstGeom>
          <a:noFill/>
        </p:spPr>
        <p:txBody>
          <a:bodyPr wrap="square" rtlCol="0">
            <a:spAutoFit/>
          </a:bodyPr>
          <a:lstStyle/>
          <a:p>
            <a:pPr algn="ctr"/>
            <a:r>
              <a:rPr lang="es-CO" sz="2000" b="1" dirty="0"/>
              <a:t>Consulta</a:t>
            </a:r>
          </a:p>
        </p:txBody>
      </p:sp>
      <p:sp>
        <p:nvSpPr>
          <p:cNvPr id="11" name="CuadroTexto 10"/>
          <p:cNvSpPr txBox="1"/>
          <p:nvPr/>
        </p:nvSpPr>
        <p:spPr>
          <a:xfrm>
            <a:off x="2510445" y="3589688"/>
            <a:ext cx="1656080" cy="400110"/>
          </a:xfrm>
          <a:prstGeom prst="rect">
            <a:avLst/>
          </a:prstGeom>
          <a:noFill/>
        </p:spPr>
        <p:txBody>
          <a:bodyPr wrap="square" rtlCol="0">
            <a:spAutoFit/>
          </a:bodyPr>
          <a:lstStyle/>
          <a:p>
            <a:pPr algn="ctr"/>
            <a:r>
              <a:rPr lang="es-CO" sz="2000" b="1" dirty="0"/>
              <a:t>Convocatoria</a:t>
            </a:r>
          </a:p>
        </p:txBody>
      </p:sp>
      <p:sp>
        <p:nvSpPr>
          <p:cNvPr id="15" name="CuadroTexto 14"/>
          <p:cNvSpPr txBox="1"/>
          <p:nvPr/>
        </p:nvSpPr>
        <p:spPr>
          <a:xfrm>
            <a:off x="6486699" y="2791870"/>
            <a:ext cx="3721329" cy="400110"/>
          </a:xfrm>
          <a:prstGeom prst="rect">
            <a:avLst/>
          </a:prstGeom>
          <a:noFill/>
        </p:spPr>
        <p:txBody>
          <a:bodyPr wrap="square" rtlCol="0">
            <a:spAutoFit/>
          </a:bodyPr>
          <a:lstStyle/>
          <a:p>
            <a:pPr algn="ctr"/>
            <a:r>
              <a:rPr lang="es-CO" sz="2000" b="1" dirty="0"/>
              <a:t>Conclusiones</a:t>
            </a:r>
          </a:p>
        </p:txBody>
      </p:sp>
      <p:sp>
        <p:nvSpPr>
          <p:cNvPr id="17" name="CuadroTexto 16"/>
          <p:cNvSpPr txBox="1"/>
          <p:nvPr/>
        </p:nvSpPr>
        <p:spPr>
          <a:xfrm>
            <a:off x="7040880" y="1906809"/>
            <a:ext cx="4729942" cy="400110"/>
          </a:xfrm>
          <a:prstGeom prst="rect">
            <a:avLst/>
          </a:prstGeom>
          <a:noFill/>
        </p:spPr>
        <p:txBody>
          <a:bodyPr wrap="square" rtlCol="0">
            <a:spAutoFit/>
          </a:bodyPr>
          <a:lstStyle/>
          <a:p>
            <a:pPr algn="ctr"/>
            <a:r>
              <a:rPr lang="es-CO" sz="2000" b="1" dirty="0"/>
              <a:t>Actividades Rendición de Cuentas</a:t>
            </a:r>
          </a:p>
        </p:txBody>
      </p:sp>
      <p:sp>
        <p:nvSpPr>
          <p:cNvPr id="9" name="Rectángulo 8"/>
          <p:cNvSpPr/>
          <p:nvPr/>
        </p:nvSpPr>
        <p:spPr>
          <a:xfrm>
            <a:off x="1481223" y="1809387"/>
            <a:ext cx="367408" cy="523220"/>
          </a:xfrm>
          <a:prstGeom prst="rect">
            <a:avLst/>
          </a:prstGeom>
        </p:spPr>
        <p:txBody>
          <a:bodyPr wrap="none">
            <a:spAutoFit/>
          </a:bodyPr>
          <a:lstStyle/>
          <a:p>
            <a:r>
              <a:rPr lang="es-CO" sz="2800" dirty="0">
                <a:latin typeface="Calibri" panose="020F0502020204030204" pitchFamily="34" charset="0"/>
                <a:cs typeface="Calibri" panose="020F0502020204030204" pitchFamily="34" charset="0"/>
              </a:rPr>
              <a:t>1</a:t>
            </a:r>
            <a:endParaRPr lang="es-CO" sz="2800" dirty="0"/>
          </a:p>
        </p:txBody>
      </p:sp>
      <p:sp>
        <p:nvSpPr>
          <p:cNvPr id="19" name="Rectángulo 18"/>
          <p:cNvSpPr/>
          <p:nvPr/>
        </p:nvSpPr>
        <p:spPr>
          <a:xfrm>
            <a:off x="1481223" y="2668760"/>
            <a:ext cx="367408" cy="523220"/>
          </a:xfrm>
          <a:prstGeom prst="rect">
            <a:avLst/>
          </a:prstGeom>
        </p:spPr>
        <p:txBody>
          <a:bodyPr wrap="none">
            <a:spAutoFit/>
          </a:bodyPr>
          <a:lstStyle/>
          <a:p>
            <a:r>
              <a:rPr lang="es-CO" sz="2800" dirty="0">
                <a:latin typeface="Calibri" panose="020F0502020204030204" pitchFamily="34" charset="0"/>
                <a:cs typeface="Calibri" panose="020F0502020204030204" pitchFamily="34" charset="0"/>
              </a:rPr>
              <a:t>2</a:t>
            </a:r>
            <a:endParaRPr lang="es-CO" sz="2800" dirty="0"/>
          </a:p>
        </p:txBody>
      </p:sp>
      <p:sp>
        <p:nvSpPr>
          <p:cNvPr id="20" name="Rectángulo 19"/>
          <p:cNvSpPr/>
          <p:nvPr/>
        </p:nvSpPr>
        <p:spPr>
          <a:xfrm>
            <a:off x="1481223" y="3466578"/>
            <a:ext cx="367408" cy="523220"/>
          </a:xfrm>
          <a:prstGeom prst="rect">
            <a:avLst/>
          </a:prstGeom>
        </p:spPr>
        <p:txBody>
          <a:bodyPr wrap="none">
            <a:spAutoFit/>
          </a:bodyPr>
          <a:lstStyle/>
          <a:p>
            <a:r>
              <a:rPr lang="es-CO" sz="2800" dirty="0">
                <a:latin typeface="Calibri" panose="020F0502020204030204" pitchFamily="34" charset="0"/>
                <a:cs typeface="Calibri" panose="020F0502020204030204" pitchFamily="34" charset="0"/>
              </a:rPr>
              <a:t>3</a:t>
            </a:r>
            <a:endParaRPr lang="es-CO" sz="2800" dirty="0"/>
          </a:p>
        </p:txBody>
      </p:sp>
      <p:sp>
        <p:nvSpPr>
          <p:cNvPr id="21" name="Rectángulo 20"/>
          <p:cNvSpPr/>
          <p:nvPr/>
        </p:nvSpPr>
        <p:spPr>
          <a:xfrm>
            <a:off x="6486699" y="1845254"/>
            <a:ext cx="367408" cy="523220"/>
          </a:xfrm>
          <a:prstGeom prst="rect">
            <a:avLst/>
          </a:prstGeom>
        </p:spPr>
        <p:txBody>
          <a:bodyPr wrap="none">
            <a:spAutoFit/>
          </a:bodyPr>
          <a:lstStyle/>
          <a:p>
            <a:r>
              <a:rPr lang="es-CO" sz="2800" dirty="0">
                <a:latin typeface="Calibri" panose="020F0502020204030204" pitchFamily="34" charset="0"/>
                <a:cs typeface="Calibri" panose="020F0502020204030204" pitchFamily="34" charset="0"/>
              </a:rPr>
              <a:t>4</a:t>
            </a:r>
            <a:endParaRPr lang="es-CO" sz="2800" dirty="0"/>
          </a:p>
        </p:txBody>
      </p:sp>
      <p:sp>
        <p:nvSpPr>
          <p:cNvPr id="22" name="Rectángulo 21"/>
          <p:cNvSpPr/>
          <p:nvPr/>
        </p:nvSpPr>
        <p:spPr>
          <a:xfrm>
            <a:off x="6486699" y="2730315"/>
            <a:ext cx="367408" cy="523220"/>
          </a:xfrm>
          <a:prstGeom prst="rect">
            <a:avLst/>
          </a:prstGeom>
        </p:spPr>
        <p:txBody>
          <a:bodyPr wrap="none">
            <a:spAutoFit/>
          </a:bodyPr>
          <a:lstStyle/>
          <a:p>
            <a:r>
              <a:rPr lang="es-CO" sz="2800" dirty="0">
                <a:latin typeface="Calibri" panose="020F0502020204030204" pitchFamily="34" charset="0"/>
                <a:cs typeface="Calibri" panose="020F0502020204030204" pitchFamily="34" charset="0"/>
              </a:rPr>
              <a:t>5</a:t>
            </a:r>
            <a:endParaRPr lang="es-CO" sz="2800" dirty="0"/>
          </a:p>
        </p:txBody>
      </p:sp>
    </p:spTree>
    <p:extLst>
      <p:ext uri="{BB962C8B-B14F-4D97-AF65-F5344CB8AC3E}">
        <p14:creationId xmlns:p14="http://schemas.microsoft.com/office/powerpoint/2010/main" val="4182909122"/>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p:cNvSpPr/>
          <p:nvPr/>
        </p:nvSpPr>
        <p:spPr>
          <a:xfrm>
            <a:off x="2932386" y="935421"/>
            <a:ext cx="4445875" cy="369332"/>
          </a:xfrm>
          <a:prstGeom prst="rect">
            <a:avLst/>
          </a:prstGeom>
        </p:spPr>
        <p:txBody>
          <a:bodyPr wrap="square">
            <a:spAutoFit/>
          </a:bodyPr>
          <a:lstStyle/>
          <a:p>
            <a:pPr algn="ctr"/>
            <a:r>
              <a:rPr lang="es-CO" b="1" dirty="0">
                <a:latin typeface="Calibri" panose="020F0502020204030204" pitchFamily="34" charset="0"/>
                <a:ea typeface="Times New Roman" panose="02020603050405020304" pitchFamily="18" charset="0"/>
                <a:cs typeface="Calibri" panose="020F0502020204030204" pitchFamily="34" charset="0"/>
              </a:rPr>
              <a:t>INTRODUCCIÓN</a:t>
            </a:r>
            <a:endParaRPr lang="es-CO" dirty="0"/>
          </a:p>
        </p:txBody>
      </p:sp>
      <p:sp>
        <p:nvSpPr>
          <p:cNvPr id="9" name="Rectángulo 8"/>
          <p:cNvSpPr/>
          <p:nvPr/>
        </p:nvSpPr>
        <p:spPr>
          <a:xfrm>
            <a:off x="1229710" y="2364827"/>
            <a:ext cx="10110952" cy="3170099"/>
          </a:xfrm>
          <a:prstGeom prst="rect">
            <a:avLst/>
          </a:prstGeom>
        </p:spPr>
        <p:txBody>
          <a:bodyPr wrap="square">
            <a:spAutoFit/>
          </a:bodyPr>
          <a:lstStyle/>
          <a:p>
            <a:pPr algn="just" fontAlgn="base"/>
            <a:r>
              <a:rPr lang="es-CO" sz="2000" b="1" dirty="0">
                <a:latin typeface="Calibri" panose="020F0502020204030204" pitchFamily="34" charset="0"/>
                <a:ea typeface="Times New Roman" panose="02020603050405020304" pitchFamily="18" charset="0"/>
                <a:cs typeface="Calibri" panose="020F0502020204030204" pitchFamily="34" charset="0"/>
              </a:rPr>
              <a:t>El Instituto Colombiano Agropecuario</a:t>
            </a:r>
            <a:r>
              <a:rPr lang="es-CO" sz="2000" dirty="0">
                <a:latin typeface="Calibri" panose="020F0502020204030204" pitchFamily="34" charset="0"/>
                <a:ea typeface="Times New Roman" panose="02020603050405020304" pitchFamily="18" charset="0"/>
                <a:cs typeface="Calibri" panose="020F0502020204030204" pitchFamily="34" charset="0"/>
              </a:rPr>
              <a:t>, </a:t>
            </a:r>
            <a:r>
              <a:rPr lang="es-CO" sz="2000" b="1" dirty="0">
                <a:latin typeface="Calibri" panose="020F0502020204030204" pitchFamily="34" charset="0"/>
                <a:ea typeface="Times New Roman" panose="02020603050405020304" pitchFamily="18" charset="0"/>
                <a:cs typeface="Calibri" panose="020F0502020204030204" pitchFamily="34" charset="0"/>
              </a:rPr>
              <a:t>ICA</a:t>
            </a:r>
            <a:r>
              <a:rPr lang="es-CO" sz="2000" dirty="0">
                <a:latin typeface="Calibri" panose="020F0502020204030204" pitchFamily="34" charset="0"/>
                <a:ea typeface="Times New Roman" panose="02020603050405020304" pitchFamily="18" charset="0"/>
                <a:cs typeface="Calibri" panose="020F0502020204030204" pitchFamily="34" charset="0"/>
              </a:rPr>
              <a:t>, presentó el </a:t>
            </a:r>
            <a:r>
              <a:rPr lang="es-CO" sz="2000" dirty="0"/>
              <a:t>informe de Gestión del Año 2019 y rindió de cuentas de la seccional Casanare.</a:t>
            </a:r>
          </a:p>
          <a:p>
            <a:pPr algn="just" fontAlgn="base"/>
            <a:r>
              <a:rPr lang="es-CO" sz="2000" dirty="0"/>
              <a:t>Éste proceso es una herramienta que busca una permanente y efectiva transparencia en la gestión y actuación Pública y la adopción de los principios  y estrategias de Buen Gobierno, eficiencia, eficacia, economía, publicidad y transparencia, enunciado en los lineamientos establecidos de la Ley 1712 de 2014 y el documento </a:t>
            </a:r>
            <a:r>
              <a:rPr lang="es-CO" sz="2000" dirty="0" err="1"/>
              <a:t>Conpes</a:t>
            </a:r>
            <a:r>
              <a:rPr lang="es-CO" sz="2000" dirty="0"/>
              <a:t> 3654 del 12 de Abril de 2010.</a:t>
            </a:r>
          </a:p>
          <a:p>
            <a:pPr algn="just" fontAlgn="base"/>
            <a:endParaRPr lang="es-CO" sz="2000" dirty="0"/>
          </a:p>
          <a:p>
            <a:pPr algn="just" fontAlgn="base"/>
            <a:r>
              <a:rPr lang="es-CO" sz="2000" dirty="0"/>
              <a:t>En razón a este compromiso, se presenta la evaluación de la Audiencia Pública de Rendición de Cuentas celebrada el 19 de junio de 2020, la cual contó con la participación de 60 asistentes. Se presenta el resultado de la jornada a través del desarrollo del contenido de esta presentación.</a:t>
            </a:r>
          </a:p>
        </p:txBody>
      </p:sp>
    </p:spTree>
    <p:extLst>
      <p:ext uri="{BB962C8B-B14F-4D97-AF65-F5344CB8AC3E}">
        <p14:creationId xmlns:p14="http://schemas.microsoft.com/office/powerpoint/2010/main" val="6129049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483476"/>
            <a:ext cx="10279117" cy="1492469"/>
          </a:xfrm>
        </p:spPr>
        <p:txBody>
          <a:bodyPr>
            <a:normAutofit/>
          </a:bodyPr>
          <a:lstStyle/>
          <a:p>
            <a:r>
              <a:rPr lang="es-CO" sz="2400" b="1" dirty="0">
                <a:latin typeface="Calibri" panose="020F0502020204030204" pitchFamily="34" charset="0"/>
                <a:ea typeface="Times New Roman" panose="02020603050405020304" pitchFamily="18" charset="0"/>
                <a:cs typeface="Calibri" panose="020F0502020204030204" pitchFamily="34" charset="0"/>
              </a:rPr>
              <a:t>Audiencia Rendición de Cuentas Seccional Casanare  19 Junio 2020 </a:t>
            </a:r>
            <a:r>
              <a:rPr lang="es-ES" sz="1200" u="sng" dirty="0">
                <a:hlinkClick r:id="rId2"/>
              </a:rPr>
              <a:t>https://teams.microsoft.com/l/meetup-join/19%3ameeting_MWE3NTI3NTUtYzk0ZC00MDI5LWIyZGEtM2Y0NzY5NzU5NzQ5%40thread.v2/0?context=%7b%22Tid%22%3a%22b7aeda0c-64cd-49d2-9a4d-3062367432e3%22%2c%22Oid%22%3a%22c0279bae-56fb-4531-87a8-4e1dc38e80f9%22%2c%22IsBroadcastMeeting</a:t>
            </a:r>
            <a:br>
              <a:rPr lang="es-ES" dirty="0"/>
            </a:br>
            <a:br>
              <a:rPr lang="es-CO" sz="1200" dirty="0"/>
            </a:br>
            <a:endParaRPr lang="es-ES" sz="1200" dirty="0"/>
          </a:p>
        </p:txBody>
      </p:sp>
      <p:sp>
        <p:nvSpPr>
          <p:cNvPr id="3" name="Subtítulo 2"/>
          <p:cNvSpPr>
            <a:spLocks noGrp="1"/>
          </p:cNvSpPr>
          <p:nvPr>
            <p:ph type="subTitle" idx="1"/>
          </p:nvPr>
        </p:nvSpPr>
        <p:spPr>
          <a:xfrm>
            <a:off x="1523999" y="1849822"/>
            <a:ext cx="9900746" cy="3626068"/>
          </a:xfrm>
        </p:spPr>
        <p:txBody>
          <a:bodyPr>
            <a:normAutofit/>
          </a:bodyPr>
          <a:lstStyle/>
          <a:p>
            <a:pPr algn="just"/>
            <a:r>
              <a:rPr lang="es-CO" b="1" dirty="0">
                <a:latin typeface="Calibri" panose="020F0502020204030204" pitchFamily="34" charset="0"/>
                <a:ea typeface="Times New Roman" panose="02020603050405020304" pitchFamily="18" charset="0"/>
                <a:cs typeface="Calibri" panose="020F0502020204030204" pitchFamily="34" charset="0"/>
              </a:rPr>
              <a:t>El Instituto Colombiano Agropecuario</a:t>
            </a:r>
            <a:r>
              <a:rPr lang="es-CO" dirty="0">
                <a:latin typeface="Calibri" panose="020F0502020204030204" pitchFamily="34" charset="0"/>
                <a:ea typeface="Times New Roman" panose="02020603050405020304" pitchFamily="18" charset="0"/>
                <a:cs typeface="Calibri" panose="020F0502020204030204" pitchFamily="34" charset="0"/>
              </a:rPr>
              <a:t>, </a:t>
            </a:r>
            <a:r>
              <a:rPr lang="es-CO" b="1" dirty="0">
                <a:latin typeface="Calibri" panose="020F0502020204030204" pitchFamily="34" charset="0"/>
                <a:ea typeface="Times New Roman" panose="02020603050405020304" pitchFamily="18" charset="0"/>
                <a:cs typeface="Calibri" panose="020F0502020204030204" pitchFamily="34" charset="0"/>
              </a:rPr>
              <a:t>ICA</a:t>
            </a:r>
            <a:r>
              <a:rPr lang="es-CO" dirty="0">
                <a:latin typeface="Calibri" panose="020F0502020204030204" pitchFamily="34" charset="0"/>
                <a:ea typeface="Times New Roman" panose="02020603050405020304" pitchFamily="18" charset="0"/>
                <a:cs typeface="Calibri" panose="020F0502020204030204" pitchFamily="34" charset="0"/>
              </a:rPr>
              <a:t>, ajustado a las condiciones de emergencia sanitaria y económica, en la que se encuentra el  país por cuenta de la COVID-19, en procura de atender la demanda de la audiencia de rendición de cuentas, su hizo uso de herramientas tecnológicas, encontradas y aceptadas por la sociedad, como medio de comunicación e información; éstas hicieron parte fundamental en la forma de establecer las comunicaciones y obtener acercamientos con nuestra comunidad, agricultores y gremios, quienes participaron activamente y se logró obtener la información y conocer de primera mano sus preguntas e inquietudes.</a:t>
            </a:r>
            <a:endParaRPr lang="es-CO" dirty="0"/>
          </a:p>
          <a:p>
            <a:pPr algn="just"/>
            <a:endParaRPr lang="es-ES" dirty="0"/>
          </a:p>
        </p:txBody>
      </p:sp>
    </p:spTree>
    <p:extLst>
      <p:ext uri="{BB962C8B-B14F-4D97-AF65-F5344CB8AC3E}">
        <p14:creationId xmlns:p14="http://schemas.microsoft.com/office/powerpoint/2010/main" val="3589823763"/>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3331779" y="1122363"/>
            <a:ext cx="5402318" cy="580313"/>
          </a:xfrm>
        </p:spPr>
        <p:txBody>
          <a:bodyPr>
            <a:normAutofit fontScale="90000"/>
          </a:bodyPr>
          <a:lstStyle/>
          <a:p>
            <a:r>
              <a:rPr lang="es-ES" dirty="0"/>
              <a:t>C</a:t>
            </a:r>
            <a:r>
              <a:rPr lang="es-ES" sz="1800" dirty="0"/>
              <a:t>ONSULTA de los interesados</a:t>
            </a:r>
            <a:endParaRPr lang="es-ES" dirty="0"/>
          </a:p>
        </p:txBody>
      </p:sp>
      <p:sp>
        <p:nvSpPr>
          <p:cNvPr id="3" name="Subtítulo 2"/>
          <p:cNvSpPr>
            <a:spLocks noGrp="1"/>
          </p:cNvSpPr>
          <p:nvPr>
            <p:ph type="subTitle" idx="1"/>
          </p:nvPr>
        </p:nvSpPr>
        <p:spPr>
          <a:xfrm>
            <a:off x="1524000" y="1783081"/>
            <a:ext cx="9144000" cy="3755872"/>
          </a:xfrm>
        </p:spPr>
        <p:txBody>
          <a:bodyPr>
            <a:normAutofit fontScale="25000" lnSpcReduction="20000"/>
          </a:bodyPr>
          <a:lstStyle/>
          <a:p>
            <a:pPr algn="just"/>
            <a:r>
              <a:rPr lang="es-CO" sz="6400" dirty="0"/>
              <a:t>Esta información  permitió avanzar y  entregar una información de interés, de acuerdo a los intereses y solicitudes de los usuarios, pensando siempre en el tener retroalimentación entre los agricultores, usuario y gremios, dónde solicitaron se tratar los siguientes temas:</a:t>
            </a:r>
          </a:p>
          <a:p>
            <a:pPr algn="just"/>
            <a:endParaRPr lang="es-CO" sz="6400" dirty="0"/>
          </a:p>
          <a:p>
            <a:pPr algn="l"/>
            <a:r>
              <a:rPr lang="es-CO" sz="6400" dirty="0"/>
              <a:t>-</a:t>
            </a:r>
            <a:r>
              <a:rPr lang="es-ES" sz="6400" dirty="0"/>
              <a:t>Análisis y Diagnóstico </a:t>
            </a:r>
          </a:p>
          <a:p>
            <a:pPr algn="l"/>
            <a:r>
              <a:rPr lang="es-ES" sz="6400" dirty="0"/>
              <a:t>-Medidas sanitarias y fitosanitarias </a:t>
            </a:r>
          </a:p>
          <a:p>
            <a:pPr algn="l"/>
            <a:r>
              <a:rPr lang="es-ES" sz="6400" dirty="0"/>
              <a:t>-Programas sanitarios de enfermedades de control oficial</a:t>
            </a:r>
          </a:p>
          <a:p>
            <a:pPr algn="l"/>
            <a:r>
              <a:rPr lang="es-ES" sz="6400" dirty="0"/>
              <a:t>- Producción, importación y comercialización de insumos pecuarios </a:t>
            </a:r>
          </a:p>
          <a:p>
            <a:pPr algn="l"/>
            <a:r>
              <a:rPr lang="es-ES" sz="6400" dirty="0"/>
              <a:t>-Vigilancia epidemiológica animal </a:t>
            </a:r>
          </a:p>
          <a:p>
            <a:pPr algn="l"/>
            <a:r>
              <a:rPr lang="es-ES" sz="6400" dirty="0"/>
              <a:t>-Desempeño institucional Registro y autorización de laboratorios externos</a:t>
            </a:r>
          </a:p>
          <a:p>
            <a:pPr algn="l"/>
            <a:r>
              <a:rPr lang="es-ES" sz="6400" dirty="0"/>
              <a:t> -Inocuidad en la producción primaria agrícola y pecuaria </a:t>
            </a:r>
          </a:p>
          <a:p>
            <a:pPr algn="l"/>
            <a:r>
              <a:rPr lang="es-ES" sz="6400" dirty="0"/>
              <a:t>-Laboratorios de referencia.</a:t>
            </a:r>
          </a:p>
          <a:p>
            <a:pPr algn="just"/>
            <a:endParaRPr lang="es-CO" dirty="0"/>
          </a:p>
          <a:p>
            <a:pPr algn="just"/>
            <a:r>
              <a:rPr lang="es-CO" dirty="0"/>
              <a:t>	</a:t>
            </a:r>
          </a:p>
          <a:p>
            <a:endParaRPr lang="es-ES" dirty="0"/>
          </a:p>
        </p:txBody>
      </p:sp>
    </p:spTree>
    <p:extLst>
      <p:ext uri="{BB962C8B-B14F-4D97-AF65-F5344CB8AC3E}">
        <p14:creationId xmlns:p14="http://schemas.microsoft.com/office/powerpoint/2010/main" val="4060679279"/>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Imagen 17"/>
          <p:cNvPicPr>
            <a:picLocks noChangeAspect="1"/>
          </p:cNvPicPr>
          <p:nvPr/>
        </p:nvPicPr>
        <p:blipFill>
          <a:blip r:embed="rId2"/>
          <a:stretch>
            <a:fillRect/>
          </a:stretch>
        </p:blipFill>
        <p:spPr>
          <a:xfrm>
            <a:off x="233584" y="318977"/>
            <a:ext cx="10887805" cy="5453173"/>
          </a:xfrm>
          <a:prstGeom prst="rect">
            <a:avLst/>
          </a:prstGeom>
        </p:spPr>
      </p:pic>
      <p:sp>
        <p:nvSpPr>
          <p:cNvPr id="2" name="CuadroTexto 1">
            <a:extLst>
              <a:ext uri="{FF2B5EF4-FFF2-40B4-BE49-F238E27FC236}">
                <a16:creationId xmlns:a16="http://schemas.microsoft.com/office/drawing/2014/main" id="{2671481D-0861-4924-A28F-51FC046104D5}"/>
              </a:ext>
            </a:extLst>
          </p:cNvPr>
          <p:cNvSpPr txBox="1"/>
          <p:nvPr/>
        </p:nvSpPr>
        <p:spPr>
          <a:xfrm>
            <a:off x="8172451" y="4833184"/>
            <a:ext cx="1950118" cy="369332"/>
          </a:xfrm>
          <a:prstGeom prst="rect">
            <a:avLst/>
          </a:prstGeom>
          <a:noFill/>
        </p:spPr>
        <p:txBody>
          <a:bodyPr wrap="square" rtlCol="0">
            <a:spAutoFit/>
          </a:bodyPr>
          <a:lstStyle/>
          <a:p>
            <a:pPr algn="r"/>
            <a:r>
              <a:rPr lang="es-CO" b="1" dirty="0">
                <a:solidFill>
                  <a:srgbClr val="3D63AC"/>
                </a:solidFill>
              </a:rPr>
              <a:t>#ICARindeCuentas</a:t>
            </a:r>
          </a:p>
        </p:txBody>
      </p:sp>
      <p:pic>
        <p:nvPicPr>
          <p:cNvPr id="3" name="Imagen 2">
            <a:extLst>
              <a:ext uri="{FF2B5EF4-FFF2-40B4-BE49-F238E27FC236}">
                <a16:creationId xmlns:a16="http://schemas.microsoft.com/office/drawing/2014/main" id="{82B4B4AF-22BD-411C-91A0-6C3AB611EBCE}"/>
              </a:ext>
            </a:extLst>
          </p:cNvPr>
          <p:cNvPicPr>
            <a:picLocks noChangeAspect="1"/>
          </p:cNvPicPr>
          <p:nvPr/>
        </p:nvPicPr>
        <p:blipFill>
          <a:blip>
            <a:extLst>
              <a:ext uri="{BEBA8EAE-BF5A-486C-A8C5-ECC9F3942E4B}">
                <a14:imgProps xmlns:a14="http://schemas.microsoft.com/office/drawing/2010/main">
                  <a14:imgLayer r:embed="rId4">
                    <a14:imgEffect>
                      <a14:backgroundRemoval t="926" b="96620" l="10000" r="90000">
                        <a14:foregroundMark x1="21849" y1="8889" x2="21849" y2="8889"/>
                        <a14:foregroundMark x1="64089" y1="6528" x2="64089" y2="6528"/>
                        <a14:foregroundMark x1="80391" y1="7731" x2="80391" y2="7731"/>
                        <a14:foregroundMark x1="83411" y1="13102" x2="83411" y2="13102"/>
                        <a14:foregroundMark x1="80911" y1="4907" x2="80911" y2="4907"/>
                        <a14:foregroundMark x1="62370" y1="926" x2="62370" y2="926"/>
                        <a14:foregroundMark x1="27240" y1="88889" x2="27240" y2="88889"/>
                        <a14:foregroundMark x1="40781" y1="96620" x2="40781" y2="96620"/>
                      </a14:backgroundRemoval>
                    </a14:imgEffect>
                  </a14:imgLayer>
                </a14:imgProps>
              </a:ext>
            </a:extLst>
          </a:blip>
          <a:stretch>
            <a:fillRect/>
          </a:stretch>
        </p:blipFill>
        <p:spPr>
          <a:xfrm>
            <a:off x="10045979" y="4909850"/>
            <a:ext cx="384000" cy="216000"/>
          </a:xfrm>
          <a:prstGeom prst="rect">
            <a:avLst/>
          </a:prstGeom>
        </p:spPr>
      </p:pic>
    </p:spTree>
    <p:extLst>
      <p:ext uri="{BB962C8B-B14F-4D97-AF65-F5344CB8AC3E}">
        <p14:creationId xmlns:p14="http://schemas.microsoft.com/office/powerpoint/2010/main" val="100204544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966952"/>
            <a:ext cx="9144000" cy="662151"/>
          </a:xfrm>
        </p:spPr>
        <p:txBody>
          <a:bodyPr>
            <a:normAutofit fontScale="90000"/>
          </a:bodyPr>
          <a:lstStyle/>
          <a:p>
            <a:r>
              <a:rPr lang="es-ES" dirty="0"/>
              <a:t>La convocatoria</a:t>
            </a:r>
          </a:p>
        </p:txBody>
      </p:sp>
      <p:sp>
        <p:nvSpPr>
          <p:cNvPr id="3" name="Subtítulo 2"/>
          <p:cNvSpPr>
            <a:spLocks noGrp="1"/>
          </p:cNvSpPr>
          <p:nvPr>
            <p:ph type="subTitle" idx="1"/>
          </p:nvPr>
        </p:nvSpPr>
        <p:spPr>
          <a:xfrm>
            <a:off x="1524000" y="1629103"/>
            <a:ext cx="9144000" cy="3628697"/>
          </a:xfrm>
        </p:spPr>
        <p:txBody>
          <a:bodyPr>
            <a:normAutofit/>
          </a:bodyPr>
          <a:lstStyle/>
          <a:p>
            <a:pPr algn="just" fontAlgn="base"/>
            <a:r>
              <a:rPr lang="es-CO" b="1" dirty="0">
                <a:latin typeface="Calibri" panose="020F0502020204030204" pitchFamily="34" charset="0"/>
                <a:ea typeface="Times New Roman" panose="02020603050405020304" pitchFamily="18" charset="0"/>
                <a:cs typeface="Calibri" panose="020F0502020204030204" pitchFamily="34" charset="0"/>
              </a:rPr>
              <a:t>El Instituto Colombiano Agropecuario</a:t>
            </a:r>
            <a:r>
              <a:rPr lang="es-CO" dirty="0">
                <a:latin typeface="Calibri" panose="020F0502020204030204" pitchFamily="34" charset="0"/>
                <a:ea typeface="Times New Roman" panose="02020603050405020304" pitchFamily="18" charset="0"/>
                <a:cs typeface="Calibri" panose="020F0502020204030204" pitchFamily="34" charset="0"/>
              </a:rPr>
              <a:t>, </a:t>
            </a:r>
            <a:r>
              <a:rPr lang="es-CO" b="1" dirty="0">
                <a:latin typeface="Calibri" panose="020F0502020204030204" pitchFamily="34" charset="0"/>
                <a:ea typeface="Times New Roman" panose="02020603050405020304" pitchFamily="18" charset="0"/>
                <a:cs typeface="Calibri" panose="020F0502020204030204" pitchFamily="34" charset="0"/>
              </a:rPr>
              <a:t>ICA</a:t>
            </a:r>
            <a:r>
              <a:rPr lang="es-CO" dirty="0">
                <a:latin typeface="Calibri" panose="020F0502020204030204" pitchFamily="34" charset="0"/>
                <a:ea typeface="Times New Roman" panose="02020603050405020304" pitchFamily="18" charset="0"/>
                <a:cs typeface="Calibri" panose="020F0502020204030204" pitchFamily="34" charset="0"/>
              </a:rPr>
              <a:t>, </a:t>
            </a:r>
            <a:r>
              <a:rPr lang="es-CO" b="1" dirty="0">
                <a:latin typeface="Calibri" panose="020F0502020204030204" pitchFamily="34" charset="0"/>
                <a:ea typeface="Times New Roman" panose="02020603050405020304" pitchFamily="18" charset="0"/>
                <a:cs typeface="Calibri" panose="020F0502020204030204" pitchFamily="34" charset="0"/>
              </a:rPr>
              <a:t>Seccional Casanare, </a:t>
            </a:r>
            <a:r>
              <a:rPr lang="es-CO" dirty="0">
                <a:latin typeface="Calibri" panose="020F0502020204030204" pitchFamily="34" charset="0"/>
                <a:ea typeface="Times New Roman" panose="02020603050405020304" pitchFamily="18" charset="0"/>
                <a:cs typeface="Calibri" panose="020F0502020204030204" pitchFamily="34" charset="0"/>
              </a:rPr>
              <a:t>hizo extensiva la invitación, a través de correo electrónico  a 350 usuarios, como  entes de control, medios de comunicación, gremios, </a:t>
            </a:r>
            <a:r>
              <a:rPr lang="es-CO" dirty="0" err="1">
                <a:latin typeface="Calibri" panose="020F0502020204030204" pitchFamily="34" charset="0"/>
                <a:ea typeface="Times New Roman" panose="02020603050405020304" pitchFamily="18" charset="0"/>
                <a:cs typeface="Calibri" panose="020F0502020204030204" pitchFamily="34" charset="0"/>
              </a:rPr>
              <a:t>ONGs</a:t>
            </a:r>
            <a:r>
              <a:rPr lang="es-CO" dirty="0">
                <a:latin typeface="Calibri" panose="020F0502020204030204" pitchFamily="34" charset="0"/>
                <a:ea typeface="Times New Roman" panose="02020603050405020304" pitchFamily="18" charset="0"/>
                <a:cs typeface="Calibri" panose="020F0502020204030204" pitchFamily="34" charset="0"/>
              </a:rPr>
              <a:t>, particulares, entre otros. Ellos hacen parte activa y demandantes de los servicios, así como   terceros interesados en las rendiciones de cuentas y procesos de transparencia, establecidos en la ley estatutaria 1757 de 2015, como actores fundamentales en los procesos de control.</a:t>
            </a:r>
          </a:p>
          <a:p>
            <a:pPr algn="just" fontAlgn="base"/>
            <a:r>
              <a:rPr lang="es-CO" b="1" dirty="0">
                <a:latin typeface="Calibri" panose="020F0502020204030204" pitchFamily="34" charset="0"/>
                <a:cs typeface="Calibri" panose="020F0502020204030204" pitchFamily="34" charset="0"/>
              </a:rPr>
              <a:t>Se adelanto campaña de divulgación en: Facebook, WhatsApp, YouTube, Instagram, Microsoft Teams, correo electrónico, carteleras, tv en oficinas locales.</a:t>
            </a:r>
            <a:endParaRPr lang="es-CO" b="1" dirty="0"/>
          </a:p>
          <a:p>
            <a:endParaRPr lang="es-ES" dirty="0"/>
          </a:p>
        </p:txBody>
      </p:sp>
    </p:spTree>
    <p:extLst>
      <p:ext uri="{BB962C8B-B14F-4D97-AF65-F5344CB8AC3E}">
        <p14:creationId xmlns:p14="http://schemas.microsoft.com/office/powerpoint/2010/main" val="409714882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643375"/>
          </a:xfrm>
        </p:spPr>
        <p:txBody>
          <a:bodyPr>
            <a:normAutofit/>
          </a:bodyPr>
          <a:lstStyle/>
          <a:p>
            <a:r>
              <a:rPr lang="es-ES" sz="3200" b="1" dirty="0"/>
              <a:t>Audiencia de rendición de cuentas</a:t>
            </a:r>
          </a:p>
        </p:txBody>
      </p:sp>
      <p:sp>
        <p:nvSpPr>
          <p:cNvPr id="3" name="Subtítulo 2"/>
          <p:cNvSpPr>
            <a:spLocks noGrp="1"/>
          </p:cNvSpPr>
          <p:nvPr>
            <p:ph type="subTitle" idx="1"/>
          </p:nvPr>
        </p:nvSpPr>
        <p:spPr>
          <a:xfrm>
            <a:off x="1524000" y="2091560"/>
            <a:ext cx="9364717" cy="3363310"/>
          </a:xfrm>
        </p:spPr>
        <p:txBody>
          <a:bodyPr>
            <a:normAutofit fontScale="70000" lnSpcReduction="20000"/>
          </a:bodyPr>
          <a:lstStyle/>
          <a:p>
            <a:pPr algn="just" fontAlgn="base"/>
            <a:r>
              <a:rPr lang="es-CO" b="1" dirty="0">
                <a:latin typeface="Calibri" panose="020F0502020204030204" pitchFamily="34" charset="0"/>
                <a:ea typeface="Times New Roman" panose="02020603050405020304" pitchFamily="18" charset="0"/>
                <a:cs typeface="Calibri" panose="020F0502020204030204" pitchFamily="34" charset="0"/>
              </a:rPr>
              <a:t>El Instituto Colombiano Agropecuario</a:t>
            </a:r>
            <a:r>
              <a:rPr lang="es-CO" dirty="0">
                <a:latin typeface="Calibri" panose="020F0502020204030204" pitchFamily="34" charset="0"/>
                <a:ea typeface="Times New Roman" panose="02020603050405020304" pitchFamily="18" charset="0"/>
                <a:cs typeface="Calibri" panose="020F0502020204030204" pitchFamily="34" charset="0"/>
              </a:rPr>
              <a:t>, </a:t>
            </a:r>
            <a:r>
              <a:rPr lang="es-CO" b="1" dirty="0">
                <a:latin typeface="Calibri" panose="020F0502020204030204" pitchFamily="34" charset="0"/>
                <a:ea typeface="Times New Roman" panose="02020603050405020304" pitchFamily="18" charset="0"/>
                <a:cs typeface="Calibri" panose="020F0502020204030204" pitchFamily="34" charset="0"/>
              </a:rPr>
              <a:t>ICA</a:t>
            </a:r>
            <a:r>
              <a:rPr lang="es-CO" dirty="0">
                <a:latin typeface="Calibri" panose="020F0502020204030204" pitchFamily="34" charset="0"/>
                <a:ea typeface="Times New Roman" panose="02020603050405020304" pitchFamily="18" charset="0"/>
                <a:cs typeface="Calibri" panose="020F0502020204030204" pitchFamily="34" charset="0"/>
              </a:rPr>
              <a:t>, realizó su rendición de cuentas del año 2019, el día 19 de Junio de 2020, por la plataforma Microsoft Teams, dónde participaron 60 Asistentes de manera virtual.</a:t>
            </a:r>
          </a:p>
          <a:p>
            <a:pPr algn="just" fontAlgn="base"/>
            <a:endParaRPr lang="es-CO" dirty="0">
              <a:latin typeface="Calibri" panose="020F0502020204030204" pitchFamily="34" charset="0"/>
              <a:cs typeface="Calibri" panose="020F0502020204030204" pitchFamily="34" charset="0"/>
            </a:endParaRPr>
          </a:p>
          <a:p>
            <a:pPr algn="just" fontAlgn="base"/>
            <a:r>
              <a:rPr lang="es-CO" dirty="0">
                <a:latin typeface="Calibri" panose="020F0502020204030204" pitchFamily="34" charset="0"/>
                <a:cs typeface="Calibri" panose="020F0502020204030204" pitchFamily="34" charset="0"/>
              </a:rPr>
              <a:t>La transmisión que se adelanto por la plataforma de Microsoft Teams desde la 9: AM, previamente con las pruebas técnicas del caso, la rendición de cuentas tuvo lugar al siguiente orden del día:</a:t>
            </a:r>
          </a:p>
          <a:p>
            <a:pPr algn="just" fontAlgn="base"/>
            <a:endParaRPr lang="es-CO" dirty="0">
              <a:latin typeface="Calibri" panose="020F0502020204030204" pitchFamily="34" charset="0"/>
              <a:cs typeface="Calibri" panose="020F0502020204030204" pitchFamily="34" charset="0"/>
            </a:endParaRPr>
          </a:p>
          <a:p>
            <a:pPr marL="457200" indent="-457200" algn="just" fontAlgn="base">
              <a:buAutoNum type="arabicPeriod"/>
            </a:pPr>
            <a:r>
              <a:rPr lang="es-CO" dirty="0">
                <a:latin typeface="Calibri" panose="020F0502020204030204" pitchFamily="34" charset="0"/>
                <a:cs typeface="Calibri" panose="020F0502020204030204" pitchFamily="34" charset="0"/>
              </a:rPr>
              <a:t>Saludo del Moderador de la Audiencia Pública.</a:t>
            </a:r>
          </a:p>
          <a:p>
            <a:pPr marL="457200" indent="-457200" algn="just" fontAlgn="base">
              <a:buAutoNum type="arabicPeriod"/>
            </a:pPr>
            <a:r>
              <a:rPr lang="es-CO" dirty="0">
                <a:latin typeface="Calibri" panose="020F0502020204030204" pitchFamily="34" charset="0"/>
                <a:cs typeface="Calibri" panose="020F0502020204030204" pitchFamily="34" charset="0"/>
              </a:rPr>
              <a:t>Presentación de la Gerente Seccional Casanare Doctor Edgar Augusto Lozano Pachón.</a:t>
            </a:r>
          </a:p>
          <a:p>
            <a:pPr marL="457200" indent="-457200" algn="just" fontAlgn="base">
              <a:buAutoNum type="arabicPeriod"/>
            </a:pPr>
            <a:r>
              <a:rPr lang="es-CO" dirty="0">
                <a:latin typeface="Calibri" panose="020F0502020204030204" pitchFamily="34" charset="0"/>
                <a:cs typeface="Calibri" panose="020F0502020204030204" pitchFamily="34" charset="0"/>
              </a:rPr>
              <a:t>Presentación Informe Rendición de Cuentas.</a:t>
            </a:r>
          </a:p>
          <a:p>
            <a:pPr marL="457200" indent="-457200" algn="just" fontAlgn="base">
              <a:buAutoNum type="arabicPeriod"/>
            </a:pPr>
            <a:r>
              <a:rPr lang="es-CO" dirty="0">
                <a:latin typeface="Calibri" panose="020F0502020204030204" pitchFamily="34" charset="0"/>
                <a:cs typeface="Calibri" panose="020F0502020204030204" pitchFamily="34" charset="0"/>
              </a:rPr>
              <a:t>Preguntas.</a:t>
            </a:r>
          </a:p>
        </p:txBody>
      </p:sp>
    </p:spTree>
    <p:extLst>
      <p:ext uri="{BB962C8B-B14F-4D97-AF65-F5344CB8AC3E}">
        <p14:creationId xmlns:p14="http://schemas.microsoft.com/office/powerpoint/2010/main" val="378085907"/>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788277"/>
            <a:ext cx="9144000" cy="599089"/>
          </a:xfrm>
        </p:spPr>
        <p:txBody>
          <a:bodyPr>
            <a:normAutofit/>
          </a:bodyPr>
          <a:lstStyle/>
          <a:p>
            <a:r>
              <a:rPr lang="es-ES" sz="3200" dirty="0"/>
              <a:t>Actividades de rendición de cuentas</a:t>
            </a:r>
          </a:p>
        </p:txBody>
      </p:sp>
      <p:sp>
        <p:nvSpPr>
          <p:cNvPr id="3" name="Subtítulo 2"/>
          <p:cNvSpPr>
            <a:spLocks noGrp="1"/>
          </p:cNvSpPr>
          <p:nvPr>
            <p:ph type="subTitle" idx="1"/>
          </p:nvPr>
        </p:nvSpPr>
        <p:spPr>
          <a:xfrm>
            <a:off x="472966" y="1492469"/>
            <a:ext cx="11435255" cy="767255"/>
          </a:xfrm>
        </p:spPr>
        <p:txBody>
          <a:bodyPr>
            <a:normAutofit fontScale="92500" lnSpcReduction="20000"/>
          </a:bodyPr>
          <a:lstStyle/>
          <a:p>
            <a:pPr algn="just"/>
            <a:r>
              <a:rPr lang="es-CO" sz="1800" dirty="0"/>
              <a:t>El Instituto Colombiano Agropecuario durante el año 2019, generó ejercicios permanentes de participación, con espacios de interlocución  ciudadana, para informar los avances, la transparencia y los resultados de la gestión del ICA, a través de los siguientes elementos de la audiencia de  Rendición de Cuentas</a:t>
            </a:r>
            <a:r>
              <a:rPr lang="es-CO" dirty="0"/>
              <a:t>:</a:t>
            </a:r>
          </a:p>
          <a:p>
            <a:pPr algn="just"/>
            <a:endParaRPr lang="es-CO" dirty="0"/>
          </a:p>
          <a:p>
            <a:pPr algn="just"/>
            <a:endParaRPr lang="es-CO" dirty="0"/>
          </a:p>
          <a:p>
            <a:pPr algn="just"/>
            <a:endParaRPr lang="es-CO" dirty="0"/>
          </a:p>
          <a:p>
            <a:pPr algn="just"/>
            <a:endParaRPr lang="es-CO" dirty="0"/>
          </a:p>
          <a:p>
            <a:pPr algn="just"/>
            <a:endParaRPr lang="es-CO" dirty="0"/>
          </a:p>
          <a:p>
            <a:pPr algn="just"/>
            <a:endParaRPr lang="es-ES" dirty="0"/>
          </a:p>
        </p:txBody>
      </p:sp>
      <p:sp>
        <p:nvSpPr>
          <p:cNvPr id="4" name="Rectángulo 3"/>
          <p:cNvSpPr/>
          <p:nvPr/>
        </p:nvSpPr>
        <p:spPr>
          <a:xfrm>
            <a:off x="2039007" y="2267913"/>
            <a:ext cx="9070427" cy="3541226"/>
          </a:xfrm>
          <a:prstGeom prst="rect">
            <a:avLst/>
          </a:prstGeom>
        </p:spPr>
        <p:txBody>
          <a:bodyPr wrap="square">
            <a:spAutoFit/>
          </a:bodyPr>
          <a:lstStyle/>
          <a:p>
            <a:pPr algn="just">
              <a:lnSpc>
                <a:spcPct val="115000"/>
              </a:lnSpc>
              <a:spcBef>
                <a:spcPts val="1125"/>
              </a:spcBef>
              <a:spcAft>
                <a:spcPts val="1125"/>
              </a:spcAft>
            </a:pPr>
            <a:r>
              <a:rPr lang="es-ES" dirty="0">
                <a:solidFill>
                  <a:srgbClr val="333333"/>
                </a:solidFill>
                <a:latin typeface="Calibri" panose="020F0502020204030204" pitchFamily="34" charset="0"/>
                <a:ea typeface="Times New Roman" panose="02020603050405020304" pitchFamily="18" charset="0"/>
                <a:cs typeface="Arial" panose="020B0604020202020204" pitchFamily="34" charset="0"/>
              </a:rPr>
              <a:t>Se realizo la audiencia de rendición de cuentas vigencia 2019, porque representa un aspecto importante, a tener en consideración para el desarrollo económico y social y el funcionamiento de las sociedades, toda vez, que un componente ineludible de un gobierno es la rendición de cuentas o aquella relación entre un actor que delega en otro alguna tarea o responsabilidad y otro que tiene que dar explicaciones sobre sus acciones.</a:t>
            </a:r>
            <a:r>
              <a:rPr lang="es-ES" dirty="0"/>
              <a:t> Desde la gerencia nacional, se generó un equipo organizador para planeación, desarrollo, ejecución y evaluación, de las dinámicas establecidas en la rendición cuentas-, se estableció un cronograma de actividades, que permitiera el cumplimiento y  el abordaje de todos los procesos y actividades desarrolladas e implementadas en la seccional, durante la vigencia 2019.</a:t>
            </a:r>
            <a:endParaRPr lang="es-ES" dirty="0">
              <a:solidFill>
                <a:srgbClr val="333333"/>
              </a:solidFill>
              <a:latin typeface="Calibri" panose="020F0502020204030204" pitchFamily="34" charset="0"/>
              <a:ea typeface="Times New Roman" panose="02020603050405020304" pitchFamily="18" charset="0"/>
              <a:cs typeface="Arial" panose="020B0604020202020204" pitchFamily="34" charset="0"/>
            </a:endParaRPr>
          </a:p>
          <a:p>
            <a:pPr algn="just">
              <a:lnSpc>
                <a:spcPct val="115000"/>
              </a:lnSpc>
              <a:spcBef>
                <a:spcPts val="1125"/>
              </a:spcBef>
              <a:spcAft>
                <a:spcPts val="1125"/>
              </a:spcAft>
            </a:pPr>
            <a:endParaRPr lang="es-ES" dirty="0">
              <a:latin typeface="Calibri" panose="020F0502020204030204" pitchFamily="34" charset="0"/>
              <a:ea typeface="Calibri" panose="020F0502020204030204" pitchFamily="34" charset="0"/>
              <a:cs typeface="Times New Roman" panose="02020603050405020304" pitchFamily="18" charset="0"/>
            </a:endParaRPr>
          </a:p>
        </p:txBody>
      </p:sp>
      <p:sp>
        <p:nvSpPr>
          <p:cNvPr id="5" name="Flecha derecha 4"/>
          <p:cNvSpPr/>
          <p:nvPr/>
        </p:nvSpPr>
        <p:spPr>
          <a:xfrm>
            <a:off x="641131" y="2625819"/>
            <a:ext cx="978408" cy="64289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Tree>
    <p:extLst>
      <p:ext uri="{BB962C8B-B14F-4D97-AF65-F5344CB8AC3E}">
        <p14:creationId xmlns:p14="http://schemas.microsoft.com/office/powerpoint/2010/main" val="228159415"/>
      </p:ext>
    </p:extLst>
  </p:cSld>
  <p:clrMapOvr>
    <a:masterClrMapping/>
  </p:clrMapOvr>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1544</Words>
  <Application>Microsoft Office PowerPoint</Application>
  <PresentationFormat>Panorámica</PresentationFormat>
  <Paragraphs>135</Paragraphs>
  <Slides>14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14</vt:i4>
      </vt:variant>
    </vt:vector>
  </HeadingPairs>
  <TitlesOfParts>
    <vt:vector size="18" baseType="lpstr">
      <vt:lpstr>Arial</vt:lpstr>
      <vt:lpstr>Calibri</vt:lpstr>
      <vt:lpstr>Calibri Light</vt:lpstr>
      <vt:lpstr>Tema de Office</vt:lpstr>
      <vt:lpstr>Presentación de PowerPoint</vt:lpstr>
      <vt:lpstr>Presentación de PowerPoint</vt:lpstr>
      <vt:lpstr>Presentación de PowerPoint</vt:lpstr>
      <vt:lpstr>Audiencia Rendición de Cuentas Seccional Casanare  19 Junio 2020 https://teams.microsoft.com/l/meetup-join/19%3ameeting_MWE3NTI3NTUtYzk0ZC00MDI5LWIyZGEtM2Y0NzY5NzU5NzQ5%40thread.v2/0?context=%7b%22Tid%22%3a%22b7aeda0c-64cd-49d2-9a4d-3062367432e3%22%2c%22Oid%22%3a%22c0279bae-56fb-4531-87a8-4e1dc38e80f9%22%2c%22IsBroadcastMeeting  </vt:lpstr>
      <vt:lpstr>CONSULTA de los interesados</vt:lpstr>
      <vt:lpstr>Presentación de PowerPoint</vt:lpstr>
      <vt:lpstr>La convocatoria</vt:lpstr>
      <vt:lpstr>Audiencia de rendición de cuentas</vt:lpstr>
      <vt:lpstr>Actividades de rendición de cuentas</vt:lpstr>
      <vt:lpstr>Apuesta de la audiencia</vt:lpstr>
      <vt:lpstr>terceros interesados grupos de valor</vt:lpstr>
      <vt:lpstr>Presentación de PowerPoint</vt:lpstr>
      <vt:lpstr>Opiniones de los invitados</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Users</dc:creator>
  <cp:lastModifiedBy>PC</cp:lastModifiedBy>
  <cp:revision>1</cp:revision>
  <dcterms:modified xsi:type="dcterms:W3CDTF">2020-07-31T13:46:10Z</dcterms:modified>
</cp:coreProperties>
</file>