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9"/>
  </p:notesMasterIdLst>
  <p:handoutMasterIdLst>
    <p:handoutMasterId r:id="rId20"/>
  </p:handoutMasterIdLst>
  <p:sldIdLst>
    <p:sldId id="256" r:id="rId2"/>
    <p:sldId id="336" r:id="rId3"/>
    <p:sldId id="337" r:id="rId4"/>
    <p:sldId id="338" r:id="rId5"/>
    <p:sldId id="330" r:id="rId6"/>
    <p:sldId id="328" r:id="rId7"/>
    <p:sldId id="339" r:id="rId8"/>
    <p:sldId id="340" r:id="rId9"/>
    <p:sldId id="341" r:id="rId10"/>
    <p:sldId id="262" r:id="rId11"/>
    <p:sldId id="264" r:id="rId12"/>
    <p:sldId id="265" r:id="rId13"/>
    <p:sldId id="266" r:id="rId14"/>
    <p:sldId id="342" r:id="rId15"/>
    <p:sldId id="334" r:id="rId16"/>
    <p:sldId id="335" r:id="rId17"/>
    <p:sldId id="343" r:id="rId18"/>
  </p:sldIdLst>
  <p:sldSz cx="12192000" cy="6858000"/>
  <p:notesSz cx="7077075" cy="9363075"/>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J. Becerra Gonzalez" initials="PJBG" lastIdx="1" clrIdx="0">
    <p:extLst>
      <p:ext uri="{19B8F6BF-5375-455C-9EA6-DF929625EA0E}">
        <p15:presenceInfo xmlns:p15="http://schemas.microsoft.com/office/powerpoint/2012/main" userId="4ff18a85341577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s-CO"/>
          </a:p>
        </p:txBody>
      </p:sp>
      <p:sp>
        <p:nvSpPr>
          <p:cNvPr id="3" name="Marcador de fecha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7C1934-A6CF-4026-900F-69BCC412C6E2}" type="datetimeFigureOut">
              <a:rPr lang="es-CO" smtClean="0"/>
              <a:t>31/07/2020</a:t>
            </a:fld>
            <a:endParaRPr lang="es-CO"/>
          </a:p>
        </p:txBody>
      </p:sp>
      <p:sp>
        <p:nvSpPr>
          <p:cNvPr id="4" name="Marcador de pie de página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AFFD3472-B860-4640-85F3-ACA9C195546B}" type="slidenum">
              <a:rPr lang="es-CO" smtClean="0"/>
              <a:t>‹Nº›</a:t>
            </a:fld>
            <a:endParaRPr lang="es-CO"/>
          </a:p>
        </p:txBody>
      </p:sp>
    </p:spTree>
    <p:extLst>
      <p:ext uri="{BB962C8B-B14F-4D97-AF65-F5344CB8AC3E}">
        <p14:creationId xmlns:p14="http://schemas.microsoft.com/office/powerpoint/2010/main" val="230421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s-CO"/>
          </a:p>
        </p:txBody>
      </p:sp>
      <p:sp>
        <p:nvSpPr>
          <p:cNvPr id="3" name="Marcador de fecha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BDFACA5-E2BE-41E3-B228-83480828BC4E}" type="datetimeFigureOut">
              <a:rPr lang="es-CO" smtClean="0"/>
              <a:t>31/07/2020</a:t>
            </a:fld>
            <a:endParaRPr lang="es-CO"/>
          </a:p>
        </p:txBody>
      </p:sp>
      <p:sp>
        <p:nvSpPr>
          <p:cNvPr id="4" name="Marcador de imagen de diapositiva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s-CO"/>
          </a:p>
        </p:txBody>
      </p:sp>
      <p:sp>
        <p:nvSpPr>
          <p:cNvPr id="5" name="Marcador de notas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127D3141-DEA9-4CD7-8279-0B744E5CB44D}" type="slidenum">
              <a:rPr lang="es-CO" smtClean="0"/>
              <a:t>‹Nº›</a:t>
            </a:fld>
            <a:endParaRPr lang="es-CO"/>
          </a:p>
        </p:txBody>
      </p:sp>
    </p:spTree>
    <p:extLst>
      <p:ext uri="{BB962C8B-B14F-4D97-AF65-F5344CB8AC3E}">
        <p14:creationId xmlns:p14="http://schemas.microsoft.com/office/powerpoint/2010/main" val="24309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127D3141-DEA9-4CD7-8279-0B744E5CB44D}" type="slidenum">
              <a:rPr lang="es-CO" smtClean="0"/>
              <a:t>1</a:t>
            </a:fld>
            <a:endParaRPr lang="es-CO"/>
          </a:p>
        </p:txBody>
      </p:sp>
    </p:spTree>
    <p:extLst>
      <p:ext uri="{BB962C8B-B14F-4D97-AF65-F5344CB8AC3E}">
        <p14:creationId xmlns:p14="http://schemas.microsoft.com/office/powerpoint/2010/main" val="89464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AE4A0CE-50D0-4792-9647-6FB15A96CD2D}"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6BBEC9-C1B7-4EE1-A824-212E1108717C}" type="slidenum">
              <a:rPr lang="es-CO" smtClean="0"/>
              <a:t>‹Nº›</a:t>
            </a:fld>
            <a:endParaRPr lang="es-CO"/>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Tree>
    <p:extLst>
      <p:ext uri="{BB962C8B-B14F-4D97-AF65-F5344CB8AC3E}">
        <p14:creationId xmlns:p14="http://schemas.microsoft.com/office/powerpoint/2010/main" val="206834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95664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292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E4A0CE-50D0-4792-9647-6FB15A96CD2D}" type="datetimeFigureOut">
              <a:rPr lang="es-CO" smtClean="0"/>
              <a:t>31/07/2020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6BBEC9-C1B7-4EE1-A824-212E1108717C}" type="slidenum">
              <a:rPr lang="es-CO" smtClean="0"/>
              <a:t>‹Nº›</a:t>
            </a:fld>
            <a:endParaRPr lang="es-CO"/>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03"/>
            <a:ext cx="12192000" cy="6856394"/>
          </a:xfrm>
          <a:prstGeom prst="rect">
            <a:avLst/>
          </a:prstGeom>
        </p:spPr>
      </p:pic>
    </p:spTree>
    <p:extLst>
      <p:ext uri="{BB962C8B-B14F-4D97-AF65-F5344CB8AC3E}">
        <p14:creationId xmlns:p14="http://schemas.microsoft.com/office/powerpoint/2010/main" val="391353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08724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2781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71276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403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95191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68641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7/31/2020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17408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7/31/2020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12822357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01F76-5F13-4329-AEC2-123AFED4478E}"/>
              </a:ext>
            </a:extLst>
          </p:cNvPr>
          <p:cNvSpPr>
            <a:spLocks noGrp="1"/>
          </p:cNvSpPr>
          <p:nvPr>
            <p:ph type="ctrTitle"/>
          </p:nvPr>
        </p:nvSpPr>
        <p:spPr>
          <a:xfrm>
            <a:off x="1524000" y="1122363"/>
            <a:ext cx="9144000" cy="1970793"/>
          </a:xfrm>
        </p:spPr>
        <p:txBody>
          <a:bodyPr>
            <a:normAutofit fontScale="90000"/>
          </a:bodyPr>
          <a:lstStyle/>
          <a:p>
            <a:r>
              <a:rPr lang="es-CO" sz="5400" dirty="0"/>
              <a:t>Informe Evaluación Audiencia pública de Rendición de cuentas 2019</a:t>
            </a:r>
          </a:p>
        </p:txBody>
      </p:sp>
      <p:sp>
        <p:nvSpPr>
          <p:cNvPr id="3" name="Subtítulo 2">
            <a:extLst>
              <a:ext uri="{FF2B5EF4-FFF2-40B4-BE49-F238E27FC236}">
                <a16:creationId xmlns:a16="http://schemas.microsoft.com/office/drawing/2014/main" id="{7F4A22E3-50EB-423B-A984-CA9ED29FFB52}"/>
              </a:ext>
            </a:extLst>
          </p:cNvPr>
          <p:cNvSpPr>
            <a:spLocks noGrp="1"/>
          </p:cNvSpPr>
          <p:nvPr>
            <p:ph type="subTitle" idx="1"/>
          </p:nvPr>
        </p:nvSpPr>
        <p:spPr/>
        <p:txBody>
          <a:bodyPr>
            <a:normAutofit lnSpcReduction="10000"/>
          </a:bodyPr>
          <a:lstStyle/>
          <a:p>
            <a:r>
              <a:rPr lang="es-CO" sz="5400" b="1" dirty="0"/>
              <a:t>Gerencia Seccional Arauca </a:t>
            </a:r>
          </a:p>
          <a:p>
            <a:endParaRPr lang="es-CO" dirty="0"/>
          </a:p>
          <a:p>
            <a:pPr algn="r"/>
            <a:r>
              <a:rPr lang="es-CO" dirty="0"/>
              <a:t>Arauca, 24 de junio de 2020</a:t>
            </a:r>
          </a:p>
        </p:txBody>
      </p:sp>
    </p:spTree>
    <p:extLst>
      <p:ext uri="{BB962C8B-B14F-4D97-AF65-F5344CB8AC3E}">
        <p14:creationId xmlns:p14="http://schemas.microsoft.com/office/powerpoint/2010/main" val="61290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38F620C3-53B6-4EEE-AA3C-E7FC4C6C70D4}"/>
              </a:ext>
            </a:extLst>
          </p:cNvPr>
          <p:cNvSpPr/>
          <p:nvPr/>
        </p:nvSpPr>
        <p:spPr>
          <a:xfrm>
            <a:off x="7924801" y="2754494"/>
            <a:ext cx="3746501" cy="2862322"/>
          </a:xfrm>
          <a:prstGeom prst="roundRect">
            <a:avLst/>
          </a:prstGeom>
          <a:solidFill>
            <a:schemeClr val="accent6">
              <a:lumMod val="40000"/>
              <a:lumOff val="60000"/>
            </a:schemeClr>
          </a:solidFill>
          <a:ln w="381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83826492-925D-4B92-AD31-771F0C664D3D}"/>
              </a:ext>
            </a:extLst>
          </p:cNvPr>
          <p:cNvSpPr/>
          <p:nvPr/>
        </p:nvSpPr>
        <p:spPr>
          <a:xfrm>
            <a:off x="4144435" y="2754494"/>
            <a:ext cx="3530599" cy="2862322"/>
          </a:xfrm>
          <a:prstGeom prst="roundRect">
            <a:avLst/>
          </a:prstGeom>
          <a:solidFill>
            <a:schemeClr val="accent6">
              <a:lumMod val="40000"/>
              <a:lumOff val="60000"/>
            </a:schemeClr>
          </a:solidFill>
          <a:ln w="381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6" name="Rectángulo: esquinas redondeadas 5">
            <a:extLst>
              <a:ext uri="{FF2B5EF4-FFF2-40B4-BE49-F238E27FC236}">
                <a16:creationId xmlns:a16="http://schemas.microsoft.com/office/drawing/2014/main" id="{F7AE2008-FD46-4E12-9C48-A0F9A231D25C}"/>
              </a:ext>
            </a:extLst>
          </p:cNvPr>
          <p:cNvSpPr/>
          <p:nvPr/>
        </p:nvSpPr>
        <p:spPr>
          <a:xfrm>
            <a:off x="352779" y="2754494"/>
            <a:ext cx="3530599" cy="2862322"/>
          </a:xfrm>
          <a:prstGeom prst="roundRect">
            <a:avLst/>
          </a:prstGeom>
          <a:solidFill>
            <a:schemeClr val="accent6">
              <a:lumMod val="40000"/>
              <a:lumOff val="60000"/>
            </a:schemeClr>
          </a:solidFill>
          <a:ln w="381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a:p>
        </p:txBody>
      </p:sp>
      <p:sp>
        <p:nvSpPr>
          <p:cNvPr id="2" name="Título 1">
            <a:extLst>
              <a:ext uri="{FF2B5EF4-FFF2-40B4-BE49-F238E27FC236}">
                <a16:creationId xmlns:a16="http://schemas.microsoft.com/office/drawing/2014/main" id="{79D5275E-5D4F-4B9E-B474-CD643A0C40E9}"/>
              </a:ext>
            </a:extLst>
          </p:cNvPr>
          <p:cNvSpPr>
            <a:spLocks noGrp="1"/>
          </p:cNvSpPr>
          <p:nvPr>
            <p:ph type="title"/>
          </p:nvPr>
        </p:nvSpPr>
        <p:spPr>
          <a:xfrm>
            <a:off x="863600" y="234882"/>
            <a:ext cx="10515600" cy="625475"/>
          </a:xfrm>
        </p:spPr>
        <p:txBody>
          <a:bodyPr>
            <a:normAutofit/>
          </a:bodyPr>
          <a:lstStyle/>
          <a:p>
            <a:pPr algn="ctr"/>
            <a:r>
              <a:rPr lang="es-CO" sz="3600" b="1" dirty="0">
                <a:solidFill>
                  <a:schemeClr val="accent6">
                    <a:lumMod val="75000"/>
                  </a:schemeClr>
                </a:solidFill>
              </a:rPr>
              <a:t>GESTION MISIONAL EN PROTECCION ANIMAL </a:t>
            </a:r>
          </a:p>
        </p:txBody>
      </p:sp>
      <p:sp>
        <p:nvSpPr>
          <p:cNvPr id="3" name="Marcador de contenido 2">
            <a:extLst>
              <a:ext uri="{FF2B5EF4-FFF2-40B4-BE49-F238E27FC236}">
                <a16:creationId xmlns:a16="http://schemas.microsoft.com/office/drawing/2014/main" id="{150D8906-8FC5-4B9C-A335-59935C37C0EC}"/>
              </a:ext>
            </a:extLst>
          </p:cNvPr>
          <p:cNvSpPr>
            <a:spLocks noGrp="1"/>
          </p:cNvSpPr>
          <p:nvPr>
            <p:ph idx="1"/>
          </p:nvPr>
        </p:nvSpPr>
        <p:spPr>
          <a:xfrm>
            <a:off x="4144435" y="2984653"/>
            <a:ext cx="3530599" cy="2308324"/>
          </a:xfrm>
        </p:spPr>
        <p:txBody>
          <a:bodyPr>
            <a:normAutofit fontScale="85000" lnSpcReduction="20000"/>
          </a:bodyPr>
          <a:lstStyle/>
          <a:p>
            <a:pPr marL="0" indent="0">
              <a:buNone/>
            </a:pPr>
            <a:r>
              <a:rPr lang="es-CO" sz="2000" b="1" dirty="0"/>
              <a:t>DIRECCION TECNICA DE SANIDAD ANIMAL</a:t>
            </a:r>
          </a:p>
          <a:p>
            <a:pPr>
              <a:buFontTx/>
              <a:buChar char="-"/>
            </a:pPr>
            <a:r>
              <a:rPr lang="es-CO" sz="2000" dirty="0"/>
              <a:t>Enfermedades animales</a:t>
            </a:r>
          </a:p>
          <a:p>
            <a:pPr>
              <a:buFontTx/>
              <a:buChar char="-"/>
            </a:pPr>
            <a:r>
              <a:rPr lang="es-CO" sz="2000" dirty="0"/>
              <a:t>Registro Sanitario de Predio Pecuario</a:t>
            </a:r>
          </a:p>
          <a:p>
            <a:pPr>
              <a:buFontTx/>
              <a:buChar char="-"/>
            </a:pPr>
            <a:r>
              <a:rPr lang="es-CO" sz="2000" dirty="0"/>
              <a:t>Puntos de Servicio al Ganadero</a:t>
            </a:r>
          </a:p>
          <a:p>
            <a:pPr>
              <a:buFontTx/>
              <a:buChar char="-"/>
            </a:pPr>
            <a:r>
              <a:rPr lang="es-CO" sz="2000" dirty="0"/>
              <a:t>Identifica</a:t>
            </a:r>
          </a:p>
          <a:p>
            <a:pPr marL="0" indent="0">
              <a:buNone/>
            </a:pPr>
            <a:r>
              <a:rPr lang="es-CO" sz="2000" dirty="0"/>
              <a:t> </a:t>
            </a:r>
          </a:p>
          <a:p>
            <a:pPr marL="0" indent="0">
              <a:buNone/>
            </a:pPr>
            <a:endParaRPr lang="es-CO" sz="2000" dirty="0"/>
          </a:p>
          <a:p>
            <a:pPr>
              <a:buFontTx/>
              <a:buChar char="-"/>
            </a:pPr>
            <a:endParaRPr lang="es-CO" dirty="0"/>
          </a:p>
        </p:txBody>
      </p:sp>
      <p:sp>
        <p:nvSpPr>
          <p:cNvPr id="4" name="CuadroTexto 3">
            <a:extLst>
              <a:ext uri="{FF2B5EF4-FFF2-40B4-BE49-F238E27FC236}">
                <a16:creationId xmlns:a16="http://schemas.microsoft.com/office/drawing/2014/main" id="{3D145903-BFC9-4F3D-B16A-A7B4EEF2FBAF}"/>
              </a:ext>
            </a:extLst>
          </p:cNvPr>
          <p:cNvSpPr txBox="1"/>
          <p:nvPr/>
        </p:nvSpPr>
        <p:spPr>
          <a:xfrm>
            <a:off x="352779" y="3008073"/>
            <a:ext cx="4027310" cy="2585323"/>
          </a:xfrm>
          <a:prstGeom prst="rect">
            <a:avLst/>
          </a:prstGeom>
          <a:noFill/>
        </p:spPr>
        <p:txBody>
          <a:bodyPr wrap="square" rtlCol="0">
            <a:spAutoFit/>
          </a:bodyPr>
          <a:lstStyle/>
          <a:p>
            <a:r>
              <a:rPr lang="es-CO" b="1" dirty="0"/>
              <a:t>DIRECCION TECNICA DE VIGILANCIA EPIDEMIOLOGICA</a:t>
            </a:r>
          </a:p>
          <a:p>
            <a:pPr>
              <a:buFontTx/>
              <a:buChar char="-"/>
            </a:pPr>
            <a:r>
              <a:rPr lang="es-CO" dirty="0"/>
              <a:t>Fiebre aftosa</a:t>
            </a:r>
          </a:p>
          <a:p>
            <a:pPr>
              <a:buFontTx/>
              <a:buChar char="-"/>
            </a:pPr>
            <a:r>
              <a:rPr lang="es-CO" dirty="0"/>
              <a:t>Notificaciones de sospecha de enfermedades de control oficial </a:t>
            </a:r>
          </a:p>
          <a:p>
            <a:pPr>
              <a:buFontTx/>
              <a:buChar char="-"/>
            </a:pPr>
            <a:r>
              <a:rPr lang="es-CO" dirty="0"/>
              <a:t>Boletines epidemiológicos</a:t>
            </a:r>
          </a:p>
          <a:p>
            <a:pPr>
              <a:buFontTx/>
              <a:buChar char="-"/>
            </a:pPr>
            <a:r>
              <a:rPr lang="es-CO" dirty="0"/>
              <a:t>Censos pecuarios</a:t>
            </a:r>
          </a:p>
          <a:p>
            <a:pPr>
              <a:buFontTx/>
              <a:buChar char="-"/>
            </a:pPr>
            <a:r>
              <a:rPr lang="es-CO" dirty="0"/>
              <a:t>Formalización de sensores</a:t>
            </a:r>
          </a:p>
          <a:p>
            <a:endParaRPr lang="es-CO" dirty="0"/>
          </a:p>
        </p:txBody>
      </p:sp>
      <p:sp>
        <p:nvSpPr>
          <p:cNvPr id="5" name="CuadroTexto 4">
            <a:extLst>
              <a:ext uri="{FF2B5EF4-FFF2-40B4-BE49-F238E27FC236}">
                <a16:creationId xmlns:a16="http://schemas.microsoft.com/office/drawing/2014/main" id="{31C0F451-D413-42C6-A9E3-227F4C5888D2}"/>
              </a:ext>
            </a:extLst>
          </p:cNvPr>
          <p:cNvSpPr txBox="1"/>
          <p:nvPr/>
        </p:nvSpPr>
        <p:spPr>
          <a:xfrm>
            <a:off x="7924800" y="2869573"/>
            <a:ext cx="3746501" cy="2862322"/>
          </a:xfrm>
          <a:prstGeom prst="rect">
            <a:avLst/>
          </a:prstGeom>
          <a:noFill/>
        </p:spPr>
        <p:txBody>
          <a:bodyPr wrap="square" rtlCol="0">
            <a:spAutoFit/>
          </a:bodyPr>
          <a:lstStyle/>
          <a:p>
            <a:r>
              <a:rPr lang="es-CO" b="1" dirty="0"/>
              <a:t>DIRECCION TECNICA DE INOCUIDAD E INSUMOS PECUARIOS</a:t>
            </a:r>
          </a:p>
          <a:p>
            <a:r>
              <a:rPr lang="es-CO" dirty="0"/>
              <a:t>- Inocuidad en la Producción Primaria</a:t>
            </a:r>
          </a:p>
          <a:p>
            <a:r>
              <a:rPr lang="es-CO" dirty="0"/>
              <a:t>- Registro y vigilancia de empresas de alimentos para animales, material genético animal</a:t>
            </a:r>
          </a:p>
          <a:p>
            <a:r>
              <a:rPr lang="es-CO" dirty="0"/>
              <a:t>-  Registro y vigilancia de empresas y medicamentos y biológicos de uso veterinario</a:t>
            </a:r>
          </a:p>
          <a:p>
            <a:endParaRPr lang="es-CO" dirty="0"/>
          </a:p>
        </p:txBody>
      </p:sp>
      <p:sp>
        <p:nvSpPr>
          <p:cNvPr id="10" name="Elipse 9">
            <a:extLst>
              <a:ext uri="{FF2B5EF4-FFF2-40B4-BE49-F238E27FC236}">
                <a16:creationId xmlns:a16="http://schemas.microsoft.com/office/drawing/2014/main" id="{4B3F3C64-2B01-4CE3-A68C-FEF29B4DA8AD}"/>
              </a:ext>
            </a:extLst>
          </p:cNvPr>
          <p:cNvSpPr/>
          <p:nvPr/>
        </p:nvSpPr>
        <p:spPr>
          <a:xfrm>
            <a:off x="1583269" y="1655956"/>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1</a:t>
            </a:r>
            <a:endParaRPr lang="es-CO" dirty="0"/>
          </a:p>
        </p:txBody>
      </p:sp>
      <p:sp>
        <p:nvSpPr>
          <p:cNvPr id="11" name="Elipse 10">
            <a:extLst>
              <a:ext uri="{FF2B5EF4-FFF2-40B4-BE49-F238E27FC236}">
                <a16:creationId xmlns:a16="http://schemas.microsoft.com/office/drawing/2014/main" id="{6E53679F-D8F3-462E-AFAD-0AA2E393D219}"/>
              </a:ext>
            </a:extLst>
          </p:cNvPr>
          <p:cNvSpPr/>
          <p:nvPr/>
        </p:nvSpPr>
        <p:spPr>
          <a:xfrm>
            <a:off x="5492045" y="1659462"/>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2</a:t>
            </a:r>
            <a:endParaRPr lang="es-CO" dirty="0"/>
          </a:p>
        </p:txBody>
      </p:sp>
      <p:sp>
        <p:nvSpPr>
          <p:cNvPr id="12" name="Elipse 11">
            <a:extLst>
              <a:ext uri="{FF2B5EF4-FFF2-40B4-BE49-F238E27FC236}">
                <a16:creationId xmlns:a16="http://schemas.microsoft.com/office/drawing/2014/main" id="{B72A03A6-E424-4DD1-BA83-02EA295577BD}"/>
              </a:ext>
            </a:extLst>
          </p:cNvPr>
          <p:cNvSpPr/>
          <p:nvPr/>
        </p:nvSpPr>
        <p:spPr>
          <a:xfrm>
            <a:off x="9380361" y="1619916"/>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3</a:t>
            </a:r>
            <a:endParaRPr lang="es-CO" dirty="0"/>
          </a:p>
        </p:txBody>
      </p:sp>
      <p:pic>
        <p:nvPicPr>
          <p:cNvPr id="9" name="Imagen 8"/>
          <p:cNvPicPr>
            <a:picLocks noChangeAspect="1"/>
          </p:cNvPicPr>
          <p:nvPr/>
        </p:nvPicPr>
        <p:blipFill>
          <a:blip r:embed="rId2"/>
          <a:stretch>
            <a:fillRect/>
          </a:stretch>
        </p:blipFill>
        <p:spPr>
          <a:xfrm>
            <a:off x="2922640" y="872067"/>
            <a:ext cx="1921476" cy="1788747"/>
          </a:xfrm>
          <a:prstGeom prst="rect">
            <a:avLst/>
          </a:prstGeom>
        </p:spPr>
      </p:pic>
      <p:pic>
        <p:nvPicPr>
          <p:cNvPr id="13" name="Imagen 12"/>
          <p:cNvPicPr>
            <a:picLocks noChangeAspect="1"/>
          </p:cNvPicPr>
          <p:nvPr/>
        </p:nvPicPr>
        <p:blipFill>
          <a:blip r:embed="rId3"/>
          <a:stretch>
            <a:fillRect/>
          </a:stretch>
        </p:blipFill>
        <p:spPr>
          <a:xfrm>
            <a:off x="7179732" y="872066"/>
            <a:ext cx="1637851" cy="1777513"/>
          </a:xfrm>
          <a:prstGeom prst="rect">
            <a:avLst/>
          </a:prstGeom>
        </p:spPr>
      </p:pic>
    </p:spTree>
    <p:extLst>
      <p:ext uri="{BB962C8B-B14F-4D97-AF65-F5344CB8AC3E}">
        <p14:creationId xmlns:p14="http://schemas.microsoft.com/office/powerpoint/2010/main" val="3437934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A881B53C-1CCD-4D51-99B0-C53FF9552709}"/>
              </a:ext>
            </a:extLst>
          </p:cNvPr>
          <p:cNvSpPr/>
          <p:nvPr/>
        </p:nvSpPr>
        <p:spPr>
          <a:xfrm>
            <a:off x="6440557" y="4288532"/>
            <a:ext cx="5165848" cy="1828268"/>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7CC714B8-95A9-4F87-9229-AC059CE833B1}"/>
              </a:ext>
            </a:extLst>
          </p:cNvPr>
          <p:cNvSpPr/>
          <p:nvPr/>
        </p:nvSpPr>
        <p:spPr>
          <a:xfrm>
            <a:off x="440267" y="1072444"/>
            <a:ext cx="5655733" cy="2705877"/>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E9F10C80-3D35-4337-9642-CEFE0EA67EDE}"/>
              </a:ext>
            </a:extLst>
          </p:cNvPr>
          <p:cNvSpPr/>
          <p:nvPr/>
        </p:nvSpPr>
        <p:spPr>
          <a:xfrm>
            <a:off x="6244183" y="1192998"/>
            <a:ext cx="5781306" cy="2585323"/>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33628CE7-ECC3-48A7-A2C0-D7E284280235}"/>
              </a:ext>
            </a:extLst>
          </p:cNvPr>
          <p:cNvSpPr/>
          <p:nvPr/>
        </p:nvSpPr>
        <p:spPr>
          <a:xfrm>
            <a:off x="585595" y="4288531"/>
            <a:ext cx="5411644" cy="2107313"/>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79D5275E-5D4F-4B9E-B474-CD643A0C40E9}"/>
              </a:ext>
            </a:extLst>
          </p:cNvPr>
          <p:cNvSpPr>
            <a:spLocks noGrp="1"/>
          </p:cNvSpPr>
          <p:nvPr>
            <p:ph type="title"/>
          </p:nvPr>
        </p:nvSpPr>
        <p:spPr>
          <a:xfrm>
            <a:off x="863567" y="21400"/>
            <a:ext cx="10515600" cy="1325563"/>
          </a:xfrm>
        </p:spPr>
        <p:txBody>
          <a:bodyPr>
            <a:normAutofit/>
          </a:bodyPr>
          <a:lstStyle/>
          <a:p>
            <a:pPr algn="ctr"/>
            <a:r>
              <a:rPr lang="es-CO" sz="3600" b="1" dirty="0">
                <a:solidFill>
                  <a:schemeClr val="accent6">
                    <a:lumMod val="75000"/>
                  </a:schemeClr>
                </a:solidFill>
              </a:rPr>
              <a:t>GESTION MISIONAL EN PROTECCION VEGETAL </a:t>
            </a:r>
          </a:p>
        </p:txBody>
      </p:sp>
      <p:sp>
        <p:nvSpPr>
          <p:cNvPr id="3" name="Marcador de contenido 2">
            <a:extLst>
              <a:ext uri="{FF2B5EF4-FFF2-40B4-BE49-F238E27FC236}">
                <a16:creationId xmlns:a16="http://schemas.microsoft.com/office/drawing/2014/main" id="{150D8906-8FC5-4B9C-A335-59935C37C0EC}"/>
              </a:ext>
            </a:extLst>
          </p:cNvPr>
          <p:cNvSpPr>
            <a:spLocks noGrp="1"/>
          </p:cNvSpPr>
          <p:nvPr>
            <p:ph idx="1"/>
          </p:nvPr>
        </p:nvSpPr>
        <p:spPr>
          <a:xfrm>
            <a:off x="6834455" y="4487313"/>
            <a:ext cx="4204255" cy="1488755"/>
          </a:xfrm>
        </p:spPr>
        <p:txBody>
          <a:bodyPr>
            <a:normAutofit fontScale="85000" lnSpcReduction="20000"/>
          </a:bodyPr>
          <a:lstStyle/>
          <a:p>
            <a:pPr marL="0" indent="0">
              <a:buNone/>
            </a:pPr>
            <a:r>
              <a:rPr lang="es-CO" sz="2000" b="1" dirty="0"/>
              <a:t>DIRECCION TECNICA SANIDAD VEGETA</a:t>
            </a:r>
            <a:r>
              <a:rPr lang="es-CO" sz="2000" dirty="0"/>
              <a:t>L</a:t>
            </a:r>
          </a:p>
          <a:p>
            <a:pPr>
              <a:buFontTx/>
              <a:buChar char="-"/>
            </a:pPr>
            <a:r>
              <a:rPr lang="es-CO" sz="2000" dirty="0"/>
              <a:t>Prevención y Control de Plagas</a:t>
            </a:r>
          </a:p>
          <a:p>
            <a:pPr>
              <a:buFontTx/>
              <a:buChar char="-"/>
            </a:pPr>
            <a:r>
              <a:rPr lang="es-CO" sz="2000" dirty="0"/>
              <a:t>Registro de predios y productores agrícolas</a:t>
            </a:r>
          </a:p>
          <a:p>
            <a:pPr>
              <a:buFontTx/>
              <a:buChar char="-"/>
            </a:pPr>
            <a:r>
              <a:rPr lang="es-CO" sz="2000" dirty="0"/>
              <a:t>Control a la movilización de material vegetal</a:t>
            </a:r>
          </a:p>
          <a:p>
            <a:pPr>
              <a:buFontTx/>
              <a:buChar char="-"/>
            </a:pPr>
            <a:endParaRPr lang="es-CO" sz="2000" dirty="0"/>
          </a:p>
          <a:p>
            <a:pPr>
              <a:buFontTx/>
              <a:buChar char="-"/>
            </a:pPr>
            <a:endParaRPr lang="es-CO" sz="2000" dirty="0"/>
          </a:p>
          <a:p>
            <a:pPr marL="0" indent="0">
              <a:buNone/>
            </a:pPr>
            <a:endParaRPr lang="es-CO" sz="2000" dirty="0"/>
          </a:p>
          <a:p>
            <a:pPr>
              <a:buFontTx/>
              <a:buChar char="-"/>
            </a:pPr>
            <a:endParaRPr lang="es-CO" dirty="0"/>
          </a:p>
        </p:txBody>
      </p:sp>
      <p:sp>
        <p:nvSpPr>
          <p:cNvPr id="4" name="CuadroTexto 3">
            <a:extLst>
              <a:ext uri="{FF2B5EF4-FFF2-40B4-BE49-F238E27FC236}">
                <a16:creationId xmlns:a16="http://schemas.microsoft.com/office/drawing/2014/main" id="{F3825D15-BCF7-4692-8346-39AEB2FDAF4F}"/>
              </a:ext>
            </a:extLst>
          </p:cNvPr>
          <p:cNvSpPr txBox="1"/>
          <p:nvPr/>
        </p:nvSpPr>
        <p:spPr>
          <a:xfrm>
            <a:off x="6244183" y="1363698"/>
            <a:ext cx="5983111" cy="2585323"/>
          </a:xfrm>
          <a:prstGeom prst="rect">
            <a:avLst/>
          </a:prstGeom>
          <a:noFill/>
        </p:spPr>
        <p:txBody>
          <a:bodyPr wrap="square" rtlCol="0">
            <a:spAutoFit/>
          </a:bodyPr>
          <a:lstStyle/>
          <a:p>
            <a:r>
              <a:rPr lang="es-CO" b="1" dirty="0"/>
              <a:t>DIRECCION TECNICA DE INOCUIDAD E INSUMOS AGRICOLAS</a:t>
            </a:r>
          </a:p>
          <a:p>
            <a:pPr>
              <a:buFontTx/>
              <a:buChar char="-"/>
            </a:pPr>
            <a:r>
              <a:rPr lang="es-CO" dirty="0"/>
              <a:t>Certificación en Buenas Prácticas Agrícolas</a:t>
            </a:r>
          </a:p>
          <a:p>
            <a:pPr>
              <a:buFontTx/>
              <a:buChar char="-"/>
            </a:pPr>
            <a:r>
              <a:rPr lang="es-CO" dirty="0"/>
              <a:t>Expedición de registros para Fertilizantes, Plaguicidas químicos, </a:t>
            </a:r>
            <a:r>
              <a:rPr lang="es-CO" dirty="0" err="1"/>
              <a:t>Bioinsumos</a:t>
            </a:r>
            <a:r>
              <a:rPr lang="es-CO" dirty="0"/>
              <a:t> agrícolas, productores, importadores, distribuidores</a:t>
            </a:r>
          </a:p>
          <a:p>
            <a:pPr>
              <a:buFontTx/>
              <a:buChar char="-"/>
            </a:pPr>
            <a:r>
              <a:rPr lang="es-CO" dirty="0"/>
              <a:t>Información en Agricultura Ecológica, </a:t>
            </a:r>
            <a:r>
              <a:rPr lang="es-CO" dirty="0" err="1"/>
              <a:t>Coayudantes</a:t>
            </a:r>
            <a:r>
              <a:rPr lang="es-CO" dirty="0"/>
              <a:t> y Reguladores Fisiológicos</a:t>
            </a:r>
          </a:p>
          <a:p>
            <a:pPr>
              <a:buFontTx/>
              <a:buChar char="-"/>
            </a:pPr>
            <a:r>
              <a:rPr lang="es-CO" dirty="0"/>
              <a:t>Control Técnico a la Comercialización de Insumos Agrícolas</a:t>
            </a:r>
          </a:p>
          <a:p>
            <a:endParaRPr lang="es-CO" dirty="0"/>
          </a:p>
        </p:txBody>
      </p:sp>
      <p:sp>
        <p:nvSpPr>
          <p:cNvPr id="5" name="CuadroTexto 4">
            <a:extLst>
              <a:ext uri="{FF2B5EF4-FFF2-40B4-BE49-F238E27FC236}">
                <a16:creationId xmlns:a16="http://schemas.microsoft.com/office/drawing/2014/main" id="{EDA0C9B0-2BB8-446D-A36C-36C561B9D2F7}"/>
              </a:ext>
            </a:extLst>
          </p:cNvPr>
          <p:cNvSpPr txBox="1"/>
          <p:nvPr/>
        </p:nvSpPr>
        <p:spPr>
          <a:xfrm>
            <a:off x="863567" y="4169939"/>
            <a:ext cx="5113867" cy="2553891"/>
          </a:xfrm>
          <a:prstGeom prst="roundRect">
            <a:avLst/>
          </a:prstGeom>
          <a:noFill/>
        </p:spPr>
        <p:txBody>
          <a:bodyPr wrap="square" rtlCol="0">
            <a:spAutoFit/>
          </a:bodyPr>
          <a:lstStyle/>
          <a:p>
            <a:r>
              <a:rPr lang="es-CO" b="1" dirty="0"/>
              <a:t>DIRECCION TECNICA SE SEMILLAS</a:t>
            </a:r>
          </a:p>
          <a:p>
            <a:pPr>
              <a:buFontTx/>
              <a:buChar char="-"/>
            </a:pPr>
            <a:r>
              <a:rPr lang="es-CO" dirty="0"/>
              <a:t>Expedición de registros como productor de semilla certificada – seleccionada,  importador, exportador de semilla</a:t>
            </a:r>
          </a:p>
          <a:p>
            <a:pPr>
              <a:buFontTx/>
              <a:buChar char="-"/>
            </a:pPr>
            <a:r>
              <a:rPr lang="es-CO" dirty="0"/>
              <a:t>Control a la comercialización de semillas</a:t>
            </a:r>
          </a:p>
          <a:p>
            <a:pPr>
              <a:buFontTx/>
              <a:buChar char="-"/>
            </a:pPr>
            <a:r>
              <a:rPr lang="es-CO" dirty="0"/>
              <a:t>Derechos de obtentor de semillas</a:t>
            </a:r>
          </a:p>
          <a:p>
            <a:pPr>
              <a:buFontTx/>
              <a:buChar char="-"/>
            </a:pPr>
            <a:r>
              <a:rPr lang="es-CO" dirty="0"/>
              <a:t>Pruebas de Evaluación Agronómica</a:t>
            </a:r>
          </a:p>
          <a:p>
            <a:endParaRPr lang="es-CO" dirty="0"/>
          </a:p>
        </p:txBody>
      </p:sp>
      <p:sp>
        <p:nvSpPr>
          <p:cNvPr id="6" name="CuadroTexto 5">
            <a:extLst>
              <a:ext uri="{FF2B5EF4-FFF2-40B4-BE49-F238E27FC236}">
                <a16:creationId xmlns:a16="http://schemas.microsoft.com/office/drawing/2014/main" id="{2B0383B4-7F98-4FC9-B981-5197110CD885}"/>
              </a:ext>
            </a:extLst>
          </p:cNvPr>
          <p:cNvSpPr txBox="1"/>
          <p:nvPr/>
        </p:nvSpPr>
        <p:spPr>
          <a:xfrm>
            <a:off x="651915" y="1192998"/>
            <a:ext cx="5345324" cy="2862322"/>
          </a:xfrm>
          <a:prstGeom prst="rect">
            <a:avLst/>
          </a:prstGeom>
          <a:noFill/>
        </p:spPr>
        <p:txBody>
          <a:bodyPr wrap="square" rtlCol="0">
            <a:spAutoFit/>
          </a:bodyPr>
          <a:lstStyle/>
          <a:p>
            <a:r>
              <a:rPr lang="es-CO" b="1" dirty="0"/>
              <a:t>DIRECCION TECNICA DE EPIDEMIOLOGIA Y VIGILANCIA FITOSANITARIA</a:t>
            </a:r>
          </a:p>
          <a:p>
            <a:pPr>
              <a:buFontTx/>
              <a:buChar char="-"/>
            </a:pPr>
            <a:r>
              <a:rPr lang="es-CO" dirty="0"/>
              <a:t>Plagas de control oficial </a:t>
            </a:r>
          </a:p>
          <a:p>
            <a:pPr>
              <a:buFontTx/>
              <a:buChar char="-"/>
            </a:pPr>
            <a:r>
              <a:rPr lang="es-CO" dirty="0"/>
              <a:t>Programa de registros de predios, exportadores  y plantas empacadoras de vegetales</a:t>
            </a:r>
          </a:p>
          <a:p>
            <a:pPr>
              <a:buFontTx/>
              <a:buChar char="-"/>
            </a:pPr>
            <a:r>
              <a:rPr lang="es-CO" dirty="0"/>
              <a:t>Moscas de la fruta</a:t>
            </a:r>
          </a:p>
          <a:p>
            <a:pPr>
              <a:buFontTx/>
              <a:buChar char="-"/>
            </a:pPr>
            <a:r>
              <a:rPr lang="es-CO" dirty="0"/>
              <a:t>Planes Operativos de Trabajo</a:t>
            </a:r>
          </a:p>
          <a:p>
            <a:pPr>
              <a:buFontTx/>
              <a:buChar char="-"/>
            </a:pPr>
            <a:r>
              <a:rPr lang="es-CO" dirty="0"/>
              <a:t>Cultivos Forestales y Sistemas Agroforestales con fines comerciales</a:t>
            </a:r>
          </a:p>
          <a:p>
            <a:endParaRPr lang="es-CO" dirty="0"/>
          </a:p>
        </p:txBody>
      </p:sp>
      <p:sp>
        <p:nvSpPr>
          <p:cNvPr id="11" name="Elipse 10">
            <a:extLst>
              <a:ext uri="{FF2B5EF4-FFF2-40B4-BE49-F238E27FC236}">
                <a16:creationId xmlns:a16="http://schemas.microsoft.com/office/drawing/2014/main" id="{DCFB44CE-52A7-4794-8ECF-604F272C242A}"/>
              </a:ext>
            </a:extLst>
          </p:cNvPr>
          <p:cNvSpPr/>
          <p:nvPr/>
        </p:nvSpPr>
        <p:spPr>
          <a:xfrm>
            <a:off x="5810835" y="3652822"/>
            <a:ext cx="767856" cy="768627"/>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s-CO" dirty="0"/>
              <a:t>1  2 3  4</a:t>
            </a:r>
          </a:p>
        </p:txBody>
      </p:sp>
      <p:cxnSp>
        <p:nvCxnSpPr>
          <p:cNvPr id="13" name="Conector recto 12">
            <a:extLst>
              <a:ext uri="{FF2B5EF4-FFF2-40B4-BE49-F238E27FC236}">
                <a16:creationId xmlns:a16="http://schemas.microsoft.com/office/drawing/2014/main" id="{21BF0EFF-D2B3-4F39-A132-470F92D97A35}"/>
              </a:ext>
            </a:extLst>
          </p:cNvPr>
          <p:cNvCxnSpPr>
            <a:stCxn id="11" idx="0"/>
            <a:endCxn id="11" idx="0"/>
          </p:cNvCxnSpPr>
          <p:nvPr/>
        </p:nvCxnSpPr>
        <p:spPr>
          <a:xfrm>
            <a:off x="6194763" y="365282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ED7643B-6EDA-4C87-8A8F-1E174D1AEA3F}"/>
              </a:ext>
            </a:extLst>
          </p:cNvPr>
          <p:cNvCxnSpPr>
            <a:stCxn id="11" idx="0"/>
            <a:endCxn id="11" idx="4"/>
          </p:cNvCxnSpPr>
          <p:nvPr/>
        </p:nvCxnSpPr>
        <p:spPr>
          <a:xfrm>
            <a:off x="6194763" y="3652822"/>
            <a:ext cx="0" cy="768627"/>
          </a:xfrm>
          <a:prstGeom prst="line">
            <a:avLst/>
          </a:prstGeom>
        </p:spPr>
        <p:style>
          <a:lnRef idx="3">
            <a:schemeClr val="accent4"/>
          </a:lnRef>
          <a:fillRef idx="0">
            <a:schemeClr val="accent4"/>
          </a:fillRef>
          <a:effectRef idx="2">
            <a:schemeClr val="accent4"/>
          </a:effectRef>
          <a:fontRef idx="minor">
            <a:schemeClr val="tx1"/>
          </a:fontRef>
        </p:style>
      </p:cxnSp>
      <p:cxnSp>
        <p:nvCxnSpPr>
          <p:cNvPr id="17" name="Conector recto 16">
            <a:extLst>
              <a:ext uri="{FF2B5EF4-FFF2-40B4-BE49-F238E27FC236}">
                <a16:creationId xmlns:a16="http://schemas.microsoft.com/office/drawing/2014/main" id="{80050715-3990-465D-B643-231308F060C1}"/>
              </a:ext>
            </a:extLst>
          </p:cNvPr>
          <p:cNvCxnSpPr>
            <a:endCxn id="11" idx="6"/>
          </p:cNvCxnSpPr>
          <p:nvPr/>
        </p:nvCxnSpPr>
        <p:spPr>
          <a:xfrm>
            <a:off x="5810835" y="4037135"/>
            <a:ext cx="767856" cy="1"/>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7202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258F1202-9889-44A7-8CEB-F2B14E594182}"/>
              </a:ext>
            </a:extLst>
          </p:cNvPr>
          <p:cNvSpPr/>
          <p:nvPr/>
        </p:nvSpPr>
        <p:spPr>
          <a:xfrm>
            <a:off x="1852727" y="1547554"/>
            <a:ext cx="8165916" cy="142753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807D535C-10CD-4361-9D48-ED7B9873CB8C}"/>
              </a:ext>
            </a:extLst>
          </p:cNvPr>
          <p:cNvSpPr/>
          <p:nvPr/>
        </p:nvSpPr>
        <p:spPr>
          <a:xfrm>
            <a:off x="1865979" y="3196327"/>
            <a:ext cx="8165916" cy="142753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esquinas redondeadas 7">
            <a:extLst>
              <a:ext uri="{FF2B5EF4-FFF2-40B4-BE49-F238E27FC236}">
                <a16:creationId xmlns:a16="http://schemas.microsoft.com/office/drawing/2014/main" id="{A729B645-80B0-4987-8F03-16B65A32F8B6}"/>
              </a:ext>
            </a:extLst>
          </p:cNvPr>
          <p:cNvSpPr/>
          <p:nvPr/>
        </p:nvSpPr>
        <p:spPr>
          <a:xfrm>
            <a:off x="1865979" y="4846825"/>
            <a:ext cx="8165916" cy="142753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79D5275E-5D4F-4B9E-B474-CD643A0C40E9}"/>
              </a:ext>
            </a:extLst>
          </p:cNvPr>
          <p:cNvSpPr>
            <a:spLocks noGrp="1"/>
          </p:cNvSpPr>
          <p:nvPr>
            <p:ph type="title"/>
          </p:nvPr>
        </p:nvSpPr>
        <p:spPr/>
        <p:txBody>
          <a:bodyPr>
            <a:normAutofit/>
          </a:bodyPr>
          <a:lstStyle/>
          <a:p>
            <a:pPr algn="ctr"/>
            <a:r>
              <a:rPr lang="es-CO" sz="3600" b="1" dirty="0">
                <a:solidFill>
                  <a:schemeClr val="accent6">
                    <a:lumMod val="75000"/>
                  </a:schemeClr>
                </a:solidFill>
              </a:rPr>
              <a:t>GESTION MISIONAL EN PROTECCION FRONTERIZA </a:t>
            </a:r>
          </a:p>
        </p:txBody>
      </p:sp>
      <p:sp>
        <p:nvSpPr>
          <p:cNvPr id="3" name="Marcador de contenido 2">
            <a:extLst>
              <a:ext uri="{FF2B5EF4-FFF2-40B4-BE49-F238E27FC236}">
                <a16:creationId xmlns:a16="http://schemas.microsoft.com/office/drawing/2014/main" id="{150D8906-8FC5-4B9C-A335-59935C37C0EC}"/>
              </a:ext>
            </a:extLst>
          </p:cNvPr>
          <p:cNvSpPr>
            <a:spLocks noGrp="1"/>
          </p:cNvSpPr>
          <p:nvPr>
            <p:ph idx="1"/>
          </p:nvPr>
        </p:nvSpPr>
        <p:spPr>
          <a:xfrm>
            <a:off x="2013042" y="4900361"/>
            <a:ext cx="8165916" cy="1427539"/>
          </a:xfrm>
        </p:spPr>
        <p:txBody>
          <a:bodyPr>
            <a:normAutofit lnSpcReduction="10000"/>
          </a:bodyPr>
          <a:lstStyle/>
          <a:p>
            <a:pPr marL="0" indent="0">
              <a:buNone/>
            </a:pPr>
            <a:r>
              <a:rPr lang="es-CO" sz="2000" b="1" dirty="0"/>
              <a:t>GRUPO NACIONAL DE CUARENTENA VEGETAL</a:t>
            </a:r>
          </a:p>
          <a:p>
            <a:pPr>
              <a:buFontTx/>
              <a:buChar char="-"/>
            </a:pPr>
            <a:r>
              <a:rPr lang="es-CO" sz="2000" dirty="0"/>
              <a:t>Realizar lo procedimientos de IVC fitosanitario en PAPF</a:t>
            </a:r>
          </a:p>
          <a:p>
            <a:pPr>
              <a:buFontTx/>
              <a:buChar char="-"/>
            </a:pPr>
            <a:r>
              <a:rPr lang="es-CO" sz="2000" dirty="0"/>
              <a:t>Emitir conceptos y Certificar el estado fitosanitario para las importaciones y exportaciones de       productos agrícolas</a:t>
            </a:r>
          </a:p>
          <a:p>
            <a:pPr>
              <a:buFontTx/>
              <a:buChar char="-"/>
            </a:pPr>
            <a:endParaRPr lang="es-CO" dirty="0"/>
          </a:p>
        </p:txBody>
      </p:sp>
      <p:sp>
        <p:nvSpPr>
          <p:cNvPr id="4" name="Rectángulo 3">
            <a:extLst>
              <a:ext uri="{FF2B5EF4-FFF2-40B4-BE49-F238E27FC236}">
                <a16:creationId xmlns:a16="http://schemas.microsoft.com/office/drawing/2014/main" id="{9D1692D9-728A-483E-BE93-53913CE6AB06}"/>
              </a:ext>
            </a:extLst>
          </p:cNvPr>
          <p:cNvSpPr/>
          <p:nvPr/>
        </p:nvSpPr>
        <p:spPr>
          <a:xfrm>
            <a:off x="2013042" y="1969620"/>
            <a:ext cx="7527235" cy="646331"/>
          </a:xfrm>
          <a:prstGeom prst="rect">
            <a:avLst/>
          </a:prstGeom>
        </p:spPr>
        <p:txBody>
          <a:bodyPr wrap="square">
            <a:spAutoFit/>
          </a:bodyPr>
          <a:lstStyle/>
          <a:p>
            <a:r>
              <a:rPr lang="es-CO" b="1" dirty="0"/>
              <a:t>DIRECCION TECNICA DE CUARENTENA</a:t>
            </a:r>
          </a:p>
          <a:p>
            <a:pPr>
              <a:buFontTx/>
              <a:buChar char="-"/>
            </a:pPr>
            <a:r>
              <a:rPr lang="es-CO" dirty="0"/>
              <a:t>Trámites de Importación y Exportación de animales y productos pecuarios</a:t>
            </a:r>
          </a:p>
        </p:txBody>
      </p:sp>
      <p:sp>
        <p:nvSpPr>
          <p:cNvPr id="5" name="CuadroTexto 4">
            <a:extLst>
              <a:ext uri="{FF2B5EF4-FFF2-40B4-BE49-F238E27FC236}">
                <a16:creationId xmlns:a16="http://schemas.microsoft.com/office/drawing/2014/main" id="{FD91E35C-AEC9-4C9D-ABE2-80FE8A2A1CF3}"/>
              </a:ext>
            </a:extLst>
          </p:cNvPr>
          <p:cNvSpPr txBox="1"/>
          <p:nvPr/>
        </p:nvSpPr>
        <p:spPr>
          <a:xfrm>
            <a:off x="2013042" y="3169138"/>
            <a:ext cx="8892209" cy="1754326"/>
          </a:xfrm>
          <a:prstGeom prst="rect">
            <a:avLst/>
          </a:prstGeom>
          <a:noFill/>
        </p:spPr>
        <p:txBody>
          <a:bodyPr wrap="square" rtlCol="0">
            <a:spAutoFit/>
          </a:bodyPr>
          <a:lstStyle/>
          <a:p>
            <a:r>
              <a:rPr lang="es-CO" b="1" dirty="0"/>
              <a:t>DIRECCION TECNICA DE LOGISTICA</a:t>
            </a:r>
          </a:p>
          <a:p>
            <a:pPr>
              <a:buFontTx/>
              <a:buChar char="-"/>
            </a:pPr>
            <a:r>
              <a:rPr lang="es-CO" dirty="0"/>
              <a:t>Sistema de Inspección Física Simultánea</a:t>
            </a:r>
          </a:p>
          <a:p>
            <a:pPr>
              <a:buFontTx/>
              <a:buChar char="-"/>
            </a:pPr>
            <a:r>
              <a:rPr lang="es-CO" dirty="0"/>
              <a:t>Reducción en los tiempos Licencias de Importación  VUCE</a:t>
            </a:r>
          </a:p>
          <a:p>
            <a:pPr>
              <a:buFontTx/>
              <a:buChar char="-"/>
            </a:pPr>
            <a:r>
              <a:rPr lang="es-CO" dirty="0"/>
              <a:t>Certificación Electrónica</a:t>
            </a:r>
          </a:p>
          <a:p>
            <a:pPr>
              <a:buFontTx/>
              <a:buChar char="-"/>
            </a:pPr>
            <a:r>
              <a:rPr lang="es-CO" dirty="0"/>
              <a:t>Automatización de Trámites - SISPAP</a:t>
            </a:r>
          </a:p>
          <a:p>
            <a:endParaRPr lang="es-CO" dirty="0"/>
          </a:p>
        </p:txBody>
      </p:sp>
      <p:sp>
        <p:nvSpPr>
          <p:cNvPr id="9" name="Elipse 8">
            <a:extLst>
              <a:ext uri="{FF2B5EF4-FFF2-40B4-BE49-F238E27FC236}">
                <a16:creationId xmlns:a16="http://schemas.microsoft.com/office/drawing/2014/main" id="{1118FCE6-1D84-4433-9E10-CBB281BB12B5}"/>
              </a:ext>
            </a:extLst>
          </p:cNvPr>
          <p:cNvSpPr/>
          <p:nvPr/>
        </p:nvSpPr>
        <p:spPr>
          <a:xfrm>
            <a:off x="686445" y="1720494"/>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1</a:t>
            </a:r>
            <a:endParaRPr lang="es-CO" dirty="0"/>
          </a:p>
        </p:txBody>
      </p:sp>
      <p:sp>
        <p:nvSpPr>
          <p:cNvPr id="10" name="Elipse 9">
            <a:extLst>
              <a:ext uri="{FF2B5EF4-FFF2-40B4-BE49-F238E27FC236}">
                <a16:creationId xmlns:a16="http://schemas.microsoft.com/office/drawing/2014/main" id="{C121DA43-440A-417C-894E-18F7FC72F582}"/>
              </a:ext>
            </a:extLst>
          </p:cNvPr>
          <p:cNvSpPr/>
          <p:nvPr/>
        </p:nvSpPr>
        <p:spPr>
          <a:xfrm>
            <a:off x="689758" y="3429000"/>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2</a:t>
            </a:r>
            <a:endParaRPr lang="es-CO" dirty="0"/>
          </a:p>
        </p:txBody>
      </p:sp>
      <p:sp>
        <p:nvSpPr>
          <p:cNvPr id="11" name="Elipse 10">
            <a:extLst>
              <a:ext uri="{FF2B5EF4-FFF2-40B4-BE49-F238E27FC236}">
                <a16:creationId xmlns:a16="http://schemas.microsoft.com/office/drawing/2014/main" id="{59D9E9D3-F8BA-4C5D-B90F-58E6537BC726}"/>
              </a:ext>
            </a:extLst>
          </p:cNvPr>
          <p:cNvSpPr/>
          <p:nvPr/>
        </p:nvSpPr>
        <p:spPr>
          <a:xfrm>
            <a:off x="686445" y="5333300"/>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3</a:t>
            </a:r>
            <a:endParaRPr lang="es-CO" dirty="0"/>
          </a:p>
        </p:txBody>
      </p:sp>
    </p:spTree>
    <p:extLst>
      <p:ext uri="{BB962C8B-B14F-4D97-AF65-F5344CB8AC3E}">
        <p14:creationId xmlns:p14="http://schemas.microsoft.com/office/powerpoint/2010/main" val="185653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8EC066B8-AB70-4397-84B8-852FBC203848}"/>
              </a:ext>
            </a:extLst>
          </p:cNvPr>
          <p:cNvSpPr/>
          <p:nvPr/>
        </p:nvSpPr>
        <p:spPr>
          <a:xfrm>
            <a:off x="1010478" y="3020819"/>
            <a:ext cx="10515600" cy="3326284"/>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esquinas redondeadas 6">
            <a:extLst>
              <a:ext uri="{FF2B5EF4-FFF2-40B4-BE49-F238E27FC236}">
                <a16:creationId xmlns:a16="http://schemas.microsoft.com/office/drawing/2014/main" id="{EC82382A-47D0-4023-852C-C7304D344EDB}"/>
              </a:ext>
            </a:extLst>
          </p:cNvPr>
          <p:cNvSpPr/>
          <p:nvPr/>
        </p:nvSpPr>
        <p:spPr>
          <a:xfrm>
            <a:off x="1096614" y="1306188"/>
            <a:ext cx="4853609" cy="120032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6A2FA8B6-6F7A-4059-9CE9-1B1C78363051}"/>
              </a:ext>
            </a:extLst>
          </p:cNvPr>
          <p:cNvSpPr/>
          <p:nvPr/>
        </p:nvSpPr>
        <p:spPr>
          <a:xfrm>
            <a:off x="6934202" y="1306187"/>
            <a:ext cx="4694580" cy="120032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79D5275E-5D4F-4B9E-B474-CD643A0C40E9}"/>
              </a:ext>
            </a:extLst>
          </p:cNvPr>
          <p:cNvSpPr>
            <a:spLocks noGrp="1"/>
          </p:cNvSpPr>
          <p:nvPr>
            <p:ph type="title"/>
          </p:nvPr>
        </p:nvSpPr>
        <p:spPr>
          <a:xfrm>
            <a:off x="868017" y="107207"/>
            <a:ext cx="10515600" cy="1325563"/>
          </a:xfrm>
        </p:spPr>
        <p:txBody>
          <a:bodyPr>
            <a:normAutofit/>
          </a:bodyPr>
          <a:lstStyle/>
          <a:p>
            <a:pPr algn="ctr"/>
            <a:r>
              <a:rPr lang="es-CO" sz="3600" b="1" dirty="0">
                <a:solidFill>
                  <a:schemeClr val="accent6">
                    <a:lumMod val="75000"/>
                  </a:schemeClr>
                </a:solidFill>
              </a:rPr>
              <a:t>GESTION MISIONAL EN ANALISIS Y DIAGNOSTICO </a:t>
            </a:r>
          </a:p>
        </p:txBody>
      </p:sp>
      <p:sp>
        <p:nvSpPr>
          <p:cNvPr id="3" name="Marcador de contenido 2">
            <a:extLst>
              <a:ext uri="{FF2B5EF4-FFF2-40B4-BE49-F238E27FC236}">
                <a16:creationId xmlns:a16="http://schemas.microsoft.com/office/drawing/2014/main" id="{150D8906-8FC5-4B9C-A335-59935C37C0EC}"/>
              </a:ext>
            </a:extLst>
          </p:cNvPr>
          <p:cNvSpPr>
            <a:spLocks noGrp="1"/>
          </p:cNvSpPr>
          <p:nvPr>
            <p:ph idx="1"/>
          </p:nvPr>
        </p:nvSpPr>
        <p:spPr>
          <a:xfrm>
            <a:off x="1113182" y="3259547"/>
            <a:ext cx="10515600" cy="3087556"/>
          </a:xfrm>
        </p:spPr>
        <p:txBody>
          <a:bodyPr>
            <a:normAutofit lnSpcReduction="10000"/>
          </a:bodyPr>
          <a:lstStyle/>
          <a:p>
            <a:pPr marL="0" indent="0">
              <a:buNone/>
            </a:pPr>
            <a:r>
              <a:rPr lang="es-CO" sz="2000" b="1" dirty="0"/>
              <a:t>FUNCIONES</a:t>
            </a:r>
          </a:p>
          <a:p>
            <a:pPr marL="0" indent="0">
              <a:buNone/>
            </a:pPr>
            <a:r>
              <a:rPr lang="es-CO" sz="2000" dirty="0"/>
              <a:t>La red de laboratorios del ICA, presta sus servicios mediante el cumplimiento de los principios de eficiencia, eficacia y transparencia.</a:t>
            </a:r>
          </a:p>
          <a:p>
            <a:pPr marL="0" indent="0">
              <a:buNone/>
            </a:pPr>
            <a:r>
              <a:rPr lang="es-CO" sz="2000" dirty="0"/>
              <a:t>Identifica, caracteriza y confirma la presencia de agentes patógenos y contaminantes en la producción agropecuaria del país.</a:t>
            </a:r>
          </a:p>
          <a:p>
            <a:pPr marL="0" indent="0">
              <a:buNone/>
            </a:pPr>
            <a:r>
              <a:rPr lang="es-CO" sz="2000" dirty="0"/>
              <a:t>Establece un sistema de acreditación, autorización, delegación y cooperación que adopte el ICA para aumentar cobertura, mejorar la oportunidad y efectividad de la protección y regulación sanitaria y fitosanitaria.</a:t>
            </a:r>
          </a:p>
          <a:p>
            <a:pPr marL="0" indent="0">
              <a:buNone/>
            </a:pPr>
            <a:r>
              <a:rPr lang="es-CO" sz="2000" dirty="0"/>
              <a:t>Proponer, aprobar y apoyar la realización de investigaciones científicas de interés en el sector agropecuario.</a:t>
            </a:r>
          </a:p>
          <a:p>
            <a:pPr marL="0" indent="0">
              <a:buNone/>
            </a:pPr>
            <a:endParaRPr lang="es-CO" sz="2000" dirty="0"/>
          </a:p>
          <a:p>
            <a:pPr marL="0" indent="0">
              <a:buNone/>
            </a:pPr>
            <a:endParaRPr lang="es-CO" sz="2000" dirty="0"/>
          </a:p>
        </p:txBody>
      </p:sp>
      <p:sp>
        <p:nvSpPr>
          <p:cNvPr id="5" name="CuadroTexto 4">
            <a:extLst>
              <a:ext uri="{FF2B5EF4-FFF2-40B4-BE49-F238E27FC236}">
                <a16:creationId xmlns:a16="http://schemas.microsoft.com/office/drawing/2014/main" id="{F2317FF8-04F8-44AB-8F74-4C2F1A214443}"/>
              </a:ext>
            </a:extLst>
          </p:cNvPr>
          <p:cNvSpPr txBox="1"/>
          <p:nvPr/>
        </p:nvSpPr>
        <p:spPr>
          <a:xfrm>
            <a:off x="1096613" y="1368806"/>
            <a:ext cx="5049078" cy="1200329"/>
          </a:xfrm>
          <a:prstGeom prst="rect">
            <a:avLst/>
          </a:prstGeom>
          <a:noFill/>
        </p:spPr>
        <p:txBody>
          <a:bodyPr wrap="square" rtlCol="0">
            <a:spAutoFit/>
          </a:bodyPr>
          <a:lstStyle/>
          <a:p>
            <a:r>
              <a:rPr lang="es-CO" b="1" dirty="0"/>
              <a:t>DIRECCION TECNICA DE ANALISIS Y DIAGNOSTICO VETERINARIO:</a:t>
            </a:r>
          </a:p>
          <a:p>
            <a:r>
              <a:rPr lang="es-CO" dirty="0"/>
              <a:t> Red compuesta por 27 laboratorios, 1 en Arauca.</a:t>
            </a:r>
          </a:p>
          <a:p>
            <a:endParaRPr lang="es-CO" dirty="0"/>
          </a:p>
        </p:txBody>
      </p:sp>
      <p:sp>
        <p:nvSpPr>
          <p:cNvPr id="6" name="CuadroTexto 5">
            <a:extLst>
              <a:ext uri="{FF2B5EF4-FFF2-40B4-BE49-F238E27FC236}">
                <a16:creationId xmlns:a16="http://schemas.microsoft.com/office/drawing/2014/main" id="{A725ED1E-B62A-43EC-B9AD-31B7A555212B}"/>
              </a:ext>
            </a:extLst>
          </p:cNvPr>
          <p:cNvSpPr txBox="1"/>
          <p:nvPr/>
        </p:nvSpPr>
        <p:spPr>
          <a:xfrm>
            <a:off x="6904384" y="1368808"/>
            <a:ext cx="5049069" cy="1200328"/>
          </a:xfrm>
          <a:prstGeom prst="rect">
            <a:avLst/>
          </a:prstGeom>
          <a:noFill/>
        </p:spPr>
        <p:txBody>
          <a:bodyPr wrap="square" rtlCol="0">
            <a:spAutoFit/>
          </a:bodyPr>
          <a:lstStyle/>
          <a:p>
            <a:r>
              <a:rPr lang="es-CO" b="1" dirty="0"/>
              <a:t>DIRECION TECNICA DE ANALISIS Y DIAGNOSTICO AGRICOLA:</a:t>
            </a:r>
          </a:p>
          <a:p>
            <a:r>
              <a:rPr lang="es-CO" dirty="0"/>
              <a:t> Red compuesta por 11 laboratorios</a:t>
            </a:r>
          </a:p>
          <a:p>
            <a:endParaRPr lang="es-CO" dirty="0"/>
          </a:p>
        </p:txBody>
      </p:sp>
      <p:cxnSp>
        <p:nvCxnSpPr>
          <p:cNvPr id="13" name="Conector recto de flecha 12">
            <a:extLst>
              <a:ext uri="{FF2B5EF4-FFF2-40B4-BE49-F238E27FC236}">
                <a16:creationId xmlns:a16="http://schemas.microsoft.com/office/drawing/2014/main" id="{17960DEE-9C1B-4531-A626-4287531D0232}"/>
              </a:ext>
            </a:extLst>
          </p:cNvPr>
          <p:cNvCxnSpPr>
            <a:cxnSpLocks/>
          </p:cNvCxnSpPr>
          <p:nvPr/>
        </p:nvCxnSpPr>
        <p:spPr>
          <a:xfrm>
            <a:off x="3289852" y="2661995"/>
            <a:ext cx="0" cy="238728"/>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18" name="Conector recto de flecha 17">
            <a:extLst>
              <a:ext uri="{FF2B5EF4-FFF2-40B4-BE49-F238E27FC236}">
                <a16:creationId xmlns:a16="http://schemas.microsoft.com/office/drawing/2014/main" id="{D5491FFF-D780-4DCC-8080-C68652040908}"/>
              </a:ext>
            </a:extLst>
          </p:cNvPr>
          <p:cNvCxnSpPr>
            <a:cxnSpLocks/>
          </p:cNvCxnSpPr>
          <p:nvPr/>
        </p:nvCxnSpPr>
        <p:spPr>
          <a:xfrm>
            <a:off x="8988287" y="2648648"/>
            <a:ext cx="0" cy="238728"/>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12" name="Elipse 11">
            <a:extLst>
              <a:ext uri="{FF2B5EF4-FFF2-40B4-BE49-F238E27FC236}">
                <a16:creationId xmlns:a16="http://schemas.microsoft.com/office/drawing/2014/main" id="{B5289A25-43F4-4744-981B-46F7D64DCE60}"/>
              </a:ext>
            </a:extLst>
          </p:cNvPr>
          <p:cNvSpPr/>
          <p:nvPr/>
        </p:nvSpPr>
        <p:spPr>
          <a:xfrm>
            <a:off x="246327" y="1432770"/>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1</a:t>
            </a:r>
            <a:endParaRPr lang="es-CO" dirty="0"/>
          </a:p>
        </p:txBody>
      </p:sp>
      <p:sp>
        <p:nvSpPr>
          <p:cNvPr id="14" name="Elipse 13">
            <a:extLst>
              <a:ext uri="{FF2B5EF4-FFF2-40B4-BE49-F238E27FC236}">
                <a16:creationId xmlns:a16="http://schemas.microsoft.com/office/drawing/2014/main" id="{C163AB06-0F77-4A24-A0CE-AC7B9435EC3F}"/>
              </a:ext>
            </a:extLst>
          </p:cNvPr>
          <p:cNvSpPr/>
          <p:nvPr/>
        </p:nvSpPr>
        <p:spPr>
          <a:xfrm>
            <a:off x="6054098" y="1442709"/>
            <a:ext cx="835377" cy="756356"/>
          </a:xfrm>
          <a:prstGeom prst="ellipse">
            <a:avLst/>
          </a:prstGeom>
          <a:ln w="762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4000" dirty="0"/>
              <a:t>2</a:t>
            </a:r>
            <a:endParaRPr lang="es-CO" dirty="0"/>
          </a:p>
        </p:txBody>
      </p:sp>
    </p:spTree>
    <p:extLst>
      <p:ext uri="{BB962C8B-B14F-4D97-AF65-F5344CB8AC3E}">
        <p14:creationId xmlns:p14="http://schemas.microsoft.com/office/powerpoint/2010/main" val="301015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F512987-1E80-4B8F-8AE1-DB9C4610DA4F}"/>
              </a:ext>
            </a:extLst>
          </p:cNvPr>
          <p:cNvSpPr txBox="1">
            <a:spLocks/>
          </p:cNvSpPr>
          <p:nvPr/>
        </p:nvSpPr>
        <p:spPr>
          <a:xfrm>
            <a:off x="3225800" y="685800"/>
            <a:ext cx="7442200" cy="23706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s-MX" sz="2800" b="1">
                <a:solidFill>
                  <a:schemeClr val="accent6">
                    <a:lumMod val="75000"/>
                  </a:schemeClr>
                </a:solidFill>
              </a:rPr>
              <a:t>EVALUACIÓN DEL EVENTO</a:t>
            </a:r>
            <a:br>
              <a:rPr lang="es-MX" sz="2800"/>
            </a:br>
            <a:br>
              <a:rPr lang="es-MX" sz="2800"/>
            </a:br>
            <a:r>
              <a:rPr lang="es-MX" sz="2800"/>
              <a:t>El promedio de evaluación del evento por pate de los participantes fue de </a:t>
            </a:r>
            <a:r>
              <a:rPr lang="es-MX" sz="2800" b="1">
                <a:solidFill>
                  <a:srgbClr val="00B050"/>
                </a:solidFill>
              </a:rPr>
              <a:t>4.76</a:t>
            </a:r>
            <a:r>
              <a:rPr lang="es-MX" sz="2800"/>
              <a:t> en una escala de 1 a 5,  siendo 1 el valor más bajo y 5 el más alto</a:t>
            </a:r>
            <a:endParaRPr lang="es-CO" sz="2800" dirty="0"/>
          </a:p>
        </p:txBody>
      </p:sp>
      <p:sp>
        <p:nvSpPr>
          <p:cNvPr id="5" name="Subtítulo 4">
            <a:extLst>
              <a:ext uri="{FF2B5EF4-FFF2-40B4-BE49-F238E27FC236}">
                <a16:creationId xmlns:a16="http://schemas.microsoft.com/office/drawing/2014/main" id="{BC3EEA63-B565-488C-A909-0C50978613BB}"/>
              </a:ext>
            </a:extLst>
          </p:cNvPr>
          <p:cNvSpPr txBox="1">
            <a:spLocks/>
          </p:cNvSpPr>
          <p:nvPr/>
        </p:nvSpPr>
        <p:spPr>
          <a:xfrm>
            <a:off x="3539066" y="3602038"/>
            <a:ext cx="7128933"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t>Las preguntas de los usuarios se contestaron durante el evento realizado y se tiene como soporte el archivo generado por el sistema en la aplicación utilizada TEAMS.</a:t>
            </a:r>
            <a:endParaRPr lang="es-CO" dirty="0"/>
          </a:p>
        </p:txBody>
      </p:sp>
      <p:pic>
        <p:nvPicPr>
          <p:cNvPr id="6" name="Imagen 5">
            <a:extLst>
              <a:ext uri="{FF2B5EF4-FFF2-40B4-BE49-F238E27FC236}">
                <a16:creationId xmlns:a16="http://schemas.microsoft.com/office/drawing/2014/main" id="{CA91028A-A689-48BD-A7EA-BD94EF2299E4}"/>
              </a:ext>
            </a:extLst>
          </p:cNvPr>
          <p:cNvPicPr>
            <a:picLocks noChangeAspect="1"/>
          </p:cNvPicPr>
          <p:nvPr/>
        </p:nvPicPr>
        <p:blipFill>
          <a:blip r:embed="rId2"/>
          <a:stretch>
            <a:fillRect/>
          </a:stretch>
        </p:blipFill>
        <p:spPr>
          <a:xfrm>
            <a:off x="1524000" y="1507068"/>
            <a:ext cx="1621677" cy="3260966"/>
          </a:xfrm>
          <a:prstGeom prst="rect">
            <a:avLst/>
          </a:prstGeom>
        </p:spPr>
      </p:pic>
    </p:spTree>
    <p:extLst>
      <p:ext uri="{BB962C8B-B14F-4D97-AF65-F5344CB8AC3E}">
        <p14:creationId xmlns:p14="http://schemas.microsoft.com/office/powerpoint/2010/main" val="153923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03275"/>
          </a:xfrm>
        </p:spPr>
        <p:txBody>
          <a:bodyPr>
            <a:normAutofit/>
          </a:bodyPr>
          <a:lstStyle/>
          <a:p>
            <a:r>
              <a:rPr lang="es-MX" sz="3600" b="1" dirty="0">
                <a:solidFill>
                  <a:schemeClr val="accent6">
                    <a:lumMod val="75000"/>
                  </a:schemeClr>
                </a:solidFill>
              </a:rPr>
              <a:t>5. CONCLUSIONES</a:t>
            </a:r>
            <a:endParaRPr lang="es-CO" sz="3600" b="1" dirty="0">
              <a:solidFill>
                <a:schemeClr val="accent6">
                  <a:lumMod val="75000"/>
                </a:schemeClr>
              </a:solidFill>
            </a:endParaRPr>
          </a:p>
        </p:txBody>
      </p:sp>
      <p:sp>
        <p:nvSpPr>
          <p:cNvPr id="3" name="Marcador de contenido 2"/>
          <p:cNvSpPr>
            <a:spLocks noGrp="1"/>
          </p:cNvSpPr>
          <p:nvPr>
            <p:ph idx="1"/>
          </p:nvPr>
        </p:nvSpPr>
        <p:spPr>
          <a:xfrm>
            <a:off x="465667" y="1049866"/>
            <a:ext cx="11142133" cy="5427133"/>
          </a:xfrm>
        </p:spPr>
        <p:txBody>
          <a:bodyPr>
            <a:noAutofit/>
          </a:bodyPr>
          <a:lstStyle/>
          <a:p>
            <a:pPr lvl="0"/>
            <a:r>
              <a:rPr lang="es-CO" sz="2400" dirty="0">
                <a:latin typeface="+mj-lt"/>
              </a:rPr>
              <a:t>La Gerencia Seccional Arauca mediante el aplicativo TEAMS realizó y transmitió la jornada de Rendición de Cuentas de la vigencia 2019, de manera exitosa, teniendo en cuenta las limitaciones por motivos del aislamiento preventivo obligatorio decretado por el gobierno nacional</a:t>
            </a:r>
          </a:p>
          <a:p>
            <a:pPr lvl="0"/>
            <a:r>
              <a:rPr lang="es-CO" sz="2400" dirty="0">
                <a:latin typeface="+mj-lt"/>
              </a:rPr>
              <a:t>La jornada se desarrolló mediante la presentación en video o conferencia virtual de los resultados de cada área misional y de apoyo administrativo de la seccional, logrando la  socialización del informe de gestión de la Gerencia Seccional Arauca de la vigencia 2019. Dando cumplimiento al objeto misional del Instituto Colombiano Agropecuario ICA, “Trabajamos por la sanidad agropecuaria y la inocuidad agroalimentaria del campo Colombiano”,  y que el desarrollo del campo de nuestro país, se realice con responsabilidad ambiental, social y económica, para que nuestros productos sean competitivos,  trasciendan fronteras y las empresas del campo perduren en el tiempo.</a:t>
            </a:r>
          </a:p>
          <a:p>
            <a:pPr lvl="0"/>
            <a:r>
              <a:rPr lang="es-CO" sz="2400" dirty="0">
                <a:latin typeface="+mj-lt"/>
              </a:rPr>
              <a:t>Se cumplió con la directriz de oficinas nacionales para la realización del evento de Rendición de Cuentas en las fechas establecidas.</a:t>
            </a:r>
          </a:p>
          <a:p>
            <a:endParaRPr lang="es-CO" sz="2400" dirty="0">
              <a:latin typeface="+mj-lt"/>
            </a:endParaRPr>
          </a:p>
        </p:txBody>
      </p:sp>
    </p:spTree>
    <p:extLst>
      <p:ext uri="{BB962C8B-B14F-4D97-AF65-F5344CB8AC3E}">
        <p14:creationId xmlns:p14="http://schemas.microsoft.com/office/powerpoint/2010/main" val="367754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2000" y="584200"/>
            <a:ext cx="10515600" cy="5664200"/>
          </a:xfrm>
        </p:spPr>
        <p:txBody>
          <a:bodyPr>
            <a:noAutofit/>
          </a:bodyPr>
          <a:lstStyle/>
          <a:p>
            <a:pPr lvl="0"/>
            <a:r>
              <a:rPr lang="es-CO" sz="2400" dirty="0">
                <a:latin typeface="+mj-lt"/>
              </a:rPr>
              <a:t>En el departamento de Arauca se mantiene el cierre fronterizo y la crisis existente en la República Bolivariana de Venezuela, desde el mes de septiembre del año 2015, que afecta de distintas maneras el desempeño de actividades de control sanitario realizadas por la entidad en todo el departamento,  especialmente en el área de Protección Animal por los casos de contrabando detectados y las decisiones tomadas por parte del ICA para que los productores Ganaderos puedan movilizar y comercializar el ganado fuera del departamento.</a:t>
            </a:r>
          </a:p>
          <a:p>
            <a:pPr lvl="0"/>
            <a:r>
              <a:rPr lang="es-CO" sz="2400" dirty="0">
                <a:latin typeface="+mj-lt"/>
              </a:rPr>
              <a:t>Para garantizar una óptima atención y vigilancia de las diferentes actividades misionales, se requiere con urgencia modernizar y aumentar el parque automotor, así como los equipos de atención y emergencias para las diferentes enfermedades, ya que sin este recurso se hace cada vez más difícil el cumplimiento de las metas y el mejoramiento del estado sanitario.</a:t>
            </a:r>
          </a:p>
          <a:p>
            <a:r>
              <a:rPr lang="es-MX" sz="2400" dirty="0">
                <a:latin typeface="+mj-lt"/>
              </a:rPr>
              <a:t>Se propone para la siguiente jornada realizar un video de rendición de cuentas de la vigencia y mantenerlo publicado en redes sociales, al menos un mes antes de la fecha de realización de la jornada, aumentando la difusión de los contenidos y la recepción de inquietudes y preguntas</a:t>
            </a:r>
            <a:endParaRPr lang="es-CO" sz="2400" dirty="0">
              <a:latin typeface="+mj-lt"/>
            </a:endParaRPr>
          </a:p>
          <a:p>
            <a:endParaRPr lang="es-CO" sz="2400" dirty="0">
              <a:latin typeface="+mj-lt"/>
            </a:endParaRPr>
          </a:p>
        </p:txBody>
      </p:sp>
    </p:spTree>
    <p:extLst>
      <p:ext uri="{BB962C8B-B14F-4D97-AF65-F5344CB8AC3E}">
        <p14:creationId xmlns:p14="http://schemas.microsoft.com/office/powerpoint/2010/main" val="2937926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9D070F3-00E1-469A-9B73-5B3E7C0D752C}"/>
              </a:ext>
            </a:extLst>
          </p:cNvPr>
          <p:cNvPicPr>
            <a:picLocks noChangeAspect="1"/>
          </p:cNvPicPr>
          <p:nvPr/>
        </p:nvPicPr>
        <p:blipFill>
          <a:blip r:embed="rId2"/>
          <a:stretch>
            <a:fillRect/>
          </a:stretch>
        </p:blipFill>
        <p:spPr>
          <a:xfrm>
            <a:off x="2302933" y="414867"/>
            <a:ext cx="7408334" cy="4211934"/>
          </a:xfrm>
          <a:prstGeom prst="rect">
            <a:avLst/>
          </a:prstGeom>
        </p:spPr>
      </p:pic>
      <p:sp>
        <p:nvSpPr>
          <p:cNvPr id="5" name="Rectángulo 4">
            <a:extLst>
              <a:ext uri="{FF2B5EF4-FFF2-40B4-BE49-F238E27FC236}">
                <a16:creationId xmlns:a16="http://schemas.microsoft.com/office/drawing/2014/main" id="{C4D78E4C-C419-4096-A6EC-A16FF2AD99CC}"/>
              </a:ext>
            </a:extLst>
          </p:cNvPr>
          <p:cNvSpPr/>
          <p:nvPr/>
        </p:nvSpPr>
        <p:spPr>
          <a:xfrm>
            <a:off x="626533" y="4626801"/>
            <a:ext cx="10278534" cy="954107"/>
          </a:xfrm>
          <a:prstGeom prst="rect">
            <a:avLst/>
          </a:prstGeom>
        </p:spPr>
        <p:txBody>
          <a:bodyPr wrap="square">
            <a:spAutoFit/>
          </a:bodyPr>
          <a:lstStyle/>
          <a:p>
            <a:pPr algn="ctr"/>
            <a:r>
              <a:rPr lang="es-MX" sz="2800" b="1" dirty="0">
                <a:solidFill>
                  <a:schemeClr val="accent6">
                    <a:lumMod val="75000"/>
                  </a:schemeClr>
                </a:solidFill>
              </a:rPr>
              <a:t>Trabajamos por la sanidad agropecuaria y la inocuidad agroalimentaria del campo colombiano.</a:t>
            </a:r>
            <a:endParaRPr lang="es-CO" sz="2800" b="1" dirty="0">
              <a:solidFill>
                <a:schemeClr val="accent6">
                  <a:lumMod val="75000"/>
                </a:schemeClr>
              </a:solidFill>
            </a:endParaRPr>
          </a:p>
        </p:txBody>
      </p:sp>
    </p:spTree>
    <p:extLst>
      <p:ext uri="{BB962C8B-B14F-4D97-AF65-F5344CB8AC3E}">
        <p14:creationId xmlns:p14="http://schemas.microsoft.com/office/powerpoint/2010/main" val="248230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DC3E8C3-C7FA-4235-B1A9-E4D59B82ECCC}"/>
              </a:ext>
            </a:extLst>
          </p:cNvPr>
          <p:cNvSpPr txBox="1">
            <a:spLocks/>
          </p:cNvSpPr>
          <p:nvPr/>
        </p:nvSpPr>
        <p:spPr>
          <a:xfrm>
            <a:off x="5723464" y="649287"/>
            <a:ext cx="4944533" cy="8239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a:solidFill>
                  <a:schemeClr val="accent6">
                    <a:lumMod val="75000"/>
                  </a:schemeClr>
                </a:solidFill>
              </a:rPr>
              <a:t>Contenido</a:t>
            </a:r>
            <a:endParaRPr lang="es-CO" b="1" dirty="0">
              <a:solidFill>
                <a:schemeClr val="accent6">
                  <a:lumMod val="75000"/>
                </a:schemeClr>
              </a:solidFill>
            </a:endParaRPr>
          </a:p>
        </p:txBody>
      </p:sp>
      <p:sp>
        <p:nvSpPr>
          <p:cNvPr id="7" name="Marcador de contenido 2">
            <a:extLst>
              <a:ext uri="{FF2B5EF4-FFF2-40B4-BE49-F238E27FC236}">
                <a16:creationId xmlns:a16="http://schemas.microsoft.com/office/drawing/2014/main" id="{3F8D9EB8-267D-42EE-8901-47995BA9CFDD}"/>
              </a:ext>
            </a:extLst>
          </p:cNvPr>
          <p:cNvSpPr txBox="1">
            <a:spLocks/>
          </p:cNvSpPr>
          <p:nvPr/>
        </p:nvSpPr>
        <p:spPr>
          <a:xfrm>
            <a:off x="6608231" y="2108201"/>
            <a:ext cx="4749799" cy="3064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MX"/>
              <a:t>Introducción</a:t>
            </a:r>
          </a:p>
          <a:p>
            <a:pPr marL="514350" indent="-514350">
              <a:buFont typeface="+mj-lt"/>
              <a:buAutoNum type="arabicPeriod"/>
            </a:pPr>
            <a:r>
              <a:rPr lang="es-MX"/>
              <a:t>Consulta</a:t>
            </a:r>
          </a:p>
          <a:p>
            <a:pPr marL="514350" indent="-514350">
              <a:buFont typeface="+mj-lt"/>
              <a:buAutoNum type="arabicPeriod"/>
            </a:pPr>
            <a:r>
              <a:rPr lang="es-MX"/>
              <a:t>Convocatoria</a:t>
            </a:r>
          </a:p>
          <a:p>
            <a:pPr marL="514350" indent="-514350">
              <a:buFont typeface="+mj-lt"/>
              <a:buAutoNum type="arabicPeriod"/>
            </a:pPr>
            <a:r>
              <a:rPr lang="es-MX"/>
              <a:t>Realización de la Jornada de Rendición de Cuentas</a:t>
            </a:r>
          </a:p>
          <a:p>
            <a:pPr marL="514350" indent="-514350">
              <a:buFont typeface="+mj-lt"/>
              <a:buAutoNum type="arabicPeriod"/>
            </a:pPr>
            <a:r>
              <a:rPr lang="es-MX"/>
              <a:t>Conclusiones</a:t>
            </a:r>
          </a:p>
          <a:p>
            <a:pPr marL="0" indent="0">
              <a:buFont typeface="Arial" panose="020B0604020202020204" pitchFamily="34" charset="0"/>
              <a:buNone/>
            </a:pPr>
            <a:endParaRPr lang="es-MX"/>
          </a:p>
          <a:p>
            <a:pPr marL="0" indent="0">
              <a:buFont typeface="Arial" panose="020B0604020202020204" pitchFamily="34" charset="0"/>
              <a:buNone/>
            </a:pPr>
            <a:endParaRPr lang="es-CO" dirty="0"/>
          </a:p>
        </p:txBody>
      </p:sp>
      <p:pic>
        <p:nvPicPr>
          <p:cNvPr id="8" name="Imagen 7">
            <a:extLst>
              <a:ext uri="{FF2B5EF4-FFF2-40B4-BE49-F238E27FC236}">
                <a16:creationId xmlns:a16="http://schemas.microsoft.com/office/drawing/2014/main" id="{3EFC103E-996A-44BC-8495-CCA8D4E72818}"/>
              </a:ext>
            </a:extLst>
          </p:cNvPr>
          <p:cNvPicPr>
            <a:picLocks noChangeAspect="1"/>
          </p:cNvPicPr>
          <p:nvPr/>
        </p:nvPicPr>
        <p:blipFill>
          <a:blip r:embed="rId2"/>
          <a:stretch>
            <a:fillRect/>
          </a:stretch>
        </p:blipFill>
        <p:spPr>
          <a:xfrm>
            <a:off x="651934" y="1473200"/>
            <a:ext cx="5266266" cy="4064000"/>
          </a:xfrm>
          <a:prstGeom prst="rect">
            <a:avLst/>
          </a:prstGeom>
        </p:spPr>
      </p:pic>
    </p:spTree>
    <p:extLst>
      <p:ext uri="{BB962C8B-B14F-4D97-AF65-F5344CB8AC3E}">
        <p14:creationId xmlns:p14="http://schemas.microsoft.com/office/powerpoint/2010/main" val="329201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82D88D0-3EBD-484B-A78B-C83FDAA83DD5}"/>
              </a:ext>
            </a:extLst>
          </p:cNvPr>
          <p:cNvSpPr txBox="1">
            <a:spLocks/>
          </p:cNvSpPr>
          <p:nvPr/>
        </p:nvSpPr>
        <p:spPr>
          <a:xfrm>
            <a:off x="4419599" y="309566"/>
            <a:ext cx="6316133" cy="596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a:solidFill>
                  <a:schemeClr val="accent6">
                    <a:lumMod val="75000"/>
                  </a:schemeClr>
                </a:solidFill>
              </a:rPr>
              <a:t>1.INTRODUCCION</a:t>
            </a:r>
            <a:endParaRPr lang="es-CO" sz="3600" b="1" dirty="0">
              <a:solidFill>
                <a:schemeClr val="accent6">
                  <a:lumMod val="75000"/>
                </a:schemeClr>
              </a:solidFill>
            </a:endParaRPr>
          </a:p>
        </p:txBody>
      </p:sp>
      <p:sp>
        <p:nvSpPr>
          <p:cNvPr id="5" name="Marcador de contenido 2">
            <a:extLst>
              <a:ext uri="{FF2B5EF4-FFF2-40B4-BE49-F238E27FC236}">
                <a16:creationId xmlns:a16="http://schemas.microsoft.com/office/drawing/2014/main" id="{7933FECD-AA9E-431D-8EE8-3A7D243B84E7}"/>
              </a:ext>
            </a:extLst>
          </p:cNvPr>
          <p:cNvSpPr txBox="1">
            <a:spLocks/>
          </p:cNvSpPr>
          <p:nvPr/>
        </p:nvSpPr>
        <p:spPr>
          <a:xfrm>
            <a:off x="537632" y="931335"/>
            <a:ext cx="6493934"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000"/>
              <a:t>La Gerencia Seccional del ICA en Arauca realizó la Jornada de Rendición de cuentas de la vigencia 2019, en el cual se dio  a conocer las actividades desarrolladas y ejecuciones presupuestales con relación a socialización del Plan Estratégico Diamante 2016-2022 en el cumplimiento de las metas establecidas en los planes de acción de cada programa misional en el departamento. </a:t>
            </a:r>
          </a:p>
          <a:p>
            <a:pPr marL="0" indent="0" algn="just">
              <a:buFont typeface="Arial" panose="020B0604020202020204" pitchFamily="34" charset="0"/>
              <a:buNone/>
            </a:pPr>
            <a:endParaRPr lang="es-MX" sz="2000"/>
          </a:p>
          <a:p>
            <a:pPr algn="just"/>
            <a:r>
              <a:rPr lang="es-MX" sz="2000"/>
              <a:t>La rendición de cuentas se basa en la interrelación del Estado y el Ciudadano, reflejando la capacidad, como organismo publico para responder a los ciudadanos por los compromisos asumidos, asegura el control social en la Entidad promueve entornos de confianza, credibilidad y opinión pública sobre los aportes, logros e impactos de sus acciones para mantener la sanidad agropecuaria y la inocuidad agroalimentaria del país. </a:t>
            </a:r>
            <a:r>
              <a:rPr lang="es-MX" sz="1200"/>
              <a:t>(Función Pública, MIPG 2019)</a:t>
            </a:r>
            <a:endParaRPr lang="es-MX" sz="1200" dirty="0"/>
          </a:p>
        </p:txBody>
      </p:sp>
      <p:pic>
        <p:nvPicPr>
          <p:cNvPr id="6" name="Imagen 5">
            <a:extLst>
              <a:ext uri="{FF2B5EF4-FFF2-40B4-BE49-F238E27FC236}">
                <a16:creationId xmlns:a16="http://schemas.microsoft.com/office/drawing/2014/main" id="{5D4E0D2E-F0A6-4677-8776-1F4CE520CC87}"/>
              </a:ext>
            </a:extLst>
          </p:cNvPr>
          <p:cNvPicPr>
            <a:picLocks noChangeAspect="1"/>
          </p:cNvPicPr>
          <p:nvPr/>
        </p:nvPicPr>
        <p:blipFill>
          <a:blip r:embed="rId2"/>
          <a:stretch>
            <a:fillRect/>
          </a:stretch>
        </p:blipFill>
        <p:spPr>
          <a:xfrm>
            <a:off x="7425265" y="999068"/>
            <a:ext cx="3183467" cy="4481689"/>
          </a:xfrm>
          <a:prstGeom prst="rect">
            <a:avLst/>
          </a:prstGeom>
        </p:spPr>
      </p:pic>
    </p:spTree>
    <p:extLst>
      <p:ext uri="{BB962C8B-B14F-4D97-AF65-F5344CB8AC3E}">
        <p14:creationId xmlns:p14="http://schemas.microsoft.com/office/powerpoint/2010/main" val="297328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39E9BE3D-7944-4F7A-B697-8FF9C54DC0D0}"/>
              </a:ext>
            </a:extLst>
          </p:cNvPr>
          <p:cNvSpPr txBox="1">
            <a:spLocks/>
          </p:cNvSpPr>
          <p:nvPr/>
        </p:nvSpPr>
        <p:spPr>
          <a:xfrm>
            <a:off x="905933" y="833438"/>
            <a:ext cx="9719733" cy="442436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MX"/>
              <a:t>El evento se realizó y transmitió desde la Gerencia  Seccional Arauca el día 24 de junio de 2020 desde las 9:00 A.M. hasta las 11:00 M</a:t>
            </a:r>
            <a:endParaRPr lang="es-CO"/>
          </a:p>
          <a:p>
            <a:pPr algn="just"/>
            <a:endParaRPr lang="es-CO"/>
          </a:p>
          <a:p>
            <a:pPr marL="342900" indent="-342900" algn="just"/>
            <a:r>
              <a:rPr lang="es-CO"/>
              <a:t>Para la jornada se envió invitación a las autoridades civiles y militares con presencia en el departamento, entidades de control, Cámara de Comercio, así como a los Gremios de Productores y ciudadanos en general del departamento de Arauca </a:t>
            </a:r>
          </a:p>
          <a:p>
            <a:pPr algn="just"/>
            <a:endParaRPr lang="es-CO"/>
          </a:p>
          <a:p>
            <a:pPr marL="342900" indent="-342900" algn="just"/>
            <a:r>
              <a:rPr lang="es-CO"/>
              <a:t>Se destacan las invitaciones a siete comités municipales de ganaderos, alcaldías y secretarias de agricultura de los 7 municipios del departamento, entidades del orden nacional como el SENA, ESAP, también CORPORINOQUIA y organizaciones gremiales como ASOGANADEROS,  FEDECACAO y  FEDEARROZ.</a:t>
            </a:r>
          </a:p>
          <a:p>
            <a:pPr algn="just"/>
            <a:endParaRPr lang="es-MX"/>
          </a:p>
          <a:p>
            <a:pPr algn="just"/>
            <a:r>
              <a:rPr lang="es-MX"/>
              <a:t>A continuación se presentan los resultados de la realización de la jornada</a:t>
            </a:r>
            <a:endParaRPr lang="es-CO"/>
          </a:p>
          <a:p>
            <a:pPr algn="just"/>
            <a:endParaRPr lang="es-CO" dirty="0"/>
          </a:p>
        </p:txBody>
      </p:sp>
    </p:spTree>
    <p:extLst>
      <p:ext uri="{BB962C8B-B14F-4D97-AF65-F5344CB8AC3E}">
        <p14:creationId xmlns:p14="http://schemas.microsoft.com/office/powerpoint/2010/main" val="4260151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1388" y="665691"/>
            <a:ext cx="6268145" cy="5040842"/>
          </a:xfrm>
        </p:spPr>
        <p:txBody>
          <a:bodyPr>
            <a:normAutofit fontScale="92500" lnSpcReduction="10000"/>
          </a:bodyPr>
          <a:lstStyle/>
          <a:p>
            <a:pPr algn="just"/>
            <a:r>
              <a:rPr lang="es-CO" b="1" dirty="0">
                <a:latin typeface="Calibri" panose="020F0502020204030204" pitchFamily="34" charset="0"/>
                <a:ea typeface="Times New Roman" panose="02020603050405020304" pitchFamily="18" charset="0"/>
                <a:cs typeface="Calibri" panose="020F0502020204030204" pitchFamily="34" charset="0"/>
              </a:rPr>
              <a:t>El Instituto Colombiano Agropecuario</a:t>
            </a:r>
            <a:r>
              <a:rPr lang="es-CO" dirty="0">
                <a:latin typeface="Calibri" panose="020F0502020204030204" pitchFamily="34" charset="0"/>
                <a:ea typeface="Times New Roman" panose="02020603050405020304" pitchFamily="18" charset="0"/>
                <a:cs typeface="Calibri" panose="020F0502020204030204" pitchFamily="34" charset="0"/>
              </a:rPr>
              <a:t> – </a:t>
            </a:r>
            <a:r>
              <a:rPr lang="es-CO" b="1" dirty="0">
                <a:latin typeface="Calibri" panose="020F0502020204030204" pitchFamily="34" charset="0"/>
                <a:ea typeface="Times New Roman" panose="02020603050405020304" pitchFamily="18" charset="0"/>
                <a:cs typeface="Calibri" panose="020F0502020204030204" pitchFamily="34" charset="0"/>
              </a:rPr>
              <a:t>ICA, </a:t>
            </a:r>
            <a:r>
              <a:rPr lang="es-CO" dirty="0">
                <a:latin typeface="Calibri" panose="020F0502020204030204" pitchFamily="34" charset="0"/>
                <a:ea typeface="Times New Roman" panose="02020603050405020304" pitchFamily="18" charset="0"/>
                <a:cs typeface="Calibri" panose="020F0502020204030204" pitchFamily="34" charset="0"/>
              </a:rPr>
              <a:t>de manera consecuente con las disposiciones definidas por el gobierno nacional con motivo del aislamiento preventivo debido al COVID -19, en la seccional Arauca se definió realizar de manera particular la jornada de Rendición de Cuentas accediendo a la herramienta tecnológica TEAMS, para garantizar la debida difusión y participación de los actores convocados y de los ciudadanos interesados en conocer las realizaciones y formular inquietudes sobre la actividad misional de nuestra entidad en el departamento de Arauca.</a:t>
            </a:r>
          </a:p>
          <a:p>
            <a:endParaRPr lang="es-CO" b="1" dirty="0">
              <a:latin typeface="Calibri" panose="020F0502020204030204" pitchFamily="34" charset="0"/>
              <a:ea typeface="Times New Roman" panose="02020603050405020304" pitchFamily="18" charset="0"/>
              <a:cs typeface="Calibri" panose="020F0502020204030204" pitchFamily="34" charset="0"/>
            </a:endParaRPr>
          </a:p>
          <a:p>
            <a:endParaRPr lang="es-CO" dirty="0"/>
          </a:p>
        </p:txBody>
      </p:sp>
      <p:pic>
        <p:nvPicPr>
          <p:cNvPr id="7" name="Imagen 6"/>
          <p:cNvPicPr>
            <a:picLocks noChangeAspect="1"/>
          </p:cNvPicPr>
          <p:nvPr/>
        </p:nvPicPr>
        <p:blipFill>
          <a:blip r:embed="rId2"/>
          <a:stretch>
            <a:fillRect/>
          </a:stretch>
        </p:blipFill>
        <p:spPr>
          <a:xfrm>
            <a:off x="7569201" y="397932"/>
            <a:ext cx="2923810" cy="5418667"/>
          </a:xfrm>
          <a:prstGeom prst="rect">
            <a:avLst/>
          </a:prstGeom>
        </p:spPr>
      </p:pic>
    </p:spTree>
    <p:extLst>
      <p:ext uri="{BB962C8B-B14F-4D97-AF65-F5344CB8AC3E}">
        <p14:creationId xmlns:p14="http://schemas.microsoft.com/office/powerpoint/2010/main" val="166499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b="1" dirty="0">
                <a:solidFill>
                  <a:schemeClr val="accent6">
                    <a:lumMod val="75000"/>
                  </a:schemeClr>
                </a:solidFill>
              </a:rPr>
              <a:t>2.CONSULTA PÚBLICA TEMAS DE INTERÉS PARA LA RENDICION DE CUENTAS</a:t>
            </a:r>
            <a:br>
              <a:rPr lang="es-MX" sz="3600" b="1" dirty="0">
                <a:solidFill>
                  <a:schemeClr val="accent6">
                    <a:lumMod val="75000"/>
                  </a:schemeClr>
                </a:solidFill>
              </a:rPr>
            </a:br>
            <a:endParaRPr lang="es-CO" sz="3600" b="1" dirty="0">
              <a:solidFill>
                <a:schemeClr val="accent6">
                  <a:lumMod val="75000"/>
                </a:schemeClr>
              </a:solidFill>
            </a:endParaRPr>
          </a:p>
        </p:txBody>
      </p:sp>
      <p:sp>
        <p:nvSpPr>
          <p:cNvPr id="5" name="Marcador de contenido 4"/>
          <p:cNvSpPr>
            <a:spLocks noGrp="1"/>
          </p:cNvSpPr>
          <p:nvPr>
            <p:ph idx="1"/>
          </p:nvPr>
        </p:nvSpPr>
        <p:spPr>
          <a:xfrm>
            <a:off x="838200" y="1321702"/>
            <a:ext cx="3708399" cy="4621898"/>
          </a:xfrm>
        </p:spPr>
        <p:txBody>
          <a:bodyPr>
            <a:normAutofit/>
          </a:bodyPr>
          <a:lstStyle/>
          <a:p>
            <a:pPr marL="0" indent="0">
              <a:buNone/>
            </a:pPr>
            <a:endParaRPr lang="es-MX" sz="2000" dirty="0"/>
          </a:p>
          <a:p>
            <a:pPr marL="0" indent="0">
              <a:buNone/>
            </a:pPr>
            <a:r>
              <a:rPr lang="es-MX" sz="2000" dirty="0"/>
              <a:t>El ICA realizó una encuesta a nivel nacional durante los meses de abril y mayo de 2020 en su pagina institucional, sobre inquietudes y temas de interés a tratar en la jornada de rendición de cuentas. Para la seccional Arauca llegaron diez preguntas, distribuidas de la siguiente manera: cuatro para el área de Laboratorio, una para el área de contratación, tres para el área de protección vegetal y dos del área de protección animal como se aprecia en la siguiente imagen:</a:t>
            </a:r>
          </a:p>
          <a:p>
            <a:endParaRPr lang="es-CO" sz="1400" dirty="0"/>
          </a:p>
        </p:txBody>
      </p:sp>
      <p:pic>
        <p:nvPicPr>
          <p:cNvPr id="9" name="Imagen 8"/>
          <p:cNvPicPr>
            <a:picLocks noChangeAspect="1"/>
          </p:cNvPicPr>
          <p:nvPr/>
        </p:nvPicPr>
        <p:blipFill>
          <a:blip r:embed="rId2"/>
          <a:stretch>
            <a:fillRect/>
          </a:stretch>
        </p:blipFill>
        <p:spPr>
          <a:xfrm>
            <a:off x="4995334" y="956733"/>
            <a:ext cx="5816600" cy="4986867"/>
          </a:xfrm>
          <a:prstGeom prst="rect">
            <a:avLst/>
          </a:prstGeom>
        </p:spPr>
      </p:pic>
    </p:spTree>
    <p:extLst>
      <p:ext uri="{BB962C8B-B14F-4D97-AF65-F5344CB8AC3E}">
        <p14:creationId xmlns:p14="http://schemas.microsoft.com/office/powerpoint/2010/main" val="358719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57A55B-761E-49BE-9E0B-354FD552B1A1}"/>
              </a:ext>
            </a:extLst>
          </p:cNvPr>
          <p:cNvPicPr>
            <a:picLocks noChangeAspect="1"/>
          </p:cNvPicPr>
          <p:nvPr/>
        </p:nvPicPr>
        <p:blipFill>
          <a:blip r:embed="rId2"/>
          <a:stretch>
            <a:fillRect/>
          </a:stretch>
        </p:blipFill>
        <p:spPr>
          <a:xfrm>
            <a:off x="617937" y="626533"/>
            <a:ext cx="5614903" cy="5138070"/>
          </a:xfrm>
          <a:prstGeom prst="rect">
            <a:avLst/>
          </a:prstGeom>
        </p:spPr>
      </p:pic>
      <p:sp>
        <p:nvSpPr>
          <p:cNvPr id="5" name="Subtítulo 4">
            <a:extLst>
              <a:ext uri="{FF2B5EF4-FFF2-40B4-BE49-F238E27FC236}">
                <a16:creationId xmlns:a16="http://schemas.microsoft.com/office/drawing/2014/main" id="{D54A857E-0DC1-4827-8B4D-C31E1D87EB44}"/>
              </a:ext>
            </a:extLst>
          </p:cNvPr>
          <p:cNvSpPr txBox="1">
            <a:spLocks/>
          </p:cNvSpPr>
          <p:nvPr/>
        </p:nvSpPr>
        <p:spPr>
          <a:xfrm>
            <a:off x="6773332" y="702733"/>
            <a:ext cx="4199467" cy="479213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a:solidFill>
                  <a:schemeClr val="accent6">
                    <a:lumMod val="75000"/>
                  </a:schemeClr>
                </a:solidFill>
              </a:rPr>
              <a:t>3. Convocatoria</a:t>
            </a:r>
          </a:p>
          <a:p>
            <a:pPr algn="r"/>
            <a:endParaRPr lang="es-MX"/>
          </a:p>
          <a:p>
            <a:pPr algn="r"/>
            <a:r>
              <a:rPr lang="es-MX"/>
              <a:t>La convocatoria se realizo a través de medios virtuales comúnmente utilizados por los productores, funcionarios de  instituciones y usuarios en general como son pagina web institucional, correos electrónicos, redes sociales y Microsoft Teams</a:t>
            </a:r>
            <a:endParaRPr lang="es-CO" dirty="0"/>
          </a:p>
        </p:txBody>
      </p:sp>
    </p:spTree>
    <p:extLst>
      <p:ext uri="{BB962C8B-B14F-4D97-AF65-F5344CB8AC3E}">
        <p14:creationId xmlns:p14="http://schemas.microsoft.com/office/powerpoint/2010/main" val="264423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30E8E00-5E4F-4931-AB02-F24C70677FA2}"/>
              </a:ext>
            </a:extLst>
          </p:cNvPr>
          <p:cNvSpPr txBox="1">
            <a:spLocks/>
          </p:cNvSpPr>
          <p:nvPr/>
        </p:nvSpPr>
        <p:spPr>
          <a:xfrm>
            <a:off x="1456267" y="499534"/>
            <a:ext cx="9144000" cy="931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chemeClr val="accent6">
                    <a:lumMod val="75000"/>
                  </a:schemeClr>
                </a:solidFill>
              </a:rPr>
              <a:t>4. Realización de la Jornada de Rendición de Cuentas</a:t>
            </a:r>
            <a:br>
              <a:rPr lang="es-MX" sz="2800" b="1" dirty="0">
                <a:solidFill>
                  <a:schemeClr val="accent6">
                    <a:lumMod val="75000"/>
                  </a:schemeClr>
                </a:solidFill>
              </a:rPr>
            </a:br>
            <a:endParaRPr lang="es-CO" sz="2800" b="1" dirty="0">
              <a:solidFill>
                <a:schemeClr val="accent6">
                  <a:lumMod val="75000"/>
                </a:schemeClr>
              </a:solidFill>
            </a:endParaRPr>
          </a:p>
        </p:txBody>
      </p:sp>
      <p:sp>
        <p:nvSpPr>
          <p:cNvPr id="5" name="Subtítulo 4">
            <a:extLst>
              <a:ext uri="{FF2B5EF4-FFF2-40B4-BE49-F238E27FC236}">
                <a16:creationId xmlns:a16="http://schemas.microsoft.com/office/drawing/2014/main" id="{916FDEEF-121B-4E4A-93A2-3E732EE6C8F8}"/>
              </a:ext>
            </a:extLst>
          </p:cNvPr>
          <p:cNvSpPr txBox="1">
            <a:spLocks/>
          </p:cNvSpPr>
          <p:nvPr/>
        </p:nvSpPr>
        <p:spPr>
          <a:xfrm>
            <a:off x="440266" y="965200"/>
            <a:ext cx="10557934" cy="482599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s-MX" sz="2600" dirty="0"/>
              <a:t>En la reunión se verifico mediante la plataforma TEAMS la asistencia de 86 personas desde diferentes partes del departamento de Arauca. </a:t>
            </a:r>
          </a:p>
          <a:p>
            <a:pPr algn="just">
              <a:lnSpc>
                <a:spcPct val="120000"/>
              </a:lnSpc>
            </a:pPr>
            <a:endParaRPr lang="es-MX" sz="2600" dirty="0"/>
          </a:p>
          <a:p>
            <a:pPr algn="just"/>
            <a:r>
              <a:rPr lang="es-MX" sz="2600" dirty="0"/>
              <a:t>El orden del día desarrollado fue el siguiente:</a:t>
            </a:r>
          </a:p>
          <a:p>
            <a:pPr marL="342900" indent="-342900" algn="just"/>
            <a:r>
              <a:rPr lang="es-MX" sz="2600" dirty="0"/>
              <a:t>Saludo y presentación del evento por parte del Gerente Seccional del ICA en Arauca </a:t>
            </a:r>
          </a:p>
          <a:p>
            <a:pPr algn="just"/>
            <a:r>
              <a:rPr lang="es-MX" sz="2600" dirty="0"/>
              <a:t>       Ingeniero Pablo José Becerra Valderrama </a:t>
            </a:r>
          </a:p>
          <a:p>
            <a:pPr marL="342900" indent="-342900" algn="just"/>
            <a:r>
              <a:rPr lang="es-MX" sz="2600" dirty="0"/>
              <a:t>Saludo de la Gerencia General ICA Dra. Deyanira Berreo León.</a:t>
            </a:r>
          </a:p>
          <a:p>
            <a:pPr marL="342900" indent="-342900" algn="just"/>
            <a:r>
              <a:rPr lang="es-MX" sz="2600" dirty="0"/>
              <a:t>Presentación Informe Rendición de Cuentas por parte de Responsables de cada Proyecto</a:t>
            </a:r>
          </a:p>
          <a:p>
            <a:pPr marL="342900" indent="-342900" algn="just"/>
            <a:r>
              <a:rPr lang="es-MX" sz="2600" dirty="0"/>
              <a:t>Preguntas</a:t>
            </a:r>
          </a:p>
          <a:p>
            <a:pPr marL="342900" indent="-342900" algn="just"/>
            <a:r>
              <a:rPr lang="es-MX" sz="2600" dirty="0"/>
              <a:t>Fin de la Jornada</a:t>
            </a:r>
          </a:p>
          <a:p>
            <a:pPr algn="just"/>
            <a:endParaRPr lang="es-MX" dirty="0"/>
          </a:p>
          <a:p>
            <a:pPr algn="just"/>
            <a:r>
              <a:rPr lang="es-MX" sz="3600" dirty="0"/>
              <a:t>A continuación se presentan los temas abordados durante la jornada:</a:t>
            </a:r>
          </a:p>
          <a:p>
            <a:endParaRPr lang="es-MX" dirty="0"/>
          </a:p>
          <a:p>
            <a:endParaRPr lang="es-CO" dirty="0"/>
          </a:p>
        </p:txBody>
      </p:sp>
    </p:spTree>
    <p:extLst>
      <p:ext uri="{BB962C8B-B14F-4D97-AF65-F5344CB8AC3E}">
        <p14:creationId xmlns:p14="http://schemas.microsoft.com/office/powerpoint/2010/main" val="368633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8E382D6-320C-44FD-A0F4-137C703BEA15}"/>
              </a:ext>
            </a:extLst>
          </p:cNvPr>
          <p:cNvSpPr txBox="1"/>
          <p:nvPr/>
        </p:nvSpPr>
        <p:spPr>
          <a:xfrm>
            <a:off x="1032934" y="591636"/>
            <a:ext cx="9728200" cy="206210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3200" dirty="0">
                <a:ln w="0">
                  <a:solidFill>
                    <a:schemeClr val="accent6">
                      <a:lumMod val="75000"/>
                    </a:schemeClr>
                  </a:solidFill>
                </a:ln>
                <a:solidFill>
                  <a:schemeClr val="accent6"/>
                </a:solidFill>
                <a:effectLst>
                  <a:outerShdw blurRad="38100" dist="25400" dir="5400000" algn="ctr" rotWithShape="0">
                    <a:srgbClr val="6E747A">
                      <a:alpha val="43000"/>
                    </a:srgbClr>
                  </a:outerShdw>
                </a:effectLst>
                <a:latin typeface="+mj-lt"/>
              </a:rPr>
              <a:t>GESTION ADMINISTRATIVA Y FINANCIERA</a:t>
            </a:r>
          </a:p>
          <a:p>
            <a:pPr algn="ctr"/>
            <a:endParaRPr lang="es-CO" sz="3200" dirty="0">
              <a:ln w="0">
                <a:solidFill>
                  <a:schemeClr val="accent6">
                    <a:lumMod val="75000"/>
                  </a:schemeClr>
                </a:solidFill>
              </a:ln>
              <a:solidFill>
                <a:schemeClr val="accent6"/>
              </a:solidFill>
              <a:effectLst>
                <a:outerShdw blurRad="38100" dist="25400" dir="5400000" algn="ctr" rotWithShape="0">
                  <a:srgbClr val="6E747A">
                    <a:alpha val="43000"/>
                  </a:srgbClr>
                </a:outerShdw>
              </a:effectLst>
            </a:endParaRPr>
          </a:p>
          <a:p>
            <a:pPr algn="ctr"/>
            <a:endParaRPr lang="es-CO" sz="3200" dirty="0">
              <a:ln w="0">
                <a:solidFill>
                  <a:schemeClr val="accent6">
                    <a:lumMod val="75000"/>
                  </a:schemeClr>
                </a:solidFill>
              </a:ln>
              <a:solidFill>
                <a:schemeClr val="accent6"/>
              </a:solidFill>
              <a:effectLst>
                <a:outerShdw blurRad="38100" dist="25400" dir="5400000" algn="ctr" rotWithShape="0">
                  <a:srgbClr val="6E747A">
                    <a:alpha val="43000"/>
                  </a:srgbClr>
                </a:outerShdw>
              </a:effectLst>
            </a:endParaRPr>
          </a:p>
          <a:p>
            <a:pPr algn="ctr"/>
            <a:r>
              <a:rPr lang="es-CO" sz="3200" dirty="0">
                <a:ln w="0">
                  <a:solidFill>
                    <a:schemeClr val="accent6">
                      <a:lumMod val="75000"/>
                    </a:schemeClr>
                  </a:solidFill>
                </a:ln>
                <a:solidFill>
                  <a:schemeClr val="accent6"/>
                </a:solidFill>
                <a:effectLst>
                  <a:outerShdw blurRad="38100" dist="25400" dir="5400000" algn="ctr" rotWithShape="0">
                    <a:srgbClr val="6E747A">
                      <a:alpha val="43000"/>
                    </a:srgbClr>
                  </a:outerShdw>
                </a:effectLst>
              </a:rPr>
              <a:t> </a:t>
            </a:r>
          </a:p>
        </p:txBody>
      </p:sp>
      <p:pic>
        <p:nvPicPr>
          <p:cNvPr id="5" name="Imagen 4">
            <a:extLst>
              <a:ext uri="{FF2B5EF4-FFF2-40B4-BE49-F238E27FC236}">
                <a16:creationId xmlns:a16="http://schemas.microsoft.com/office/drawing/2014/main" id="{B848F029-6149-4334-8715-B0F571205E04}"/>
              </a:ext>
            </a:extLst>
          </p:cNvPr>
          <p:cNvPicPr>
            <a:picLocks noChangeAspect="1"/>
          </p:cNvPicPr>
          <p:nvPr/>
        </p:nvPicPr>
        <p:blipFill>
          <a:blip r:embed="rId2"/>
          <a:stretch>
            <a:fillRect/>
          </a:stretch>
        </p:blipFill>
        <p:spPr>
          <a:xfrm>
            <a:off x="1595529" y="1539399"/>
            <a:ext cx="5162172" cy="4151736"/>
          </a:xfrm>
          <a:prstGeom prst="rect">
            <a:avLst/>
          </a:prstGeom>
        </p:spPr>
      </p:pic>
      <p:pic>
        <p:nvPicPr>
          <p:cNvPr id="6" name="Imagen 5">
            <a:extLst>
              <a:ext uri="{FF2B5EF4-FFF2-40B4-BE49-F238E27FC236}">
                <a16:creationId xmlns:a16="http://schemas.microsoft.com/office/drawing/2014/main" id="{FBEFFD3C-02EA-4BDD-8F3F-727A7D69C1B9}"/>
              </a:ext>
            </a:extLst>
          </p:cNvPr>
          <p:cNvPicPr>
            <a:picLocks noChangeAspect="1"/>
          </p:cNvPicPr>
          <p:nvPr/>
        </p:nvPicPr>
        <p:blipFill>
          <a:blip r:embed="rId3"/>
          <a:stretch>
            <a:fillRect/>
          </a:stretch>
        </p:blipFill>
        <p:spPr>
          <a:xfrm>
            <a:off x="7393361" y="2117219"/>
            <a:ext cx="2106239" cy="2877561"/>
          </a:xfrm>
          <a:prstGeom prst="rect">
            <a:avLst/>
          </a:prstGeom>
        </p:spPr>
      </p:pic>
      <p:pic>
        <p:nvPicPr>
          <p:cNvPr id="7" name="Imagen 6">
            <a:extLst>
              <a:ext uri="{FF2B5EF4-FFF2-40B4-BE49-F238E27FC236}">
                <a16:creationId xmlns:a16="http://schemas.microsoft.com/office/drawing/2014/main" id="{00D99220-19E2-4226-845C-204333069A29}"/>
              </a:ext>
            </a:extLst>
          </p:cNvPr>
          <p:cNvPicPr>
            <a:picLocks noChangeAspect="1"/>
          </p:cNvPicPr>
          <p:nvPr/>
        </p:nvPicPr>
        <p:blipFill>
          <a:blip r:embed="rId4"/>
          <a:stretch>
            <a:fillRect/>
          </a:stretch>
        </p:blipFill>
        <p:spPr>
          <a:xfrm>
            <a:off x="2129950" y="1945146"/>
            <a:ext cx="4245450" cy="3560373"/>
          </a:xfrm>
          <a:prstGeom prst="rect">
            <a:avLst/>
          </a:prstGeom>
        </p:spPr>
      </p:pic>
    </p:spTree>
    <p:extLst>
      <p:ext uri="{BB962C8B-B14F-4D97-AF65-F5344CB8AC3E}">
        <p14:creationId xmlns:p14="http://schemas.microsoft.com/office/powerpoint/2010/main" val="3939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ircle(in)">
                                      <p:cBhvr>
                                        <p:cTn id="1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ICA">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1535</Words>
  <Application>Microsoft Office PowerPoint</Application>
  <PresentationFormat>Panorámica</PresentationFormat>
  <Paragraphs>125</Paragraphs>
  <Slides>17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ICA</vt:lpstr>
      <vt:lpstr>Informe Evaluación Audiencia pública de Rendición de cuentas 2019</vt:lpstr>
      <vt:lpstr>Presentación de PowerPoint</vt:lpstr>
      <vt:lpstr>Presentación de PowerPoint</vt:lpstr>
      <vt:lpstr>Presentación de PowerPoint</vt:lpstr>
      <vt:lpstr>Presentación de PowerPoint</vt:lpstr>
      <vt:lpstr>2.CONSULTA PÚBLICA TEMAS DE INTERÉS PARA LA RENDICION DE CUENTAS </vt:lpstr>
      <vt:lpstr>Presentación de PowerPoint</vt:lpstr>
      <vt:lpstr>Presentación de PowerPoint</vt:lpstr>
      <vt:lpstr>Presentación de PowerPoint</vt:lpstr>
      <vt:lpstr>GESTION MISIONAL EN PROTECCION ANIMAL </vt:lpstr>
      <vt:lpstr>GESTION MISIONAL EN PROTECCION VEGETAL </vt:lpstr>
      <vt:lpstr>GESTION MISIONAL EN PROTECCION FRONTERIZA </vt:lpstr>
      <vt:lpstr>GESTION MISIONAL EN ANALISIS Y DIAGNOSTICO </vt:lpstr>
      <vt:lpstr>Presentación de PowerPoint</vt:lpstr>
      <vt:lpstr>5. CONCLUSIONES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Evaluación Audiencia pública de Rendición de cuentas 2019</dc:title>
  <dc:creator>Users</dc:creator>
  <cp:lastModifiedBy>PC</cp:lastModifiedBy>
  <cp:revision>1</cp:revision>
  <dcterms:modified xsi:type="dcterms:W3CDTF">2020-07-31T13:41:51Z</dcterms:modified>
</cp:coreProperties>
</file>