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sldIdLst>
    <p:sldId id="256" r:id="rId3"/>
    <p:sldId id="285" r:id="rId4"/>
    <p:sldId id="257" r:id="rId5"/>
    <p:sldId id="277" r:id="rId6"/>
    <p:sldId id="289" r:id="rId7"/>
    <p:sldId id="262" r:id="rId8"/>
    <p:sldId id="290" r:id="rId9"/>
    <p:sldId id="291" r:id="rId10"/>
    <p:sldId id="292" r:id="rId11"/>
    <p:sldId id="293" r:id="rId12"/>
    <p:sldId id="294" r:id="rId13"/>
    <p:sldId id="295" r:id="rId14"/>
    <p:sldId id="296" r:id="rId15"/>
    <p:sldId id="297" r:id="rId16"/>
    <p:sldId id="298" r:id="rId17"/>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B1032C-EA38-4F05-BA0D-38AFFFC7BED3}" styleName="Estilo claro 3 - Acento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16DA210-FB5B-4158-B5E0-FEB733F419BA}" styleName="Estilo claro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068" autoAdjust="0"/>
    <p:restoredTop sz="94660"/>
  </p:normalViewPr>
  <p:slideViewPr>
    <p:cSldViewPr snapToGrid="0">
      <p:cViewPr varScale="1">
        <p:scale>
          <a:sx n="116" d="100"/>
          <a:sy n="116" d="100"/>
        </p:scale>
        <p:origin x="960"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E28C93-7EB4-47CB-9884-77983B8E9D1C}" type="doc">
      <dgm:prSet loTypeId="urn:microsoft.com/office/officeart/2005/8/layout/hierarchy2" loCatId="hierarchy" qsTypeId="urn:microsoft.com/office/officeart/2005/8/quickstyle/simple1" qsCatId="simple" csTypeId="urn:microsoft.com/office/officeart/2005/8/colors/accent0_1" csCatId="mainScheme" phldr="1"/>
      <dgm:spPr/>
      <dgm:t>
        <a:bodyPr/>
        <a:lstStyle/>
        <a:p>
          <a:endParaRPr lang="es-CO"/>
        </a:p>
      </dgm:t>
    </dgm:pt>
    <dgm:pt modelId="{7AF272FC-D3F0-4EF8-AACB-34380BF48E98}">
      <dgm:prSet phldrT="[Texto]" custT="1">
        <dgm:style>
          <a:lnRef idx="1">
            <a:schemeClr val="accent3"/>
          </a:lnRef>
          <a:fillRef idx="2">
            <a:schemeClr val="accent3"/>
          </a:fillRef>
          <a:effectRef idx="1">
            <a:schemeClr val="accent3"/>
          </a:effectRef>
          <a:fontRef idx="minor">
            <a:schemeClr val="dk1"/>
          </a:fontRef>
        </dgm:style>
      </dgm:prSet>
      <dgm:spPr>
        <a:solidFill>
          <a:schemeClr val="accent6">
            <a:lumMod val="20000"/>
            <a:lumOff val="80000"/>
          </a:schemeClr>
        </a:solidFill>
      </dgm:spPr>
      <dgm:t>
        <a:bodyPr/>
        <a:lstStyle/>
        <a:p>
          <a:r>
            <a:rPr lang="es-ES" sz="2800" b="1" dirty="0" smtClean="0"/>
            <a:t>51</a:t>
          </a:r>
          <a:endParaRPr lang="es-ES" sz="2800" b="1" dirty="0"/>
        </a:p>
        <a:p>
          <a:r>
            <a:rPr lang="es-ES" sz="2000" b="1" dirty="0" smtClean="0"/>
            <a:t>Programas</a:t>
          </a:r>
        </a:p>
        <a:p>
          <a:r>
            <a:rPr lang="es-ES" sz="2000" b="1" dirty="0" smtClean="0"/>
            <a:t>Académicos </a:t>
          </a:r>
          <a:endParaRPr lang="es-CO" sz="2000" b="1" dirty="0"/>
        </a:p>
      </dgm:t>
    </dgm:pt>
    <dgm:pt modelId="{A71BA845-F973-4F69-A8E3-E2D47976D428}" type="parTrans" cxnId="{448F55CA-9866-4430-9350-0D04473BC1C4}">
      <dgm:prSet/>
      <dgm:spPr/>
      <dgm:t>
        <a:bodyPr/>
        <a:lstStyle/>
        <a:p>
          <a:endParaRPr lang="es-CO" sz="1400"/>
        </a:p>
      </dgm:t>
    </dgm:pt>
    <dgm:pt modelId="{B850F196-5870-4E5F-A26D-95DF1C0570C8}" type="sibTrans" cxnId="{448F55CA-9866-4430-9350-0D04473BC1C4}">
      <dgm:prSet/>
      <dgm:spPr/>
      <dgm:t>
        <a:bodyPr/>
        <a:lstStyle/>
        <a:p>
          <a:endParaRPr lang="es-CO" sz="1400"/>
        </a:p>
      </dgm:t>
    </dgm:pt>
    <dgm:pt modelId="{291F6D4C-5773-48EC-88A2-944B7AA661EB}">
      <dgm:prSet phldrT="[Texto]" custT="1">
        <dgm:style>
          <a:lnRef idx="2">
            <a:schemeClr val="accent6"/>
          </a:lnRef>
          <a:fillRef idx="1">
            <a:schemeClr val="lt1"/>
          </a:fillRef>
          <a:effectRef idx="0">
            <a:schemeClr val="accent6"/>
          </a:effectRef>
          <a:fontRef idx="minor">
            <a:schemeClr val="dk1"/>
          </a:fontRef>
        </dgm:style>
      </dgm:prSet>
      <dgm:spPr>
        <a:ln w="57150"/>
      </dgm:spPr>
      <dgm:t>
        <a:bodyPr/>
        <a:lstStyle/>
        <a:p>
          <a:r>
            <a:rPr lang="es-ES" sz="2000" b="1" dirty="0" smtClean="0">
              <a:solidFill>
                <a:schemeClr val="tx1"/>
              </a:solidFill>
            </a:rPr>
            <a:t>19</a:t>
          </a:r>
          <a:endParaRPr lang="es-ES" sz="2000" b="1" dirty="0">
            <a:solidFill>
              <a:schemeClr val="tx1"/>
            </a:solidFill>
          </a:endParaRPr>
        </a:p>
        <a:p>
          <a:r>
            <a:rPr lang="es-ES" sz="2000" b="1" dirty="0" smtClean="0">
              <a:solidFill>
                <a:schemeClr val="tx1"/>
              </a:solidFill>
            </a:rPr>
            <a:t>PAA</a:t>
          </a:r>
          <a:endParaRPr lang="es-CO" sz="2000" b="1" dirty="0">
            <a:solidFill>
              <a:schemeClr val="tx1"/>
            </a:solidFill>
          </a:endParaRPr>
        </a:p>
      </dgm:t>
    </dgm:pt>
    <dgm:pt modelId="{4ACE51A9-BB90-4435-9C7E-6E188D4C281C}" type="parTrans" cxnId="{F0F929ED-BEC2-4837-9C35-D5628EBEB270}">
      <dgm:prSet custT="1"/>
      <dgm:spPr/>
      <dgm:t>
        <a:bodyPr/>
        <a:lstStyle/>
        <a:p>
          <a:endParaRPr lang="es-CO" sz="300"/>
        </a:p>
      </dgm:t>
    </dgm:pt>
    <dgm:pt modelId="{4A3D13D7-BD83-4E87-B1CC-C2A0C88FAF0E}" type="sibTrans" cxnId="{F0F929ED-BEC2-4837-9C35-D5628EBEB270}">
      <dgm:prSet/>
      <dgm:spPr/>
      <dgm:t>
        <a:bodyPr/>
        <a:lstStyle/>
        <a:p>
          <a:endParaRPr lang="es-CO" sz="1400"/>
        </a:p>
      </dgm:t>
    </dgm:pt>
    <dgm:pt modelId="{CCF4FCE2-C92F-4FB1-B5BD-35AF97F0AD49}">
      <dgm:prSet custT="1">
        <dgm:style>
          <a:lnRef idx="2">
            <a:schemeClr val="accent6"/>
          </a:lnRef>
          <a:fillRef idx="1">
            <a:schemeClr val="lt1"/>
          </a:fillRef>
          <a:effectRef idx="0">
            <a:schemeClr val="accent6"/>
          </a:effectRef>
          <a:fontRef idx="minor">
            <a:schemeClr val="dk1"/>
          </a:fontRef>
        </dgm:style>
      </dgm:prSet>
      <dgm:spPr>
        <a:ln w="76200"/>
      </dgm:spPr>
      <dgm:t>
        <a:bodyPr/>
        <a:lstStyle/>
        <a:p>
          <a:r>
            <a:rPr lang="es-ES" sz="2000" b="1" dirty="0" smtClean="0"/>
            <a:t>9</a:t>
          </a:r>
          <a:endParaRPr lang="es-ES" sz="2000" b="1" dirty="0" smtClean="0"/>
        </a:p>
        <a:p>
          <a:r>
            <a:rPr lang="es-ES" sz="2000" b="1" dirty="0" smtClean="0"/>
            <a:t>Entidades púbicas</a:t>
          </a:r>
          <a:endParaRPr lang="es-CO" sz="2000" b="1" dirty="0"/>
        </a:p>
      </dgm:t>
    </dgm:pt>
    <dgm:pt modelId="{CEB178EE-5955-4AFA-8435-BA826C14BD43}" type="parTrans" cxnId="{7DB9430D-DB25-4503-897C-334436E9FA9C}">
      <dgm:prSet custT="1"/>
      <dgm:spPr/>
      <dgm:t>
        <a:bodyPr/>
        <a:lstStyle/>
        <a:p>
          <a:endParaRPr lang="es-CO" sz="300"/>
        </a:p>
      </dgm:t>
    </dgm:pt>
    <dgm:pt modelId="{F44F755F-B477-42A7-B002-92DC2A07AB39}" type="sibTrans" cxnId="{7DB9430D-DB25-4503-897C-334436E9FA9C}">
      <dgm:prSet/>
      <dgm:spPr/>
      <dgm:t>
        <a:bodyPr/>
        <a:lstStyle/>
        <a:p>
          <a:endParaRPr lang="es-CO" sz="1400"/>
        </a:p>
      </dgm:t>
    </dgm:pt>
    <dgm:pt modelId="{22508916-1D0E-4024-A0AB-53980B4C3BC9}">
      <dgm:prSet>
        <dgm:style>
          <a:lnRef idx="2">
            <a:schemeClr val="accent6"/>
          </a:lnRef>
          <a:fillRef idx="1">
            <a:schemeClr val="lt1"/>
          </a:fillRef>
          <a:effectRef idx="0">
            <a:schemeClr val="accent6"/>
          </a:effectRef>
          <a:fontRef idx="minor">
            <a:schemeClr val="dk1"/>
          </a:fontRef>
        </dgm:style>
      </dgm:prSet>
      <dgm:spPr>
        <a:ln w="76200"/>
      </dgm:spPr>
      <dgm:t>
        <a:bodyPr/>
        <a:lstStyle/>
        <a:p>
          <a:r>
            <a:rPr lang="es-ES" b="1" dirty="0" smtClean="0"/>
            <a:t>23</a:t>
          </a:r>
        </a:p>
        <a:p>
          <a:r>
            <a:rPr lang="es-ES" b="1" dirty="0" smtClean="0"/>
            <a:t>Gestión del Conocimiento</a:t>
          </a:r>
          <a:endParaRPr lang="es-CO" b="1" dirty="0"/>
        </a:p>
      </dgm:t>
    </dgm:pt>
    <dgm:pt modelId="{9F03CD55-3E4B-4608-B952-7BEF237CDBDF}" type="parTrans" cxnId="{10C22EAF-26CB-401D-B9A2-AC0E2E54FD11}">
      <dgm:prSet/>
      <dgm:spPr/>
      <dgm:t>
        <a:bodyPr/>
        <a:lstStyle/>
        <a:p>
          <a:endParaRPr lang="es-CO"/>
        </a:p>
      </dgm:t>
    </dgm:pt>
    <dgm:pt modelId="{42F1E9E2-9459-4684-907E-805EA0ACFD8F}" type="sibTrans" cxnId="{10C22EAF-26CB-401D-B9A2-AC0E2E54FD11}">
      <dgm:prSet/>
      <dgm:spPr/>
      <dgm:t>
        <a:bodyPr/>
        <a:lstStyle/>
        <a:p>
          <a:endParaRPr lang="es-CO"/>
        </a:p>
      </dgm:t>
    </dgm:pt>
    <dgm:pt modelId="{4BC61011-0D89-4809-8514-AA828A7EF9C0}" type="pres">
      <dgm:prSet presAssocID="{87E28C93-7EB4-47CB-9884-77983B8E9D1C}" presName="diagram" presStyleCnt="0">
        <dgm:presLayoutVars>
          <dgm:chPref val="1"/>
          <dgm:dir/>
          <dgm:animOne val="branch"/>
          <dgm:animLvl val="lvl"/>
          <dgm:resizeHandles val="exact"/>
        </dgm:presLayoutVars>
      </dgm:prSet>
      <dgm:spPr/>
      <dgm:t>
        <a:bodyPr/>
        <a:lstStyle/>
        <a:p>
          <a:endParaRPr lang="es-ES"/>
        </a:p>
      </dgm:t>
    </dgm:pt>
    <dgm:pt modelId="{BC34B9D5-540B-4C36-80CB-57CD11604F75}" type="pres">
      <dgm:prSet presAssocID="{7AF272FC-D3F0-4EF8-AACB-34380BF48E98}" presName="root1" presStyleCnt="0"/>
      <dgm:spPr/>
    </dgm:pt>
    <dgm:pt modelId="{3EBF2499-870D-4CDD-9340-2317A53BA90B}" type="pres">
      <dgm:prSet presAssocID="{7AF272FC-D3F0-4EF8-AACB-34380BF48E98}" presName="LevelOneTextNode" presStyleLbl="node0" presStyleIdx="0" presStyleCnt="1" custScaleX="36858" custScaleY="50791" custLinFactNeighborX="12427" custLinFactNeighborY="-5451">
        <dgm:presLayoutVars>
          <dgm:chPref val="3"/>
        </dgm:presLayoutVars>
      </dgm:prSet>
      <dgm:spPr/>
      <dgm:t>
        <a:bodyPr/>
        <a:lstStyle/>
        <a:p>
          <a:endParaRPr lang="es-ES"/>
        </a:p>
      </dgm:t>
    </dgm:pt>
    <dgm:pt modelId="{D3AFBBE4-8A4B-42E5-96E9-5F2509E91490}" type="pres">
      <dgm:prSet presAssocID="{7AF272FC-D3F0-4EF8-AACB-34380BF48E98}" presName="level2hierChild" presStyleCnt="0"/>
      <dgm:spPr/>
    </dgm:pt>
    <dgm:pt modelId="{83159707-E427-43EC-AD2F-10906085770E}" type="pres">
      <dgm:prSet presAssocID="{4ACE51A9-BB90-4435-9C7E-6E188D4C281C}" presName="conn2-1" presStyleLbl="parChTrans1D2" presStyleIdx="0" presStyleCnt="3"/>
      <dgm:spPr/>
      <dgm:t>
        <a:bodyPr/>
        <a:lstStyle/>
        <a:p>
          <a:endParaRPr lang="es-ES"/>
        </a:p>
      </dgm:t>
    </dgm:pt>
    <dgm:pt modelId="{35BB64B4-B400-410B-BE18-C39E2E8C52A2}" type="pres">
      <dgm:prSet presAssocID="{4ACE51A9-BB90-4435-9C7E-6E188D4C281C}" presName="connTx" presStyleLbl="parChTrans1D2" presStyleIdx="0" presStyleCnt="3"/>
      <dgm:spPr/>
      <dgm:t>
        <a:bodyPr/>
        <a:lstStyle/>
        <a:p>
          <a:endParaRPr lang="es-ES"/>
        </a:p>
      </dgm:t>
    </dgm:pt>
    <dgm:pt modelId="{E6CEDA1A-3EA2-46E2-A9A6-6D9327A5DD4E}" type="pres">
      <dgm:prSet presAssocID="{291F6D4C-5773-48EC-88A2-944B7AA661EB}" presName="root2" presStyleCnt="0"/>
      <dgm:spPr/>
    </dgm:pt>
    <dgm:pt modelId="{EC83C3D9-4888-4269-A980-3170B990B584}" type="pres">
      <dgm:prSet presAssocID="{291F6D4C-5773-48EC-88A2-944B7AA661EB}" presName="LevelTwoTextNode" presStyleLbl="node2" presStyleIdx="0" presStyleCnt="3" custScaleX="42949" custScaleY="41428" custLinFactNeighborX="243" custLinFactNeighborY="-613">
        <dgm:presLayoutVars>
          <dgm:chPref val="3"/>
        </dgm:presLayoutVars>
      </dgm:prSet>
      <dgm:spPr/>
      <dgm:t>
        <a:bodyPr/>
        <a:lstStyle/>
        <a:p>
          <a:endParaRPr lang="es-ES"/>
        </a:p>
      </dgm:t>
    </dgm:pt>
    <dgm:pt modelId="{BE299F37-F649-45B7-9662-7C3D246A30CA}" type="pres">
      <dgm:prSet presAssocID="{291F6D4C-5773-48EC-88A2-944B7AA661EB}" presName="level3hierChild" presStyleCnt="0"/>
      <dgm:spPr/>
    </dgm:pt>
    <dgm:pt modelId="{42264FEB-1DBA-4F46-B18E-6DDA8D72783A}" type="pres">
      <dgm:prSet presAssocID="{CEB178EE-5955-4AFA-8435-BA826C14BD43}" presName="conn2-1" presStyleLbl="parChTrans1D2" presStyleIdx="1" presStyleCnt="3"/>
      <dgm:spPr/>
      <dgm:t>
        <a:bodyPr/>
        <a:lstStyle/>
        <a:p>
          <a:endParaRPr lang="es-ES"/>
        </a:p>
      </dgm:t>
    </dgm:pt>
    <dgm:pt modelId="{C385562B-E80C-439B-82FC-880DC39007A5}" type="pres">
      <dgm:prSet presAssocID="{CEB178EE-5955-4AFA-8435-BA826C14BD43}" presName="connTx" presStyleLbl="parChTrans1D2" presStyleIdx="1" presStyleCnt="3"/>
      <dgm:spPr/>
      <dgm:t>
        <a:bodyPr/>
        <a:lstStyle/>
        <a:p>
          <a:endParaRPr lang="es-ES"/>
        </a:p>
      </dgm:t>
    </dgm:pt>
    <dgm:pt modelId="{F455F4F4-F215-446D-8333-58E73C1088BC}" type="pres">
      <dgm:prSet presAssocID="{CCF4FCE2-C92F-4FB1-B5BD-35AF97F0AD49}" presName="root2" presStyleCnt="0"/>
      <dgm:spPr/>
    </dgm:pt>
    <dgm:pt modelId="{6DC3C644-AA73-4D44-A38B-11D201027FCB}" type="pres">
      <dgm:prSet presAssocID="{CCF4FCE2-C92F-4FB1-B5BD-35AF97F0AD49}" presName="LevelTwoTextNode" presStyleLbl="node2" presStyleIdx="1" presStyleCnt="3" custScaleX="43012" custScaleY="37506" custLinFactNeighborX="-1142" custLinFactNeighborY="-7573">
        <dgm:presLayoutVars>
          <dgm:chPref val="3"/>
        </dgm:presLayoutVars>
      </dgm:prSet>
      <dgm:spPr/>
      <dgm:t>
        <a:bodyPr/>
        <a:lstStyle/>
        <a:p>
          <a:endParaRPr lang="es-ES"/>
        </a:p>
      </dgm:t>
    </dgm:pt>
    <dgm:pt modelId="{5BB78FF8-B4D0-43DF-8F69-1578F0A86C99}" type="pres">
      <dgm:prSet presAssocID="{CCF4FCE2-C92F-4FB1-B5BD-35AF97F0AD49}" presName="level3hierChild" presStyleCnt="0"/>
      <dgm:spPr/>
    </dgm:pt>
    <dgm:pt modelId="{07A7EC26-A70D-44A6-9B1B-A4A560A867FA}" type="pres">
      <dgm:prSet presAssocID="{9F03CD55-3E4B-4608-B952-7BEF237CDBDF}" presName="conn2-1" presStyleLbl="parChTrans1D2" presStyleIdx="2" presStyleCnt="3"/>
      <dgm:spPr/>
      <dgm:t>
        <a:bodyPr/>
        <a:lstStyle/>
        <a:p>
          <a:endParaRPr lang="es-CO"/>
        </a:p>
      </dgm:t>
    </dgm:pt>
    <dgm:pt modelId="{F51F9BCA-6507-482A-8E9E-EA8163FBCD4A}" type="pres">
      <dgm:prSet presAssocID="{9F03CD55-3E4B-4608-B952-7BEF237CDBDF}" presName="connTx" presStyleLbl="parChTrans1D2" presStyleIdx="2" presStyleCnt="3"/>
      <dgm:spPr/>
      <dgm:t>
        <a:bodyPr/>
        <a:lstStyle/>
        <a:p>
          <a:endParaRPr lang="es-CO"/>
        </a:p>
      </dgm:t>
    </dgm:pt>
    <dgm:pt modelId="{EA7B8E2B-9770-4A80-8B3E-85768BBB5B88}" type="pres">
      <dgm:prSet presAssocID="{22508916-1D0E-4024-A0AB-53980B4C3BC9}" presName="root2" presStyleCnt="0"/>
      <dgm:spPr/>
    </dgm:pt>
    <dgm:pt modelId="{E2BF408C-4B00-4B4C-970F-19DEB7F81219}" type="pres">
      <dgm:prSet presAssocID="{22508916-1D0E-4024-A0AB-53980B4C3BC9}" presName="LevelTwoTextNode" presStyleLbl="node2" presStyleIdx="2" presStyleCnt="3" custScaleX="43012" custScaleY="37506" custLinFactNeighborX="-649" custLinFactNeighborY="-9976">
        <dgm:presLayoutVars>
          <dgm:chPref val="3"/>
        </dgm:presLayoutVars>
      </dgm:prSet>
      <dgm:spPr/>
      <dgm:t>
        <a:bodyPr/>
        <a:lstStyle/>
        <a:p>
          <a:endParaRPr lang="es-CO"/>
        </a:p>
      </dgm:t>
    </dgm:pt>
    <dgm:pt modelId="{5E7A5685-D8CE-43F9-B1F0-B3B0FB48F928}" type="pres">
      <dgm:prSet presAssocID="{22508916-1D0E-4024-A0AB-53980B4C3BC9}" presName="level3hierChild" presStyleCnt="0"/>
      <dgm:spPr/>
    </dgm:pt>
  </dgm:ptLst>
  <dgm:cxnLst>
    <dgm:cxn modelId="{AC03A613-16DB-4DF0-B7FC-E9552ED8AB88}" type="presOf" srcId="{9F03CD55-3E4B-4608-B952-7BEF237CDBDF}" destId="{F51F9BCA-6507-482A-8E9E-EA8163FBCD4A}" srcOrd="1" destOrd="0" presId="urn:microsoft.com/office/officeart/2005/8/layout/hierarchy2"/>
    <dgm:cxn modelId="{10C22EAF-26CB-401D-B9A2-AC0E2E54FD11}" srcId="{7AF272FC-D3F0-4EF8-AACB-34380BF48E98}" destId="{22508916-1D0E-4024-A0AB-53980B4C3BC9}" srcOrd="2" destOrd="0" parTransId="{9F03CD55-3E4B-4608-B952-7BEF237CDBDF}" sibTransId="{42F1E9E2-9459-4684-907E-805EA0ACFD8F}"/>
    <dgm:cxn modelId="{F0F929ED-BEC2-4837-9C35-D5628EBEB270}" srcId="{7AF272FC-D3F0-4EF8-AACB-34380BF48E98}" destId="{291F6D4C-5773-48EC-88A2-944B7AA661EB}" srcOrd="0" destOrd="0" parTransId="{4ACE51A9-BB90-4435-9C7E-6E188D4C281C}" sibTransId="{4A3D13D7-BD83-4E87-B1CC-C2A0C88FAF0E}"/>
    <dgm:cxn modelId="{7DB9430D-DB25-4503-897C-334436E9FA9C}" srcId="{7AF272FC-D3F0-4EF8-AACB-34380BF48E98}" destId="{CCF4FCE2-C92F-4FB1-B5BD-35AF97F0AD49}" srcOrd="1" destOrd="0" parTransId="{CEB178EE-5955-4AFA-8435-BA826C14BD43}" sibTransId="{F44F755F-B477-42A7-B002-92DC2A07AB39}"/>
    <dgm:cxn modelId="{564BB2C4-423C-44D5-B59C-B7EAED76DC52}" type="presOf" srcId="{CEB178EE-5955-4AFA-8435-BA826C14BD43}" destId="{C385562B-E80C-439B-82FC-880DC39007A5}" srcOrd="1" destOrd="0" presId="urn:microsoft.com/office/officeart/2005/8/layout/hierarchy2"/>
    <dgm:cxn modelId="{1F5FF672-09BD-473E-A090-1C2F812D07DD}" type="presOf" srcId="{291F6D4C-5773-48EC-88A2-944B7AA661EB}" destId="{EC83C3D9-4888-4269-A980-3170B990B584}" srcOrd="0" destOrd="0" presId="urn:microsoft.com/office/officeart/2005/8/layout/hierarchy2"/>
    <dgm:cxn modelId="{44AB51D1-2972-4B60-96C8-33829B929641}" type="presOf" srcId="{87E28C93-7EB4-47CB-9884-77983B8E9D1C}" destId="{4BC61011-0D89-4809-8514-AA828A7EF9C0}" srcOrd="0" destOrd="0" presId="urn:microsoft.com/office/officeart/2005/8/layout/hierarchy2"/>
    <dgm:cxn modelId="{91EBA0FE-0076-43A1-BDA5-2CA799B84D88}" type="presOf" srcId="{CEB178EE-5955-4AFA-8435-BA826C14BD43}" destId="{42264FEB-1DBA-4F46-B18E-6DDA8D72783A}" srcOrd="0" destOrd="0" presId="urn:microsoft.com/office/officeart/2005/8/layout/hierarchy2"/>
    <dgm:cxn modelId="{448F55CA-9866-4430-9350-0D04473BC1C4}" srcId="{87E28C93-7EB4-47CB-9884-77983B8E9D1C}" destId="{7AF272FC-D3F0-4EF8-AACB-34380BF48E98}" srcOrd="0" destOrd="0" parTransId="{A71BA845-F973-4F69-A8E3-E2D47976D428}" sibTransId="{B850F196-5870-4E5F-A26D-95DF1C0570C8}"/>
    <dgm:cxn modelId="{AF9F61CB-0537-44A4-89DE-8EB80FCBC816}" type="presOf" srcId="{4ACE51A9-BB90-4435-9C7E-6E188D4C281C}" destId="{83159707-E427-43EC-AD2F-10906085770E}" srcOrd="0" destOrd="0" presId="urn:microsoft.com/office/officeart/2005/8/layout/hierarchy2"/>
    <dgm:cxn modelId="{8D79E98D-3371-4015-BFCC-245E2DB2B52C}" type="presOf" srcId="{4ACE51A9-BB90-4435-9C7E-6E188D4C281C}" destId="{35BB64B4-B400-410B-BE18-C39E2E8C52A2}" srcOrd="1" destOrd="0" presId="urn:microsoft.com/office/officeart/2005/8/layout/hierarchy2"/>
    <dgm:cxn modelId="{782A888D-476C-4AF3-9ABD-A58995741B6D}" type="presOf" srcId="{CCF4FCE2-C92F-4FB1-B5BD-35AF97F0AD49}" destId="{6DC3C644-AA73-4D44-A38B-11D201027FCB}" srcOrd="0" destOrd="0" presId="urn:microsoft.com/office/officeart/2005/8/layout/hierarchy2"/>
    <dgm:cxn modelId="{C5F8FD2C-7126-4CD6-AADD-970D206B13A8}" type="presOf" srcId="{22508916-1D0E-4024-A0AB-53980B4C3BC9}" destId="{E2BF408C-4B00-4B4C-970F-19DEB7F81219}" srcOrd="0" destOrd="0" presId="urn:microsoft.com/office/officeart/2005/8/layout/hierarchy2"/>
    <dgm:cxn modelId="{99B4CE5F-3CD2-4C91-910F-3ADAA4600EC5}" type="presOf" srcId="{9F03CD55-3E4B-4608-B952-7BEF237CDBDF}" destId="{07A7EC26-A70D-44A6-9B1B-A4A560A867FA}" srcOrd="0" destOrd="0" presId="urn:microsoft.com/office/officeart/2005/8/layout/hierarchy2"/>
    <dgm:cxn modelId="{4C83DB05-5456-4FE7-A2A8-65CFC3A19C5A}" type="presOf" srcId="{7AF272FC-D3F0-4EF8-AACB-34380BF48E98}" destId="{3EBF2499-870D-4CDD-9340-2317A53BA90B}" srcOrd="0" destOrd="0" presId="urn:microsoft.com/office/officeart/2005/8/layout/hierarchy2"/>
    <dgm:cxn modelId="{CBD75C60-85B3-4B19-9D08-6713B680A743}" type="presParOf" srcId="{4BC61011-0D89-4809-8514-AA828A7EF9C0}" destId="{BC34B9D5-540B-4C36-80CB-57CD11604F75}" srcOrd="0" destOrd="0" presId="urn:microsoft.com/office/officeart/2005/8/layout/hierarchy2"/>
    <dgm:cxn modelId="{F6E95F3F-26D8-4EB3-A293-82346E495E4E}" type="presParOf" srcId="{BC34B9D5-540B-4C36-80CB-57CD11604F75}" destId="{3EBF2499-870D-4CDD-9340-2317A53BA90B}" srcOrd="0" destOrd="0" presId="urn:microsoft.com/office/officeart/2005/8/layout/hierarchy2"/>
    <dgm:cxn modelId="{EF1E08A8-99A0-452D-972D-A291C8249D2E}" type="presParOf" srcId="{BC34B9D5-540B-4C36-80CB-57CD11604F75}" destId="{D3AFBBE4-8A4B-42E5-96E9-5F2509E91490}" srcOrd="1" destOrd="0" presId="urn:microsoft.com/office/officeart/2005/8/layout/hierarchy2"/>
    <dgm:cxn modelId="{39D06CCE-55B5-4BEC-9CC8-52159C7EC3DC}" type="presParOf" srcId="{D3AFBBE4-8A4B-42E5-96E9-5F2509E91490}" destId="{83159707-E427-43EC-AD2F-10906085770E}" srcOrd="0" destOrd="0" presId="urn:microsoft.com/office/officeart/2005/8/layout/hierarchy2"/>
    <dgm:cxn modelId="{444E8D1A-7139-433B-A886-1D042B6AB6EF}" type="presParOf" srcId="{83159707-E427-43EC-AD2F-10906085770E}" destId="{35BB64B4-B400-410B-BE18-C39E2E8C52A2}" srcOrd="0" destOrd="0" presId="urn:microsoft.com/office/officeart/2005/8/layout/hierarchy2"/>
    <dgm:cxn modelId="{59EDB282-5CD5-4857-BD7D-30448DBD6C37}" type="presParOf" srcId="{D3AFBBE4-8A4B-42E5-96E9-5F2509E91490}" destId="{E6CEDA1A-3EA2-46E2-A9A6-6D9327A5DD4E}" srcOrd="1" destOrd="0" presId="urn:microsoft.com/office/officeart/2005/8/layout/hierarchy2"/>
    <dgm:cxn modelId="{94906076-3C8D-49A9-A03D-9632796C693A}" type="presParOf" srcId="{E6CEDA1A-3EA2-46E2-A9A6-6D9327A5DD4E}" destId="{EC83C3D9-4888-4269-A980-3170B990B584}" srcOrd="0" destOrd="0" presId="urn:microsoft.com/office/officeart/2005/8/layout/hierarchy2"/>
    <dgm:cxn modelId="{7F2E5E8B-3C80-46F6-83C7-52E27592526B}" type="presParOf" srcId="{E6CEDA1A-3EA2-46E2-A9A6-6D9327A5DD4E}" destId="{BE299F37-F649-45B7-9662-7C3D246A30CA}" srcOrd="1" destOrd="0" presId="urn:microsoft.com/office/officeart/2005/8/layout/hierarchy2"/>
    <dgm:cxn modelId="{DDAE9C55-D456-41DD-8C8C-7DDBBE9021B8}" type="presParOf" srcId="{D3AFBBE4-8A4B-42E5-96E9-5F2509E91490}" destId="{42264FEB-1DBA-4F46-B18E-6DDA8D72783A}" srcOrd="2" destOrd="0" presId="urn:microsoft.com/office/officeart/2005/8/layout/hierarchy2"/>
    <dgm:cxn modelId="{8F726053-EF00-4175-8AD7-58C5500FF176}" type="presParOf" srcId="{42264FEB-1DBA-4F46-B18E-6DDA8D72783A}" destId="{C385562B-E80C-439B-82FC-880DC39007A5}" srcOrd="0" destOrd="0" presId="urn:microsoft.com/office/officeart/2005/8/layout/hierarchy2"/>
    <dgm:cxn modelId="{1E60280B-E637-44FA-8190-27C05623DC87}" type="presParOf" srcId="{D3AFBBE4-8A4B-42E5-96E9-5F2509E91490}" destId="{F455F4F4-F215-446D-8333-58E73C1088BC}" srcOrd="3" destOrd="0" presId="urn:microsoft.com/office/officeart/2005/8/layout/hierarchy2"/>
    <dgm:cxn modelId="{4D90A2CF-7FDC-491B-B5C3-1DA4982BCCCA}" type="presParOf" srcId="{F455F4F4-F215-446D-8333-58E73C1088BC}" destId="{6DC3C644-AA73-4D44-A38B-11D201027FCB}" srcOrd="0" destOrd="0" presId="urn:microsoft.com/office/officeart/2005/8/layout/hierarchy2"/>
    <dgm:cxn modelId="{9903A2E5-CEEB-4A01-91E0-B9967F0EE26A}" type="presParOf" srcId="{F455F4F4-F215-446D-8333-58E73C1088BC}" destId="{5BB78FF8-B4D0-43DF-8F69-1578F0A86C99}" srcOrd="1" destOrd="0" presId="urn:microsoft.com/office/officeart/2005/8/layout/hierarchy2"/>
    <dgm:cxn modelId="{48932E40-48ED-4BD2-9E75-B1A10801771F}" type="presParOf" srcId="{D3AFBBE4-8A4B-42E5-96E9-5F2509E91490}" destId="{07A7EC26-A70D-44A6-9B1B-A4A560A867FA}" srcOrd="4" destOrd="0" presId="urn:microsoft.com/office/officeart/2005/8/layout/hierarchy2"/>
    <dgm:cxn modelId="{8200D046-EDD3-4DD9-8B10-BC1704C3CB58}" type="presParOf" srcId="{07A7EC26-A70D-44A6-9B1B-A4A560A867FA}" destId="{F51F9BCA-6507-482A-8E9E-EA8163FBCD4A}" srcOrd="0" destOrd="0" presId="urn:microsoft.com/office/officeart/2005/8/layout/hierarchy2"/>
    <dgm:cxn modelId="{B5314BC9-7D41-48F9-9DCE-D3A35AAA213D}" type="presParOf" srcId="{D3AFBBE4-8A4B-42E5-96E9-5F2509E91490}" destId="{EA7B8E2B-9770-4A80-8B3E-85768BBB5B88}" srcOrd="5" destOrd="0" presId="urn:microsoft.com/office/officeart/2005/8/layout/hierarchy2"/>
    <dgm:cxn modelId="{E36F3C15-8A3E-41A3-A4DF-D81E068974A7}" type="presParOf" srcId="{EA7B8E2B-9770-4A80-8B3E-85768BBB5B88}" destId="{E2BF408C-4B00-4B4C-970F-19DEB7F81219}" srcOrd="0" destOrd="0" presId="urn:microsoft.com/office/officeart/2005/8/layout/hierarchy2"/>
    <dgm:cxn modelId="{62E09288-6644-4149-9DD8-0E1CF484300C}" type="presParOf" srcId="{EA7B8E2B-9770-4A80-8B3E-85768BBB5B88}" destId="{5E7A5685-D8CE-43F9-B1F0-B3B0FB48F928}"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BF2499-870D-4CDD-9340-2317A53BA90B}">
      <dsp:nvSpPr>
        <dsp:cNvPr id="0" name=""/>
        <dsp:cNvSpPr/>
      </dsp:nvSpPr>
      <dsp:spPr>
        <a:xfrm>
          <a:off x="3061329" y="1417889"/>
          <a:ext cx="2465063" cy="1698451"/>
        </a:xfrm>
        <a:prstGeom prst="roundRect">
          <a:avLst>
            <a:gd name="adj" fmla="val 10000"/>
          </a:avLst>
        </a:prstGeom>
        <a:solidFill>
          <a:schemeClr val="accent6">
            <a:lumMod val="20000"/>
            <a:lumOff val="80000"/>
          </a:schemeClr>
        </a:solidFill>
        <a:ln w="6350" cap="flat" cmpd="sng" algn="ctr">
          <a:solidFill>
            <a:schemeClr val="accent3"/>
          </a:solidFill>
          <a:prstDash val="solid"/>
          <a:miter lim="800000"/>
        </a:ln>
        <a:effectLst/>
      </dsp:spPr>
      <dsp:style>
        <a:lnRef idx="1">
          <a:schemeClr val="accent3"/>
        </a:lnRef>
        <a:fillRef idx="2">
          <a:schemeClr val="accent3"/>
        </a:fillRef>
        <a:effectRef idx="1">
          <a:schemeClr val="accent3"/>
        </a:effectRef>
        <a:fontRef idx="minor">
          <a:schemeClr val="dk1"/>
        </a:fontRef>
      </dsp:style>
      <ds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s-ES" sz="2800" b="1" kern="1200" dirty="0" smtClean="0"/>
            <a:t>51</a:t>
          </a:r>
          <a:endParaRPr lang="es-ES" sz="2800" b="1" kern="1200" dirty="0"/>
        </a:p>
        <a:p>
          <a:pPr lvl="0" algn="ctr" defTabSz="1244600">
            <a:lnSpc>
              <a:spcPct val="90000"/>
            </a:lnSpc>
            <a:spcBef>
              <a:spcPct val="0"/>
            </a:spcBef>
            <a:spcAft>
              <a:spcPct val="35000"/>
            </a:spcAft>
          </a:pPr>
          <a:r>
            <a:rPr lang="es-ES" sz="2000" b="1" kern="1200" dirty="0" smtClean="0"/>
            <a:t>Programas</a:t>
          </a:r>
        </a:p>
        <a:p>
          <a:pPr lvl="0" algn="ctr" defTabSz="1244600">
            <a:lnSpc>
              <a:spcPct val="90000"/>
            </a:lnSpc>
            <a:spcBef>
              <a:spcPct val="0"/>
            </a:spcBef>
            <a:spcAft>
              <a:spcPct val="35000"/>
            </a:spcAft>
          </a:pPr>
          <a:r>
            <a:rPr lang="es-ES" sz="2000" b="1" kern="1200" dirty="0" smtClean="0"/>
            <a:t>Académicos </a:t>
          </a:r>
          <a:endParaRPr lang="es-CO" sz="2000" b="1" kern="1200" dirty="0"/>
        </a:p>
      </dsp:txBody>
      <dsp:txXfrm>
        <a:off x="3111075" y="1467635"/>
        <a:ext cx="2365571" cy="1598959"/>
      </dsp:txXfrm>
    </dsp:sp>
    <dsp:sp modelId="{83159707-E427-43EC-AD2F-10906085770E}">
      <dsp:nvSpPr>
        <dsp:cNvPr id="0" name=""/>
        <dsp:cNvSpPr/>
      </dsp:nvSpPr>
      <dsp:spPr>
        <a:xfrm rot="19185485">
          <a:off x="5237984" y="1418460"/>
          <a:ext cx="2437150" cy="122871"/>
        </a:xfrm>
        <a:custGeom>
          <a:avLst/>
          <a:gdLst/>
          <a:ahLst/>
          <a:cxnLst/>
          <a:rect l="0" t="0" r="0" b="0"/>
          <a:pathLst>
            <a:path>
              <a:moveTo>
                <a:pt x="0" y="61435"/>
              </a:moveTo>
              <a:lnTo>
                <a:pt x="2437150" y="6143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33350">
            <a:lnSpc>
              <a:spcPct val="90000"/>
            </a:lnSpc>
            <a:spcBef>
              <a:spcPct val="0"/>
            </a:spcBef>
            <a:spcAft>
              <a:spcPct val="35000"/>
            </a:spcAft>
          </a:pPr>
          <a:endParaRPr lang="es-CO" sz="300" kern="1200"/>
        </a:p>
      </dsp:txBody>
      <dsp:txXfrm>
        <a:off x="6395630" y="1418966"/>
        <a:ext cx="121857" cy="121857"/>
      </dsp:txXfrm>
    </dsp:sp>
    <dsp:sp modelId="{EC83C3D9-4888-4269-A980-3170B990B584}">
      <dsp:nvSpPr>
        <dsp:cNvPr id="0" name=""/>
        <dsp:cNvSpPr/>
      </dsp:nvSpPr>
      <dsp:spPr>
        <a:xfrm>
          <a:off x="7386726" y="0"/>
          <a:ext cx="2872429" cy="1385352"/>
        </a:xfrm>
        <a:prstGeom prst="roundRect">
          <a:avLst>
            <a:gd name="adj" fmla="val 10000"/>
          </a:avLst>
        </a:prstGeom>
        <a:solidFill>
          <a:schemeClr val="lt1"/>
        </a:solidFill>
        <a:ln w="57150" cap="flat" cmpd="sng" algn="ctr">
          <a:solidFill>
            <a:schemeClr val="accent6"/>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ES" sz="2000" b="1" kern="1200" dirty="0" smtClean="0">
              <a:solidFill>
                <a:schemeClr val="tx1"/>
              </a:solidFill>
            </a:rPr>
            <a:t>19</a:t>
          </a:r>
          <a:endParaRPr lang="es-ES" sz="2000" b="1" kern="1200" dirty="0">
            <a:solidFill>
              <a:schemeClr val="tx1"/>
            </a:solidFill>
          </a:endParaRPr>
        </a:p>
        <a:p>
          <a:pPr lvl="0" algn="ctr" defTabSz="889000">
            <a:lnSpc>
              <a:spcPct val="90000"/>
            </a:lnSpc>
            <a:spcBef>
              <a:spcPct val="0"/>
            </a:spcBef>
            <a:spcAft>
              <a:spcPct val="35000"/>
            </a:spcAft>
          </a:pPr>
          <a:r>
            <a:rPr lang="es-ES" sz="2000" b="1" kern="1200" dirty="0" smtClean="0">
              <a:solidFill>
                <a:schemeClr val="tx1"/>
              </a:solidFill>
            </a:rPr>
            <a:t>PAA</a:t>
          </a:r>
          <a:endParaRPr lang="es-CO" sz="2000" b="1" kern="1200" dirty="0">
            <a:solidFill>
              <a:schemeClr val="tx1"/>
            </a:solidFill>
          </a:endParaRPr>
        </a:p>
      </dsp:txBody>
      <dsp:txXfrm>
        <a:off x="7427302" y="40576"/>
        <a:ext cx="2791277" cy="1304200"/>
      </dsp:txXfrm>
    </dsp:sp>
    <dsp:sp modelId="{42264FEB-1DBA-4F46-B18E-6DDA8D72783A}">
      <dsp:nvSpPr>
        <dsp:cNvPr id="0" name=""/>
        <dsp:cNvSpPr/>
      </dsp:nvSpPr>
      <dsp:spPr>
        <a:xfrm rot="21589530">
          <a:off x="5526388" y="2202987"/>
          <a:ext cx="1767713" cy="122871"/>
        </a:xfrm>
        <a:custGeom>
          <a:avLst/>
          <a:gdLst/>
          <a:ahLst/>
          <a:cxnLst/>
          <a:rect l="0" t="0" r="0" b="0"/>
          <a:pathLst>
            <a:path>
              <a:moveTo>
                <a:pt x="0" y="61435"/>
              </a:moveTo>
              <a:lnTo>
                <a:pt x="1767713" y="6143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133350">
            <a:lnSpc>
              <a:spcPct val="90000"/>
            </a:lnSpc>
            <a:spcBef>
              <a:spcPct val="0"/>
            </a:spcBef>
            <a:spcAft>
              <a:spcPct val="35000"/>
            </a:spcAft>
          </a:pPr>
          <a:endParaRPr lang="es-CO" sz="300" kern="1200"/>
        </a:p>
      </dsp:txBody>
      <dsp:txXfrm>
        <a:off x="6366052" y="2220230"/>
        <a:ext cx="88385" cy="88385"/>
      </dsp:txXfrm>
    </dsp:sp>
    <dsp:sp modelId="{6DC3C644-AA73-4D44-A38B-11D201027FCB}">
      <dsp:nvSpPr>
        <dsp:cNvPr id="0" name=""/>
        <dsp:cNvSpPr/>
      </dsp:nvSpPr>
      <dsp:spPr>
        <a:xfrm>
          <a:off x="7294097" y="1634630"/>
          <a:ext cx="2876642" cy="1254200"/>
        </a:xfrm>
        <a:prstGeom prst="roundRect">
          <a:avLst>
            <a:gd name="adj" fmla="val 10000"/>
          </a:avLst>
        </a:prstGeom>
        <a:solidFill>
          <a:schemeClr val="lt1"/>
        </a:solidFill>
        <a:ln w="76200" cap="flat" cmpd="sng" algn="ctr">
          <a:solidFill>
            <a:schemeClr val="accent6"/>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es-ES" sz="2000" b="1" kern="1200" dirty="0" smtClean="0"/>
            <a:t>9</a:t>
          </a:r>
          <a:endParaRPr lang="es-ES" sz="2000" b="1" kern="1200" dirty="0" smtClean="0"/>
        </a:p>
        <a:p>
          <a:pPr lvl="0" algn="ctr" defTabSz="889000">
            <a:lnSpc>
              <a:spcPct val="90000"/>
            </a:lnSpc>
            <a:spcBef>
              <a:spcPct val="0"/>
            </a:spcBef>
            <a:spcAft>
              <a:spcPct val="35000"/>
            </a:spcAft>
          </a:pPr>
          <a:r>
            <a:rPr lang="es-ES" sz="2000" b="1" kern="1200" dirty="0" smtClean="0"/>
            <a:t>Entidades púbicas</a:t>
          </a:r>
          <a:endParaRPr lang="es-CO" sz="2000" b="1" kern="1200" dirty="0"/>
        </a:p>
      </dsp:txBody>
      <dsp:txXfrm>
        <a:off x="7330831" y="1671364"/>
        <a:ext cx="2803174" cy="1180732"/>
      </dsp:txXfrm>
    </dsp:sp>
    <dsp:sp modelId="{07A7EC26-A70D-44A6-9B1B-A4A560A867FA}">
      <dsp:nvSpPr>
        <dsp:cNvPr id="0" name=""/>
        <dsp:cNvSpPr/>
      </dsp:nvSpPr>
      <dsp:spPr>
        <a:xfrm rot="2570686">
          <a:off x="5198771" y="3040709"/>
          <a:ext cx="2455919" cy="122871"/>
        </a:xfrm>
        <a:custGeom>
          <a:avLst/>
          <a:gdLst/>
          <a:ahLst/>
          <a:cxnLst/>
          <a:rect l="0" t="0" r="0" b="0"/>
          <a:pathLst>
            <a:path>
              <a:moveTo>
                <a:pt x="0" y="61435"/>
              </a:moveTo>
              <a:lnTo>
                <a:pt x="2455919" y="61435"/>
              </a:lnTo>
            </a:path>
          </a:pathLst>
        </a:custGeom>
        <a:noFill/>
        <a:ln w="12700" cap="flat" cmpd="sng" algn="ctr">
          <a:solidFill>
            <a:schemeClr val="dk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355600">
            <a:lnSpc>
              <a:spcPct val="90000"/>
            </a:lnSpc>
            <a:spcBef>
              <a:spcPct val="0"/>
            </a:spcBef>
            <a:spcAft>
              <a:spcPct val="35000"/>
            </a:spcAft>
          </a:pPr>
          <a:endParaRPr lang="es-CO" sz="800" kern="1200"/>
        </a:p>
      </dsp:txBody>
      <dsp:txXfrm>
        <a:off x="6365333" y="3040747"/>
        <a:ext cx="122795" cy="122795"/>
      </dsp:txXfrm>
    </dsp:sp>
    <dsp:sp modelId="{E2BF408C-4B00-4B4C-970F-19DEB7F81219}">
      <dsp:nvSpPr>
        <dsp:cNvPr id="0" name=""/>
        <dsp:cNvSpPr/>
      </dsp:nvSpPr>
      <dsp:spPr>
        <a:xfrm>
          <a:off x="7327069" y="3310075"/>
          <a:ext cx="2876642" cy="1254200"/>
        </a:xfrm>
        <a:prstGeom prst="roundRect">
          <a:avLst>
            <a:gd name="adj" fmla="val 10000"/>
          </a:avLst>
        </a:prstGeom>
        <a:solidFill>
          <a:schemeClr val="lt1"/>
        </a:solidFill>
        <a:ln w="76200" cap="flat" cmpd="sng" algn="ctr">
          <a:solidFill>
            <a:schemeClr val="accent6"/>
          </a:solidFill>
          <a:prstDash val="solid"/>
          <a:miter lim="800000"/>
        </a:ln>
        <a:effectLst/>
      </dsp:spPr>
      <dsp:style>
        <a:lnRef idx="2">
          <a:schemeClr val="accent6"/>
        </a:lnRef>
        <a:fillRef idx="1">
          <a:schemeClr val="lt1"/>
        </a:fillRef>
        <a:effectRef idx="0">
          <a:schemeClr val="accent6"/>
        </a:effectRef>
        <a:fontRef idx="minor">
          <a:schemeClr val="dk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es-ES" sz="2400" b="1" kern="1200" dirty="0" smtClean="0"/>
            <a:t>23</a:t>
          </a:r>
        </a:p>
        <a:p>
          <a:pPr lvl="0" algn="ctr" defTabSz="1066800">
            <a:lnSpc>
              <a:spcPct val="90000"/>
            </a:lnSpc>
            <a:spcBef>
              <a:spcPct val="0"/>
            </a:spcBef>
            <a:spcAft>
              <a:spcPct val="35000"/>
            </a:spcAft>
          </a:pPr>
          <a:r>
            <a:rPr lang="es-ES" sz="2400" b="1" kern="1200" dirty="0" smtClean="0"/>
            <a:t>Gestión del Conocimiento</a:t>
          </a:r>
          <a:endParaRPr lang="es-CO" sz="2400" b="1" kern="1200" dirty="0"/>
        </a:p>
      </dsp:txBody>
      <dsp:txXfrm>
        <a:off x="7363803" y="3346809"/>
        <a:ext cx="2803174" cy="1180732"/>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O"/>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CO"/>
          </a:p>
        </p:txBody>
      </p:sp>
      <p:sp>
        <p:nvSpPr>
          <p:cNvPr id="4" name="Marcador de fecha 3"/>
          <p:cNvSpPr>
            <a:spLocks noGrp="1"/>
          </p:cNvSpPr>
          <p:nvPr>
            <p:ph type="dt" sz="half" idx="10"/>
          </p:nvPr>
        </p:nvSpPr>
        <p:spPr/>
        <p:txBody>
          <a:bodyPr/>
          <a:lstStyle/>
          <a:p>
            <a:fld id="{E57F8A23-0D55-40AD-95F6-A3599B171611}" type="datetimeFigureOut">
              <a:rPr lang="es-CO" smtClean="0"/>
              <a:t>12/05/2023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28109700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E57F8A23-0D55-40AD-95F6-A3599B171611}" type="datetimeFigureOut">
              <a:rPr lang="es-CO" smtClean="0"/>
              <a:t>12/05/2023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1237714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O"/>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E57F8A23-0D55-40AD-95F6-A3599B171611}" type="datetimeFigureOut">
              <a:rPr lang="es-CO" smtClean="0"/>
              <a:t>12/05/2023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3272343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49" name="PlaceHolder 2"/>
          <p:cNvSpPr>
            <a:spLocks noGrp="1"/>
          </p:cNvSpPr>
          <p:nvPr>
            <p:ph type="subTitle"/>
          </p:nvPr>
        </p:nvSpPr>
        <p:spPr>
          <a:xfrm>
            <a:off x="838080" y="1825560"/>
            <a:ext cx="10515240" cy="4350960"/>
          </a:xfrm>
          <a:prstGeom prst="rect">
            <a:avLst/>
          </a:prstGeom>
        </p:spPr>
        <p:txBody>
          <a:bodyPr lIns="0" tIns="0" rIns="0" bIns="0" anchor="ctr">
            <a:spAutoFit/>
          </a:bodyPr>
          <a:lstStyle/>
          <a:p>
            <a:pPr algn="ctr"/>
            <a:endParaRPr lang="es-CO" sz="3200" b="0" strike="noStrike" spc="-1">
              <a:latin typeface="Arial"/>
            </a:endParaRPr>
          </a:p>
        </p:txBody>
      </p:sp>
    </p:spTree>
    <p:extLst>
      <p:ext uri="{BB962C8B-B14F-4D97-AF65-F5344CB8AC3E}">
        <p14:creationId xmlns:p14="http://schemas.microsoft.com/office/powerpoint/2010/main" val="6926409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565208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48"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49" name="PlaceHolder 2"/>
          <p:cNvSpPr>
            <a:spLocks noGrp="1"/>
          </p:cNvSpPr>
          <p:nvPr>
            <p:ph type="subTitle"/>
          </p:nvPr>
        </p:nvSpPr>
        <p:spPr>
          <a:xfrm>
            <a:off x="838080" y="1825560"/>
            <a:ext cx="10515240" cy="4350960"/>
          </a:xfrm>
          <a:prstGeom prst="rect">
            <a:avLst/>
          </a:prstGeom>
        </p:spPr>
        <p:txBody>
          <a:bodyPr lIns="0" tIns="0" rIns="0" bIns="0" anchor="ctr">
            <a:spAutoFit/>
          </a:bodyPr>
          <a:lstStyle/>
          <a:p>
            <a:pPr algn="ctr"/>
            <a:endParaRPr lang="es-CO" sz="3200" b="0" strike="noStrike" spc="-1">
              <a:latin typeface="Arial"/>
            </a:endParaRPr>
          </a:p>
        </p:txBody>
      </p:sp>
    </p:spTree>
    <p:extLst>
      <p:ext uri="{BB962C8B-B14F-4D97-AF65-F5344CB8AC3E}">
        <p14:creationId xmlns:p14="http://schemas.microsoft.com/office/powerpoint/2010/main" val="3004971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50"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51" name="PlaceHolder 2"/>
          <p:cNvSpPr>
            <a:spLocks noGrp="1"/>
          </p:cNvSpPr>
          <p:nvPr>
            <p:ph type="body"/>
          </p:nvPr>
        </p:nvSpPr>
        <p:spPr>
          <a:xfrm>
            <a:off x="838080" y="1825560"/>
            <a:ext cx="10515240" cy="4350960"/>
          </a:xfrm>
          <a:prstGeom prst="rect">
            <a:avLst/>
          </a:prstGeom>
        </p:spPr>
        <p:txBody>
          <a:bodyPr lIns="0" tIns="0" rIns="0" bIns="0">
            <a:normAutofit/>
          </a:bodyPr>
          <a:lstStyle/>
          <a:p>
            <a:endParaRPr lang="es-CO" sz="2800" b="0" strike="noStrike" spc="-1">
              <a:solidFill>
                <a:srgbClr val="000000"/>
              </a:solidFill>
              <a:latin typeface="Calibri"/>
            </a:endParaRPr>
          </a:p>
        </p:txBody>
      </p:sp>
    </p:spTree>
    <p:extLst>
      <p:ext uri="{BB962C8B-B14F-4D97-AF65-F5344CB8AC3E}">
        <p14:creationId xmlns:p14="http://schemas.microsoft.com/office/powerpoint/2010/main" val="56831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52"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53"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54"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es-CO" sz="2800" b="0" strike="noStrike" spc="-1">
              <a:solidFill>
                <a:srgbClr val="000000"/>
              </a:solidFill>
              <a:latin typeface="Calibri"/>
            </a:endParaRPr>
          </a:p>
        </p:txBody>
      </p:sp>
    </p:spTree>
    <p:extLst>
      <p:ext uri="{BB962C8B-B14F-4D97-AF65-F5344CB8AC3E}">
        <p14:creationId xmlns:p14="http://schemas.microsoft.com/office/powerpoint/2010/main" val="36219581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55"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Tree>
    <p:extLst>
      <p:ext uri="{BB962C8B-B14F-4D97-AF65-F5344CB8AC3E}">
        <p14:creationId xmlns:p14="http://schemas.microsoft.com/office/powerpoint/2010/main" val="325264869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56" name="PlaceHolder 1"/>
          <p:cNvSpPr>
            <a:spLocks noGrp="1"/>
          </p:cNvSpPr>
          <p:nvPr>
            <p:ph type="subTitle"/>
          </p:nvPr>
        </p:nvSpPr>
        <p:spPr>
          <a:xfrm>
            <a:off x="838080" y="365040"/>
            <a:ext cx="10515240" cy="6144120"/>
          </a:xfrm>
          <a:prstGeom prst="rect">
            <a:avLst/>
          </a:prstGeom>
        </p:spPr>
        <p:txBody>
          <a:bodyPr lIns="0" tIns="0" rIns="0" bIns="0" anchor="ctr">
            <a:spAutoFit/>
          </a:bodyPr>
          <a:lstStyle/>
          <a:p>
            <a:pPr algn="ctr"/>
            <a:endParaRPr lang="es-CO" sz="3200" b="0" strike="noStrike" spc="-1">
              <a:latin typeface="Arial"/>
            </a:endParaRPr>
          </a:p>
        </p:txBody>
      </p:sp>
    </p:spTree>
    <p:extLst>
      <p:ext uri="{BB962C8B-B14F-4D97-AF65-F5344CB8AC3E}">
        <p14:creationId xmlns:p14="http://schemas.microsoft.com/office/powerpoint/2010/main" val="253970527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58"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59" name="PlaceHolder 3"/>
          <p:cNvSpPr>
            <a:spLocks noGrp="1"/>
          </p:cNvSpPr>
          <p:nvPr>
            <p:ph type="body"/>
          </p:nvPr>
        </p:nvSpPr>
        <p:spPr>
          <a:xfrm>
            <a:off x="6226200" y="1825560"/>
            <a:ext cx="5131080" cy="435096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60"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extLst>
      <p:ext uri="{BB962C8B-B14F-4D97-AF65-F5344CB8AC3E}">
        <p14:creationId xmlns:p14="http://schemas.microsoft.com/office/powerpoint/2010/main" val="2356694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10"/>
          </p:nvPr>
        </p:nvSpPr>
        <p:spPr/>
        <p:txBody>
          <a:bodyPr/>
          <a:lstStyle/>
          <a:p>
            <a:fld id="{E57F8A23-0D55-40AD-95F6-A3599B171611}" type="datetimeFigureOut">
              <a:rPr lang="es-CO" smtClean="0"/>
              <a:t>12/05/2023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1090087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62" name="PlaceHolder 2"/>
          <p:cNvSpPr>
            <a:spLocks noGrp="1"/>
          </p:cNvSpPr>
          <p:nvPr>
            <p:ph type="body"/>
          </p:nvPr>
        </p:nvSpPr>
        <p:spPr>
          <a:xfrm>
            <a:off x="838080" y="1825560"/>
            <a:ext cx="5131080" cy="435096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63"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64" name="PlaceHolder 4"/>
          <p:cNvSpPr>
            <a:spLocks noGrp="1"/>
          </p:cNvSpPr>
          <p:nvPr>
            <p:ph type="body"/>
          </p:nvPr>
        </p:nvSpPr>
        <p:spPr>
          <a:xfrm>
            <a:off x="6226200" y="409824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extLst>
      <p:ext uri="{BB962C8B-B14F-4D97-AF65-F5344CB8AC3E}">
        <p14:creationId xmlns:p14="http://schemas.microsoft.com/office/powerpoint/2010/main" val="221104664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65"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66"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67"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68" name="PlaceHolder 4"/>
          <p:cNvSpPr>
            <a:spLocks noGrp="1"/>
          </p:cNvSpPr>
          <p:nvPr>
            <p:ph type="body"/>
          </p:nvPr>
        </p:nvSpPr>
        <p:spPr>
          <a:xfrm>
            <a:off x="838080" y="4098240"/>
            <a:ext cx="1051524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extLst>
      <p:ext uri="{BB962C8B-B14F-4D97-AF65-F5344CB8AC3E}">
        <p14:creationId xmlns:p14="http://schemas.microsoft.com/office/powerpoint/2010/main" val="757685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70" name="PlaceHolder 2"/>
          <p:cNvSpPr>
            <a:spLocks noGrp="1"/>
          </p:cNvSpPr>
          <p:nvPr>
            <p:ph type="body"/>
          </p:nvPr>
        </p:nvSpPr>
        <p:spPr>
          <a:xfrm>
            <a:off x="838080" y="1825560"/>
            <a:ext cx="1051524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71" name="PlaceHolder 3"/>
          <p:cNvSpPr>
            <a:spLocks noGrp="1"/>
          </p:cNvSpPr>
          <p:nvPr>
            <p:ph type="body"/>
          </p:nvPr>
        </p:nvSpPr>
        <p:spPr>
          <a:xfrm>
            <a:off x="838080" y="4098240"/>
            <a:ext cx="1051524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extLst>
      <p:ext uri="{BB962C8B-B14F-4D97-AF65-F5344CB8AC3E}">
        <p14:creationId xmlns:p14="http://schemas.microsoft.com/office/powerpoint/2010/main" val="376194709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72"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73" name="PlaceHolder 2"/>
          <p:cNvSpPr>
            <a:spLocks noGrp="1"/>
          </p:cNvSpPr>
          <p:nvPr>
            <p:ph type="body"/>
          </p:nvPr>
        </p:nvSpPr>
        <p:spPr>
          <a:xfrm>
            <a:off x="83808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74" name="PlaceHolder 3"/>
          <p:cNvSpPr>
            <a:spLocks noGrp="1"/>
          </p:cNvSpPr>
          <p:nvPr>
            <p:ph type="body"/>
          </p:nvPr>
        </p:nvSpPr>
        <p:spPr>
          <a:xfrm>
            <a:off x="6226200" y="182556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75" name="PlaceHolder 4"/>
          <p:cNvSpPr>
            <a:spLocks noGrp="1"/>
          </p:cNvSpPr>
          <p:nvPr>
            <p:ph type="body"/>
          </p:nvPr>
        </p:nvSpPr>
        <p:spPr>
          <a:xfrm>
            <a:off x="838080" y="409824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76" name="PlaceHolder 5"/>
          <p:cNvSpPr>
            <a:spLocks noGrp="1"/>
          </p:cNvSpPr>
          <p:nvPr>
            <p:ph type="body"/>
          </p:nvPr>
        </p:nvSpPr>
        <p:spPr>
          <a:xfrm>
            <a:off x="6226200" y="4098240"/>
            <a:ext cx="513108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extLst>
      <p:ext uri="{BB962C8B-B14F-4D97-AF65-F5344CB8AC3E}">
        <p14:creationId xmlns:p14="http://schemas.microsoft.com/office/powerpoint/2010/main" val="421372638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77" name="PlaceHolder 1"/>
          <p:cNvSpPr>
            <a:spLocks noGrp="1"/>
          </p:cNvSpPr>
          <p:nvPr>
            <p:ph type="title"/>
          </p:nvPr>
        </p:nvSpPr>
        <p:spPr>
          <a:xfrm>
            <a:off x="838080" y="365040"/>
            <a:ext cx="10515240" cy="1325160"/>
          </a:xfrm>
          <a:prstGeom prst="rect">
            <a:avLst/>
          </a:prstGeom>
        </p:spPr>
        <p:txBody>
          <a:bodyPr lIns="0" tIns="0" rIns="0" bIns="0" anchor="ctr">
            <a:spAutoFit/>
          </a:bodyPr>
          <a:lstStyle/>
          <a:p>
            <a:endParaRPr lang="es-CO" sz="1800" b="0" strike="noStrike" spc="-1">
              <a:solidFill>
                <a:srgbClr val="000000"/>
              </a:solidFill>
              <a:latin typeface="Calibri"/>
            </a:endParaRPr>
          </a:p>
        </p:txBody>
      </p:sp>
      <p:sp>
        <p:nvSpPr>
          <p:cNvPr id="78" name="PlaceHolder 2"/>
          <p:cNvSpPr>
            <a:spLocks noGrp="1"/>
          </p:cNvSpPr>
          <p:nvPr>
            <p:ph type="body"/>
          </p:nvPr>
        </p:nvSpPr>
        <p:spPr>
          <a:xfrm>
            <a:off x="838080" y="182556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79" name="PlaceHolder 3"/>
          <p:cNvSpPr>
            <a:spLocks noGrp="1"/>
          </p:cNvSpPr>
          <p:nvPr>
            <p:ph type="body"/>
          </p:nvPr>
        </p:nvSpPr>
        <p:spPr>
          <a:xfrm>
            <a:off x="4393440" y="182556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80" name="PlaceHolder 4"/>
          <p:cNvSpPr>
            <a:spLocks noGrp="1"/>
          </p:cNvSpPr>
          <p:nvPr>
            <p:ph type="body"/>
          </p:nvPr>
        </p:nvSpPr>
        <p:spPr>
          <a:xfrm>
            <a:off x="7949160" y="182556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81" name="PlaceHolder 5"/>
          <p:cNvSpPr>
            <a:spLocks noGrp="1"/>
          </p:cNvSpPr>
          <p:nvPr>
            <p:ph type="body"/>
          </p:nvPr>
        </p:nvSpPr>
        <p:spPr>
          <a:xfrm>
            <a:off x="838080" y="409824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82" name="PlaceHolder 6"/>
          <p:cNvSpPr>
            <a:spLocks noGrp="1"/>
          </p:cNvSpPr>
          <p:nvPr>
            <p:ph type="body"/>
          </p:nvPr>
        </p:nvSpPr>
        <p:spPr>
          <a:xfrm>
            <a:off x="4393440" y="409824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
        <p:nvSpPr>
          <p:cNvPr id="83" name="PlaceHolder 7"/>
          <p:cNvSpPr>
            <a:spLocks noGrp="1"/>
          </p:cNvSpPr>
          <p:nvPr>
            <p:ph type="body"/>
          </p:nvPr>
        </p:nvSpPr>
        <p:spPr>
          <a:xfrm>
            <a:off x="7949160" y="4098240"/>
            <a:ext cx="3385800" cy="2075040"/>
          </a:xfrm>
          <a:prstGeom prst="rect">
            <a:avLst/>
          </a:prstGeom>
        </p:spPr>
        <p:txBody>
          <a:bodyPr lIns="0" tIns="0" rIns="0" bIns="0">
            <a:normAutofit/>
          </a:bodyPr>
          <a:lstStyle/>
          <a:p>
            <a:endParaRPr lang="es-CO" sz="2800" b="0" strike="noStrike" spc="-1">
              <a:solidFill>
                <a:srgbClr val="000000"/>
              </a:solidFill>
              <a:latin typeface="Calibri"/>
            </a:endParaRPr>
          </a:p>
        </p:txBody>
      </p:sp>
    </p:spTree>
    <p:extLst>
      <p:ext uri="{BB962C8B-B14F-4D97-AF65-F5344CB8AC3E}">
        <p14:creationId xmlns:p14="http://schemas.microsoft.com/office/powerpoint/2010/main" val="1423538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E57F8A23-0D55-40AD-95F6-A3599B171611}" type="datetimeFigureOut">
              <a:rPr lang="es-CO" smtClean="0"/>
              <a:t>12/05/2023</a:t>
            </a:fld>
            <a:endParaRPr lang="es-CO"/>
          </a:p>
        </p:txBody>
      </p:sp>
      <p:sp>
        <p:nvSpPr>
          <p:cNvPr id="5" name="Marcador de pie de página 4"/>
          <p:cNvSpPr>
            <a:spLocks noGrp="1"/>
          </p:cNvSpPr>
          <p:nvPr>
            <p:ph type="ftr" sz="quarter" idx="11"/>
          </p:nvPr>
        </p:nvSpPr>
        <p:spPr/>
        <p:txBody>
          <a:bodyPr/>
          <a:lstStyle/>
          <a:p>
            <a:endParaRPr lang="es-CO"/>
          </a:p>
        </p:txBody>
      </p:sp>
      <p:sp>
        <p:nvSpPr>
          <p:cNvPr id="6" name="Marcador de número de diapositiva 5"/>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1677163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fecha 4"/>
          <p:cNvSpPr>
            <a:spLocks noGrp="1"/>
          </p:cNvSpPr>
          <p:nvPr>
            <p:ph type="dt" sz="half" idx="10"/>
          </p:nvPr>
        </p:nvSpPr>
        <p:spPr/>
        <p:txBody>
          <a:bodyPr/>
          <a:lstStyle/>
          <a:p>
            <a:fld id="{E57F8A23-0D55-40AD-95F6-A3599B171611}" type="datetimeFigureOut">
              <a:rPr lang="es-CO" smtClean="0"/>
              <a:t>12/05/2023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1465344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7" name="Marcador de fecha 6"/>
          <p:cNvSpPr>
            <a:spLocks noGrp="1"/>
          </p:cNvSpPr>
          <p:nvPr>
            <p:ph type="dt" sz="half" idx="10"/>
          </p:nvPr>
        </p:nvSpPr>
        <p:spPr/>
        <p:txBody>
          <a:bodyPr/>
          <a:lstStyle/>
          <a:p>
            <a:fld id="{E57F8A23-0D55-40AD-95F6-A3599B171611}" type="datetimeFigureOut">
              <a:rPr lang="es-CO" smtClean="0"/>
              <a:t>12/05/2023</a:t>
            </a:fld>
            <a:endParaRPr lang="es-CO"/>
          </a:p>
        </p:txBody>
      </p:sp>
      <p:sp>
        <p:nvSpPr>
          <p:cNvPr id="8" name="Marcador de pie de página 7"/>
          <p:cNvSpPr>
            <a:spLocks noGrp="1"/>
          </p:cNvSpPr>
          <p:nvPr>
            <p:ph type="ftr" sz="quarter" idx="11"/>
          </p:nvPr>
        </p:nvSpPr>
        <p:spPr/>
        <p:txBody>
          <a:bodyPr/>
          <a:lstStyle/>
          <a:p>
            <a:endParaRPr lang="es-CO"/>
          </a:p>
        </p:txBody>
      </p:sp>
      <p:sp>
        <p:nvSpPr>
          <p:cNvPr id="9" name="Marcador de número de diapositiva 8"/>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979788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O"/>
          </a:p>
        </p:txBody>
      </p:sp>
      <p:sp>
        <p:nvSpPr>
          <p:cNvPr id="3" name="Marcador de fecha 2"/>
          <p:cNvSpPr>
            <a:spLocks noGrp="1"/>
          </p:cNvSpPr>
          <p:nvPr>
            <p:ph type="dt" sz="half" idx="10"/>
          </p:nvPr>
        </p:nvSpPr>
        <p:spPr/>
        <p:txBody>
          <a:bodyPr/>
          <a:lstStyle/>
          <a:p>
            <a:fld id="{E57F8A23-0D55-40AD-95F6-A3599B171611}" type="datetimeFigureOut">
              <a:rPr lang="es-CO" smtClean="0"/>
              <a:t>12/05/2023</a:t>
            </a:fld>
            <a:endParaRPr lang="es-CO"/>
          </a:p>
        </p:txBody>
      </p:sp>
      <p:sp>
        <p:nvSpPr>
          <p:cNvPr id="4" name="Marcador de pie de página 3"/>
          <p:cNvSpPr>
            <a:spLocks noGrp="1"/>
          </p:cNvSpPr>
          <p:nvPr>
            <p:ph type="ftr" sz="quarter" idx="11"/>
          </p:nvPr>
        </p:nvSpPr>
        <p:spPr/>
        <p:txBody>
          <a:bodyPr/>
          <a:lstStyle/>
          <a:p>
            <a:endParaRPr lang="es-CO"/>
          </a:p>
        </p:txBody>
      </p:sp>
      <p:sp>
        <p:nvSpPr>
          <p:cNvPr id="5" name="Marcador de número de diapositiva 4"/>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39674104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E57F8A23-0D55-40AD-95F6-A3599B171611}" type="datetimeFigureOut">
              <a:rPr lang="es-CO" smtClean="0"/>
              <a:t>12/05/2023</a:t>
            </a:fld>
            <a:endParaRPr lang="es-CO"/>
          </a:p>
        </p:txBody>
      </p:sp>
      <p:sp>
        <p:nvSpPr>
          <p:cNvPr id="3" name="Marcador de pie de página 2"/>
          <p:cNvSpPr>
            <a:spLocks noGrp="1"/>
          </p:cNvSpPr>
          <p:nvPr>
            <p:ph type="ftr" sz="quarter" idx="11"/>
          </p:nvPr>
        </p:nvSpPr>
        <p:spPr/>
        <p:txBody>
          <a:bodyPr/>
          <a:lstStyle/>
          <a:p>
            <a:endParaRPr lang="es-CO"/>
          </a:p>
        </p:txBody>
      </p:sp>
      <p:sp>
        <p:nvSpPr>
          <p:cNvPr id="4" name="Marcador de número de diapositiva 3"/>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2043853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E57F8A23-0D55-40AD-95F6-A3599B171611}" type="datetimeFigureOut">
              <a:rPr lang="es-CO" smtClean="0"/>
              <a:t>12/05/2023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17308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O"/>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O"/>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E57F8A23-0D55-40AD-95F6-A3599B171611}" type="datetimeFigureOut">
              <a:rPr lang="es-CO" smtClean="0"/>
              <a:t>12/05/2023</a:t>
            </a:fld>
            <a:endParaRPr lang="es-CO"/>
          </a:p>
        </p:txBody>
      </p:sp>
      <p:sp>
        <p:nvSpPr>
          <p:cNvPr id="6" name="Marcador de pie de página 5"/>
          <p:cNvSpPr>
            <a:spLocks noGrp="1"/>
          </p:cNvSpPr>
          <p:nvPr>
            <p:ph type="ftr" sz="quarter" idx="11"/>
          </p:nvPr>
        </p:nvSpPr>
        <p:spPr/>
        <p:txBody>
          <a:bodyPr/>
          <a:lstStyle/>
          <a:p>
            <a:endParaRPr lang="es-CO"/>
          </a:p>
        </p:txBody>
      </p:sp>
      <p:sp>
        <p:nvSpPr>
          <p:cNvPr id="7" name="Marcador de número de diapositiva 6"/>
          <p:cNvSpPr>
            <a:spLocks noGrp="1"/>
          </p:cNvSpPr>
          <p:nvPr>
            <p:ph type="sldNum" sz="quarter" idx="12"/>
          </p:nvPr>
        </p:nvSpPr>
        <p:spPr/>
        <p:txBody>
          <a:bodyPr/>
          <a:lstStyle/>
          <a:p>
            <a:fld id="{A0799BB4-8F4A-4C2D-9761-E4A7D4DEA18F}" type="slidenum">
              <a:rPr lang="es-CO" smtClean="0"/>
              <a:t>‹Nº›</a:t>
            </a:fld>
            <a:endParaRPr lang="es-CO"/>
          </a:p>
        </p:txBody>
      </p:sp>
    </p:spTree>
    <p:extLst>
      <p:ext uri="{BB962C8B-B14F-4D97-AF65-F5344CB8AC3E}">
        <p14:creationId xmlns:p14="http://schemas.microsoft.com/office/powerpoint/2010/main" val="464351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Imagen 6"/>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O"/>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O"/>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7F8A23-0D55-40AD-95F6-A3599B171611}" type="datetimeFigureOut">
              <a:rPr lang="es-CO" smtClean="0"/>
              <a:t>12/05/2023</a:t>
            </a:fld>
            <a:endParaRPr lang="es-CO"/>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O"/>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799BB4-8F4A-4C2D-9761-E4A7D4DEA18F}" type="slidenum">
              <a:rPr lang="es-CO" smtClean="0"/>
              <a:t>‹Nº›</a:t>
            </a:fld>
            <a:endParaRPr lang="es-CO"/>
          </a:p>
        </p:txBody>
      </p:sp>
    </p:spTree>
    <p:extLst>
      <p:ext uri="{BB962C8B-B14F-4D97-AF65-F5344CB8AC3E}">
        <p14:creationId xmlns:p14="http://schemas.microsoft.com/office/powerpoint/2010/main" val="4210149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2" name="PlaceHolder 1"/>
          <p:cNvSpPr>
            <a:spLocks noGrp="1"/>
          </p:cNvSpPr>
          <p:nvPr>
            <p:ph type="title"/>
          </p:nvPr>
        </p:nvSpPr>
        <p:spPr>
          <a:xfrm>
            <a:off x="838080" y="365040"/>
            <a:ext cx="10515240" cy="1325160"/>
          </a:xfrm>
          <a:prstGeom prst="rect">
            <a:avLst/>
          </a:prstGeom>
        </p:spPr>
        <p:txBody>
          <a:bodyPr anchor="ctr">
            <a:noAutofit/>
          </a:bodyPr>
          <a:lstStyle/>
          <a:p>
            <a:pPr>
              <a:lnSpc>
                <a:spcPct val="90000"/>
              </a:lnSpc>
            </a:pPr>
            <a:r>
              <a:rPr lang="es-CO" sz="4400" b="0" strike="noStrike" spc="-1">
                <a:solidFill>
                  <a:srgbClr val="000000"/>
                </a:solidFill>
                <a:latin typeface="Calibri Light"/>
              </a:rPr>
              <a:t>Haga clic para modificar el estilo de título del patrón</a:t>
            </a:r>
            <a:endParaRPr lang="es-CO" sz="4400" b="0" strike="noStrike" spc="-1">
              <a:solidFill>
                <a:srgbClr val="000000"/>
              </a:solidFill>
              <a:latin typeface="Calibri"/>
            </a:endParaRPr>
          </a:p>
        </p:txBody>
      </p:sp>
      <p:sp>
        <p:nvSpPr>
          <p:cNvPr id="43" name="PlaceHolder 2"/>
          <p:cNvSpPr>
            <a:spLocks noGrp="1"/>
          </p:cNvSpPr>
          <p:nvPr>
            <p:ph type="body"/>
          </p:nvPr>
        </p:nvSpPr>
        <p:spPr>
          <a:xfrm>
            <a:off x="838080" y="1825560"/>
            <a:ext cx="10515240" cy="4350960"/>
          </a:xfrm>
          <a:prstGeom prst="rect">
            <a:avLst/>
          </a:prstGeom>
        </p:spPr>
        <p:txBody>
          <a:bodyPr>
            <a:noAutofit/>
          </a:bodyPr>
          <a:lstStyle/>
          <a:p>
            <a:pPr marL="228600" indent="-228240">
              <a:lnSpc>
                <a:spcPct val="90000"/>
              </a:lnSpc>
              <a:spcBef>
                <a:spcPts val="1001"/>
              </a:spcBef>
              <a:buClr>
                <a:srgbClr val="000000"/>
              </a:buClr>
              <a:buFont typeface="Arial"/>
              <a:buChar char="•"/>
            </a:pPr>
            <a:r>
              <a:rPr lang="es-CO" sz="2800" b="0" strike="noStrike" spc="-1">
                <a:solidFill>
                  <a:srgbClr val="000000"/>
                </a:solidFill>
                <a:latin typeface="Calibri"/>
              </a:rPr>
              <a:t>Editar el estilo de texto del patrón</a:t>
            </a:r>
          </a:p>
          <a:p>
            <a:pPr marL="685800" lvl="1" indent="-228240">
              <a:lnSpc>
                <a:spcPct val="90000"/>
              </a:lnSpc>
              <a:spcBef>
                <a:spcPts val="499"/>
              </a:spcBef>
              <a:buClr>
                <a:srgbClr val="000000"/>
              </a:buClr>
              <a:buFont typeface="Arial"/>
              <a:buChar char="•"/>
            </a:pPr>
            <a:r>
              <a:rPr lang="es-CO" sz="2400" b="0" strike="noStrike" spc="-1">
                <a:solidFill>
                  <a:srgbClr val="000000"/>
                </a:solidFill>
                <a:latin typeface="Calibri"/>
              </a:rPr>
              <a:t>Segundo nivel</a:t>
            </a:r>
          </a:p>
          <a:p>
            <a:pPr marL="1143000" lvl="2" indent="-228240">
              <a:lnSpc>
                <a:spcPct val="90000"/>
              </a:lnSpc>
              <a:spcBef>
                <a:spcPts val="499"/>
              </a:spcBef>
              <a:buClr>
                <a:srgbClr val="000000"/>
              </a:buClr>
              <a:buFont typeface="Arial"/>
              <a:buChar char="•"/>
            </a:pPr>
            <a:r>
              <a:rPr lang="es-CO" sz="2000" b="0" strike="noStrike" spc="-1">
                <a:solidFill>
                  <a:srgbClr val="000000"/>
                </a:solidFill>
                <a:latin typeface="Calibri"/>
              </a:rPr>
              <a:t>Tercer nivel</a:t>
            </a:r>
          </a:p>
          <a:p>
            <a:pPr marL="1600200" lvl="3" indent="-228240">
              <a:lnSpc>
                <a:spcPct val="90000"/>
              </a:lnSpc>
              <a:spcBef>
                <a:spcPts val="499"/>
              </a:spcBef>
              <a:buClr>
                <a:srgbClr val="000000"/>
              </a:buClr>
              <a:buFont typeface="Arial"/>
              <a:buChar char="•"/>
            </a:pPr>
            <a:r>
              <a:rPr lang="es-CO" sz="1800" b="0" strike="noStrike" spc="-1">
                <a:solidFill>
                  <a:srgbClr val="000000"/>
                </a:solidFill>
                <a:latin typeface="Calibri"/>
              </a:rPr>
              <a:t>Cuarto nivel</a:t>
            </a:r>
          </a:p>
          <a:p>
            <a:pPr marL="2057400" lvl="4" indent="-228240">
              <a:lnSpc>
                <a:spcPct val="90000"/>
              </a:lnSpc>
              <a:spcBef>
                <a:spcPts val="499"/>
              </a:spcBef>
              <a:buClr>
                <a:srgbClr val="000000"/>
              </a:buClr>
              <a:buFont typeface="Arial"/>
              <a:buChar char="•"/>
            </a:pPr>
            <a:r>
              <a:rPr lang="es-CO" sz="1800" b="0" strike="noStrike" spc="-1">
                <a:solidFill>
                  <a:srgbClr val="000000"/>
                </a:solidFill>
                <a:latin typeface="Calibri"/>
              </a:rPr>
              <a:t>Quinto nivel</a:t>
            </a:r>
          </a:p>
        </p:txBody>
      </p:sp>
      <p:sp>
        <p:nvSpPr>
          <p:cNvPr id="44" name="PlaceHolder 3"/>
          <p:cNvSpPr>
            <a:spLocks noGrp="1"/>
          </p:cNvSpPr>
          <p:nvPr>
            <p:ph type="dt"/>
          </p:nvPr>
        </p:nvSpPr>
        <p:spPr>
          <a:xfrm>
            <a:off x="838080" y="6356520"/>
            <a:ext cx="2742840" cy="364680"/>
          </a:xfrm>
          <a:prstGeom prst="rect">
            <a:avLst/>
          </a:prstGeom>
        </p:spPr>
        <p:txBody>
          <a:bodyPr anchor="ctr">
            <a:noAutofit/>
          </a:bodyPr>
          <a:lstStyle/>
          <a:p>
            <a:fld id="{77E4DE93-8D70-40AA-9572-EAA6F0667533}" type="datetime">
              <a:rPr lang="es-CO" sz="1200" spc="-1">
                <a:solidFill>
                  <a:srgbClr val="8B8B8B"/>
                </a:solidFill>
                <a:latin typeface="Calibri"/>
              </a:rPr>
              <a:pPr/>
              <a:t>12/05/2023</a:t>
            </a:fld>
            <a:endParaRPr lang="es-CO" sz="1200" spc="-1">
              <a:solidFill>
                <a:prstClr val="black"/>
              </a:solidFill>
              <a:latin typeface="Times New Roman"/>
            </a:endParaRPr>
          </a:p>
        </p:txBody>
      </p:sp>
      <p:sp>
        <p:nvSpPr>
          <p:cNvPr id="45" name="PlaceHolder 4"/>
          <p:cNvSpPr>
            <a:spLocks noGrp="1"/>
          </p:cNvSpPr>
          <p:nvPr>
            <p:ph type="ftr"/>
          </p:nvPr>
        </p:nvSpPr>
        <p:spPr>
          <a:xfrm>
            <a:off x="4038480" y="6356520"/>
            <a:ext cx="4114440" cy="364680"/>
          </a:xfrm>
          <a:prstGeom prst="rect">
            <a:avLst/>
          </a:prstGeom>
        </p:spPr>
        <p:txBody>
          <a:bodyPr anchor="ctr">
            <a:noAutofit/>
          </a:bodyPr>
          <a:lstStyle/>
          <a:p>
            <a:endParaRPr lang="es-CO" sz="2400" spc="-1">
              <a:solidFill>
                <a:prstClr val="black"/>
              </a:solidFill>
              <a:latin typeface="Times New Roman"/>
            </a:endParaRPr>
          </a:p>
        </p:txBody>
      </p:sp>
      <p:sp>
        <p:nvSpPr>
          <p:cNvPr id="46" name="PlaceHolder 5"/>
          <p:cNvSpPr>
            <a:spLocks noGrp="1"/>
          </p:cNvSpPr>
          <p:nvPr>
            <p:ph type="sldNum"/>
          </p:nvPr>
        </p:nvSpPr>
        <p:spPr>
          <a:xfrm>
            <a:off x="8610480" y="6356520"/>
            <a:ext cx="2742840" cy="364680"/>
          </a:xfrm>
          <a:prstGeom prst="rect">
            <a:avLst/>
          </a:prstGeom>
        </p:spPr>
        <p:txBody>
          <a:bodyPr anchor="ctr">
            <a:noAutofit/>
          </a:bodyPr>
          <a:lstStyle/>
          <a:p>
            <a:pPr algn="r"/>
            <a:fld id="{0A3BDEC8-A48A-4BFD-A061-768713197617}" type="slidenum">
              <a:rPr lang="es-CO" sz="1200" spc="-1">
                <a:solidFill>
                  <a:srgbClr val="8B8B8B"/>
                </a:solidFill>
                <a:latin typeface="Calibri"/>
              </a:rPr>
              <a:pPr algn="r"/>
              <a:t>‹Nº›</a:t>
            </a:fld>
            <a:endParaRPr lang="es-CO" sz="1200" spc="-1">
              <a:solidFill>
                <a:prstClr val="black"/>
              </a:solidFill>
              <a:latin typeface="Times New Roman"/>
            </a:endParaRPr>
          </a:p>
        </p:txBody>
      </p:sp>
      <p:pic>
        <p:nvPicPr>
          <p:cNvPr id="47" name="Imagen 6"/>
          <p:cNvPicPr/>
          <p:nvPr/>
        </p:nvPicPr>
        <p:blipFill>
          <a:blip r:embed="rId14"/>
          <a:stretch/>
        </p:blipFill>
        <p:spPr>
          <a:xfrm>
            <a:off x="0" y="720"/>
            <a:ext cx="12191760" cy="6856200"/>
          </a:xfrm>
          <a:prstGeom prst="rect">
            <a:avLst/>
          </a:prstGeom>
          <a:ln>
            <a:noFill/>
          </a:ln>
        </p:spPr>
      </p:pic>
    </p:spTree>
    <p:extLst>
      <p:ext uri="{BB962C8B-B14F-4D97-AF65-F5344CB8AC3E}">
        <p14:creationId xmlns:p14="http://schemas.microsoft.com/office/powerpoint/2010/main" val="264209692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4">
            <a:extLst>
              <a:ext uri="{FF2B5EF4-FFF2-40B4-BE49-F238E27FC236}">
                <a16:creationId xmlns:a16="http://schemas.microsoft.com/office/drawing/2014/main" xmlns="" id="{6699AC3C-FE44-4341-B799-F20DE8937C2B}"/>
              </a:ext>
            </a:extLst>
          </p:cNvPr>
          <p:cNvSpPr txBox="1"/>
          <p:nvPr/>
        </p:nvSpPr>
        <p:spPr>
          <a:xfrm>
            <a:off x="123566" y="1141353"/>
            <a:ext cx="11972148" cy="193899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pPr>
            <a:r>
              <a:rPr lang="es-ES" sz="6000" spc="-1" dirty="0" smtClean="0">
                <a:solidFill>
                  <a:srgbClr val="548235"/>
                </a:solidFill>
                <a:latin typeface="Arial Rounded MT Bold"/>
              </a:rPr>
              <a:t>Plan Instituciona</a:t>
            </a:r>
            <a:r>
              <a:rPr lang="es-ES" sz="6000" spc="-1" dirty="0" smtClean="0">
                <a:solidFill>
                  <a:srgbClr val="548235"/>
                </a:solidFill>
                <a:latin typeface="Arial Rounded MT Bold"/>
              </a:rPr>
              <a:t>l de </a:t>
            </a:r>
            <a:r>
              <a:rPr lang="es-ES" sz="6000" spc="-1" dirty="0" smtClean="0">
                <a:solidFill>
                  <a:srgbClr val="548235"/>
                </a:solidFill>
                <a:latin typeface="Arial Rounded MT Bold"/>
              </a:rPr>
              <a:t>Capacitación </a:t>
            </a:r>
            <a:r>
              <a:rPr lang="es-ES" sz="6000" spc="-1" dirty="0" smtClean="0">
                <a:solidFill>
                  <a:srgbClr val="548235"/>
                </a:solidFill>
                <a:latin typeface="Arial Rounded MT Bold"/>
              </a:rPr>
              <a:t>– PIC </a:t>
            </a:r>
            <a:r>
              <a:rPr lang="es-ES" sz="6000" spc="-1" dirty="0" smtClean="0">
                <a:solidFill>
                  <a:srgbClr val="548235"/>
                </a:solidFill>
                <a:latin typeface="Arial Rounded MT Bold"/>
              </a:rPr>
              <a:t>2023</a:t>
            </a:r>
          </a:p>
        </p:txBody>
      </p:sp>
      <p:sp>
        <p:nvSpPr>
          <p:cNvPr id="3" name="Rectángulo 2"/>
          <p:cNvSpPr/>
          <p:nvPr/>
        </p:nvSpPr>
        <p:spPr>
          <a:xfrm>
            <a:off x="1186249" y="3863715"/>
            <a:ext cx="10364483" cy="1200329"/>
          </a:xfrm>
          <a:prstGeom prst="rect">
            <a:avLst/>
          </a:prstGeom>
        </p:spPr>
        <p:txBody>
          <a:bodyPr wrap="square">
            <a:spAutoFit/>
          </a:bodyPr>
          <a:lstStyle/>
          <a:p>
            <a:pPr algn="ctr">
              <a:lnSpc>
                <a:spcPct val="100000"/>
              </a:lnSpc>
            </a:pPr>
            <a:r>
              <a:rPr lang="es-ES" sz="4000" spc="-1" dirty="0">
                <a:solidFill>
                  <a:schemeClr val="accent5">
                    <a:lumMod val="75000"/>
                  </a:schemeClr>
                </a:solidFill>
                <a:latin typeface="Arial Rounded MT Bold"/>
              </a:rPr>
              <a:t>Subgerencia Administrativa y financiera</a:t>
            </a:r>
          </a:p>
          <a:p>
            <a:pPr algn="ctr">
              <a:lnSpc>
                <a:spcPct val="100000"/>
              </a:lnSpc>
            </a:pPr>
            <a:r>
              <a:rPr lang="es-ES" sz="3200" spc="-1" dirty="0">
                <a:solidFill>
                  <a:schemeClr val="accent5">
                    <a:lumMod val="75000"/>
                  </a:schemeClr>
                </a:solidFill>
                <a:latin typeface="Arial Rounded MT Bold"/>
              </a:rPr>
              <a:t>Grupo de Gestión del Talento Humano</a:t>
            </a:r>
            <a:endParaRPr lang="es-ES" sz="3200" spc="-1" dirty="0">
              <a:solidFill>
                <a:schemeClr val="accent5">
                  <a:lumMod val="75000"/>
                </a:schemeClr>
              </a:solidFill>
              <a:latin typeface="Arial Rounded MT Bold"/>
            </a:endParaRPr>
          </a:p>
        </p:txBody>
      </p:sp>
    </p:spTree>
    <p:extLst>
      <p:ext uri="{BB962C8B-B14F-4D97-AF65-F5344CB8AC3E}">
        <p14:creationId xmlns:p14="http://schemas.microsoft.com/office/powerpoint/2010/main" val="924715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56062" y="323562"/>
            <a:ext cx="9810404" cy="1147791"/>
          </a:xfrm>
        </p:spPr>
        <p:txBody>
          <a:bodyPr/>
          <a:lstStyle/>
          <a:p>
            <a:r>
              <a:rPr lang="es-ES" b="1" spc="-1" dirty="0">
                <a:solidFill>
                  <a:srgbClr val="739A28"/>
                </a:solidFill>
                <a:latin typeface="Arial Rounded MT Bold"/>
              </a:rPr>
              <a:t>Gestión con entidades </a:t>
            </a:r>
            <a:r>
              <a:rPr lang="es-ES" b="1" spc="-1" dirty="0" smtClean="0">
                <a:solidFill>
                  <a:srgbClr val="739A28"/>
                </a:solidFill>
                <a:latin typeface="Arial Rounded MT Bold"/>
              </a:rPr>
              <a:t>públicas</a:t>
            </a:r>
            <a:endParaRPr lang="es-CO" dirty="0"/>
          </a:p>
        </p:txBody>
      </p:sp>
      <p:graphicFrame>
        <p:nvGraphicFramePr>
          <p:cNvPr id="4" name="Tabla 3"/>
          <p:cNvGraphicFramePr>
            <a:graphicFrameLocks noGrp="1"/>
          </p:cNvGraphicFramePr>
          <p:nvPr>
            <p:extLst>
              <p:ext uri="{D42A27DB-BD31-4B8C-83A1-F6EECF244321}">
                <p14:modId xmlns:p14="http://schemas.microsoft.com/office/powerpoint/2010/main" val="1754023234"/>
              </p:ext>
            </p:extLst>
          </p:nvPr>
        </p:nvGraphicFramePr>
        <p:xfrm>
          <a:off x="507077" y="1338349"/>
          <a:ext cx="10811712" cy="5157274"/>
        </p:xfrm>
        <a:graphic>
          <a:graphicData uri="http://schemas.openxmlformats.org/drawingml/2006/table">
            <a:tbl>
              <a:tblPr>
                <a:tableStyleId>{E8B1032C-EA38-4F05-BA0D-38AFFFC7BED3}</a:tableStyleId>
              </a:tblPr>
              <a:tblGrid>
                <a:gridCol w="5287541">
                  <a:extLst>
                    <a:ext uri="{9D8B030D-6E8A-4147-A177-3AD203B41FA5}">
                      <a16:colId xmlns:a16="http://schemas.microsoft.com/office/drawing/2014/main" xmlns="" val="4212315287"/>
                    </a:ext>
                  </a:extLst>
                </a:gridCol>
                <a:gridCol w="5524171">
                  <a:extLst>
                    <a:ext uri="{9D8B030D-6E8A-4147-A177-3AD203B41FA5}">
                      <a16:colId xmlns:a16="http://schemas.microsoft.com/office/drawing/2014/main" xmlns="" val="3861686053"/>
                    </a:ext>
                  </a:extLst>
                </a:gridCol>
              </a:tblGrid>
              <a:tr h="369684">
                <a:tc>
                  <a:txBody>
                    <a:bodyPr/>
                    <a:lstStyle/>
                    <a:p>
                      <a:pPr algn="ctr" fontAlgn="ctr"/>
                      <a:r>
                        <a:rPr lang="es-CO" sz="1200" b="1" u="none" strike="noStrike" dirty="0">
                          <a:effectLst/>
                        </a:rPr>
                        <a:t>NECESIDADES</a:t>
                      </a:r>
                      <a:br>
                        <a:rPr lang="es-CO" sz="1200" b="1" u="none" strike="noStrike" dirty="0">
                          <a:effectLst/>
                        </a:rPr>
                      </a:br>
                      <a:r>
                        <a:rPr lang="es-CO" sz="1200" b="1" u="none" strike="noStrike" dirty="0">
                          <a:effectLst/>
                        </a:rPr>
                        <a:t>PROGRAMAS DE CAPACITACIÓN </a:t>
                      </a:r>
                      <a:endParaRPr lang="es-CO" sz="1200" b="1" i="0" u="none" strike="noStrike" dirty="0">
                        <a:solidFill>
                          <a:srgbClr val="000000"/>
                        </a:solidFill>
                        <a:effectLst/>
                        <a:latin typeface="Arial" panose="020B0604020202020204" pitchFamily="34" charset="0"/>
                      </a:endParaRPr>
                    </a:p>
                  </a:txBody>
                  <a:tcPr marL="6853" marR="6853" marT="6853" marB="0" anchor="ctr">
                    <a:solidFill>
                      <a:schemeClr val="accent6">
                        <a:lumMod val="40000"/>
                        <a:lumOff val="60000"/>
                      </a:schemeClr>
                    </a:solidFill>
                  </a:tcPr>
                </a:tc>
                <a:tc>
                  <a:txBody>
                    <a:bodyPr/>
                    <a:lstStyle/>
                    <a:p>
                      <a:pPr algn="ctr" fontAlgn="ctr"/>
                      <a:r>
                        <a:rPr lang="es-CO" sz="1200" b="1" u="none" strike="noStrike" dirty="0">
                          <a:effectLst/>
                        </a:rPr>
                        <a:t>OBJETIVO DEL PROGRAMA</a:t>
                      </a:r>
                      <a:endParaRPr lang="es-CO" sz="1200" b="1" i="0" u="none" strike="noStrike" dirty="0">
                        <a:solidFill>
                          <a:srgbClr val="000000"/>
                        </a:solidFill>
                        <a:effectLst/>
                        <a:latin typeface="Arial" panose="020B0604020202020204" pitchFamily="34" charset="0"/>
                      </a:endParaRPr>
                    </a:p>
                  </a:txBody>
                  <a:tcPr marL="6853" marR="6853" marT="6853" marB="0" anchor="ctr">
                    <a:solidFill>
                      <a:schemeClr val="accent6">
                        <a:lumMod val="40000"/>
                        <a:lumOff val="60000"/>
                      </a:schemeClr>
                    </a:solidFill>
                  </a:tcPr>
                </a:tc>
                <a:extLst>
                  <a:ext uri="{0D108BD9-81ED-4DB2-BD59-A6C34878D82A}">
                    <a16:rowId xmlns:a16="http://schemas.microsoft.com/office/drawing/2014/main" xmlns="" val="1159003247"/>
                  </a:ext>
                </a:extLst>
              </a:tr>
              <a:tr h="348357">
                <a:tc>
                  <a:txBody>
                    <a:bodyPr/>
                    <a:lstStyle/>
                    <a:p>
                      <a:pPr algn="ctr" fontAlgn="ctr"/>
                      <a:r>
                        <a:rPr lang="es-CO" sz="1100" u="none" strike="noStrike" dirty="0">
                          <a:effectLst/>
                          <a:latin typeface="Arial" panose="020B0604020202020204" pitchFamily="34" charset="0"/>
                          <a:cs typeface="Arial" panose="020B0604020202020204" pitchFamily="34" charset="0"/>
                        </a:rPr>
                        <a:t/>
                      </a:r>
                      <a:br>
                        <a:rPr lang="es-CO" sz="1100" u="none" strike="noStrike" dirty="0">
                          <a:effectLst/>
                          <a:latin typeface="Arial" panose="020B0604020202020204" pitchFamily="34" charset="0"/>
                          <a:cs typeface="Arial" panose="020B0604020202020204" pitchFamily="34" charset="0"/>
                        </a:rPr>
                      </a:br>
                      <a:r>
                        <a:rPr lang="es-CO" sz="1100" u="none" strike="noStrike" dirty="0">
                          <a:effectLst/>
                          <a:latin typeface="Arial" panose="020B0604020202020204" pitchFamily="34" charset="0"/>
                          <a:cs typeface="Arial" panose="020B0604020202020204" pitchFamily="34" charset="0"/>
                        </a:rPr>
                        <a:t>Fundamentos de estadística.</a:t>
                      </a:r>
                      <a:br>
                        <a:rPr lang="es-CO" sz="1100" u="none" strike="noStrike" dirty="0">
                          <a:effectLst/>
                          <a:latin typeface="Arial" panose="020B0604020202020204" pitchFamily="34" charset="0"/>
                          <a:cs typeface="Arial" panose="020B0604020202020204" pitchFamily="34" charset="0"/>
                        </a:rPr>
                      </a:b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tc>
                  <a:txBody>
                    <a:bodyPr/>
                    <a:lstStyle/>
                    <a:p>
                      <a:pPr algn="ctr" fontAlgn="ctr"/>
                      <a:r>
                        <a:rPr lang="es-CO" sz="1100" u="none" strike="noStrike">
                          <a:effectLst/>
                          <a:latin typeface="Arial" panose="020B0604020202020204" pitchFamily="34" charset="0"/>
                          <a:cs typeface="Arial" panose="020B0604020202020204" pitchFamily="34" charset="0"/>
                        </a:rPr>
                        <a:t>Actualización en los procesos </a:t>
                      </a:r>
                      <a:endParaRPr lang="es-CO" sz="1100" b="0" i="0" u="none" strike="noStrike">
                        <a:solidFill>
                          <a:srgbClr val="000000"/>
                        </a:solidFill>
                        <a:effectLst/>
                        <a:latin typeface="Arial" panose="020B0604020202020204" pitchFamily="34" charset="0"/>
                        <a:cs typeface="Arial" panose="020B0604020202020204" pitchFamily="34" charset="0"/>
                      </a:endParaRPr>
                    </a:p>
                  </a:txBody>
                  <a:tcPr marL="6853" marR="6853" marT="6853" marB="0" anchor="ctr"/>
                </a:tc>
                <a:extLst>
                  <a:ext uri="{0D108BD9-81ED-4DB2-BD59-A6C34878D82A}">
                    <a16:rowId xmlns:a16="http://schemas.microsoft.com/office/drawing/2014/main" xmlns="" val="1815848355"/>
                  </a:ext>
                </a:extLst>
              </a:tr>
              <a:tr h="497751">
                <a:tc>
                  <a:txBody>
                    <a:bodyPr/>
                    <a:lstStyle/>
                    <a:p>
                      <a:pPr algn="ctr" fontAlgn="ctr"/>
                      <a:r>
                        <a:rPr lang="es-CO" sz="1100" u="none" strike="noStrike" dirty="0">
                          <a:effectLst/>
                          <a:latin typeface="Arial" panose="020B0604020202020204" pitchFamily="34" charset="0"/>
                          <a:cs typeface="Arial" panose="020B0604020202020204" pitchFamily="34" charset="0"/>
                        </a:rPr>
                        <a:t>Atención al ciudadano</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Fortalecer las habilidades comunicativas y sociales que ayuden a prestar un servicio óptimo  en todos los medios  establecidos para la atención </a:t>
                      </a:r>
                      <a:r>
                        <a:rPr lang="es-ES" sz="1100" u="none" strike="noStrike" dirty="0" smtClean="0">
                          <a:effectLst/>
                          <a:latin typeface="Arial" panose="020B0604020202020204" pitchFamily="34" charset="0"/>
                          <a:cs typeface="Arial" panose="020B0604020202020204" pitchFamily="34" charset="0"/>
                        </a:rPr>
                        <a:t>al ciudadano.</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extLst>
                  <a:ext uri="{0D108BD9-81ED-4DB2-BD59-A6C34878D82A}">
                    <a16:rowId xmlns:a16="http://schemas.microsoft.com/office/drawing/2014/main" xmlns="" val="2440654671"/>
                  </a:ext>
                </a:extLst>
              </a:tr>
              <a:tr h="350443">
                <a:tc>
                  <a:txBody>
                    <a:bodyPr/>
                    <a:lstStyle/>
                    <a:p>
                      <a:pPr algn="ctr" fontAlgn="ctr"/>
                      <a:r>
                        <a:rPr lang="es-CO" sz="1100" u="none" strike="noStrike" dirty="0">
                          <a:effectLst/>
                          <a:latin typeface="Arial" panose="020B0604020202020204" pitchFamily="34" charset="0"/>
                          <a:cs typeface="Arial" panose="020B0604020202020204" pitchFamily="34" charset="0"/>
                        </a:rPr>
                        <a:t>Habilidades Blandas</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Mejorar la calidad laboral del trabajador</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extLst>
                  <a:ext uri="{0D108BD9-81ED-4DB2-BD59-A6C34878D82A}">
                    <a16:rowId xmlns:a16="http://schemas.microsoft.com/office/drawing/2014/main" xmlns="" val="3998638809"/>
                  </a:ext>
                </a:extLst>
              </a:tr>
              <a:tr h="1336552">
                <a:tc>
                  <a:txBody>
                    <a:bodyPr/>
                    <a:lstStyle/>
                    <a:p>
                      <a:pPr algn="ctr" fontAlgn="ctr"/>
                      <a:r>
                        <a:rPr lang="es-CO" sz="1100" u="none" strike="noStrike" dirty="0" smtClean="0">
                          <a:effectLst/>
                          <a:latin typeface="Arial" panose="020B0604020202020204" pitchFamily="34" charset="0"/>
                          <a:cs typeface="Arial" panose="020B0604020202020204" pitchFamily="34" charset="0"/>
                        </a:rPr>
                        <a:t>Lenguaje</a:t>
                      </a:r>
                      <a:r>
                        <a:rPr lang="es-CO" sz="1100" u="none" strike="noStrike" baseline="0" dirty="0" smtClean="0">
                          <a:effectLst/>
                          <a:latin typeface="Arial" panose="020B0604020202020204" pitchFamily="34" charset="0"/>
                          <a:cs typeface="Arial" panose="020B0604020202020204" pitchFamily="34" charset="0"/>
                        </a:rPr>
                        <a:t> Claro</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El Curso de Lenguaje Claro se enmarca en las dimensiones de talento humano, gestión con valores para el resultado e información y comunicación del Modelo Integrado de Planeación y Gestión (MIPG), con el propósito de brindar herramientas de lenguaje claro y cercano a los servidores públicos de Colombia, que permitan mejorar la comunicación entre el Estado y los ciudadanos.</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extLst>
                  <a:ext uri="{0D108BD9-81ED-4DB2-BD59-A6C34878D82A}">
                    <a16:rowId xmlns:a16="http://schemas.microsoft.com/office/drawing/2014/main" xmlns="" val="3399208067"/>
                  </a:ext>
                </a:extLst>
              </a:tr>
              <a:tr h="490543">
                <a:tc>
                  <a:txBody>
                    <a:bodyPr/>
                    <a:lstStyle/>
                    <a:p>
                      <a:pPr algn="ctr" fontAlgn="ctr"/>
                      <a:r>
                        <a:rPr lang="es-CO" sz="1100" u="none" strike="noStrike">
                          <a:effectLst/>
                          <a:latin typeface="Arial" panose="020B0604020202020204" pitchFamily="34" charset="0"/>
                          <a:cs typeface="Arial" panose="020B0604020202020204" pitchFamily="34" charset="0"/>
                        </a:rPr>
                        <a:t>Operador Económico Autorizado </a:t>
                      </a:r>
                      <a:endParaRPr lang="es-CO" sz="1100" b="0" i="0" u="none" strike="noStrike">
                        <a:solidFill>
                          <a:srgbClr val="000000"/>
                        </a:solidFill>
                        <a:effectLst/>
                        <a:latin typeface="Arial" panose="020B0604020202020204" pitchFamily="34" charset="0"/>
                        <a:cs typeface="Arial" panose="020B0604020202020204" pitchFamily="34" charset="0"/>
                      </a:endParaRPr>
                    </a:p>
                  </a:txBody>
                  <a:tcPr marL="6853" marR="6853" marT="6853"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Adquirir </a:t>
                      </a:r>
                      <a:r>
                        <a:rPr lang="es-ES" sz="1100" u="none" strike="noStrike" dirty="0" smtClean="0">
                          <a:effectLst/>
                          <a:latin typeface="Arial" panose="020B0604020202020204" pitchFamily="34" charset="0"/>
                          <a:cs typeface="Arial" panose="020B0604020202020204" pitchFamily="34" charset="0"/>
                        </a:rPr>
                        <a:t>conocimiento </a:t>
                      </a:r>
                      <a:r>
                        <a:rPr lang="es-ES" sz="1100" u="none" strike="noStrike" dirty="0">
                          <a:effectLst/>
                          <a:latin typeface="Arial" panose="020B0604020202020204" pitchFamily="34" charset="0"/>
                          <a:cs typeface="Arial" panose="020B0604020202020204" pitchFamily="34" charset="0"/>
                        </a:rPr>
                        <a:t>para asesora a las empresas que pretendan certificarse ante la DIAN como Operadores  </a:t>
                      </a:r>
                      <a:r>
                        <a:rPr lang="es-ES" sz="1100" u="none" strike="noStrike" dirty="0" smtClean="0">
                          <a:effectLst/>
                          <a:latin typeface="Arial" panose="020B0604020202020204" pitchFamily="34" charset="0"/>
                          <a:cs typeface="Arial" panose="020B0604020202020204" pitchFamily="34" charset="0"/>
                        </a:rPr>
                        <a:t>Económicos</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extLst>
                  <a:ext uri="{0D108BD9-81ED-4DB2-BD59-A6C34878D82A}">
                    <a16:rowId xmlns:a16="http://schemas.microsoft.com/office/drawing/2014/main" xmlns="" val="4273332908"/>
                  </a:ext>
                </a:extLst>
              </a:tr>
              <a:tr h="248827">
                <a:tc>
                  <a:txBody>
                    <a:bodyPr/>
                    <a:lstStyle/>
                    <a:p>
                      <a:pPr algn="ctr" fontAlgn="ctr"/>
                      <a:r>
                        <a:rPr lang="es-ES" sz="1100" u="none" strike="noStrike">
                          <a:effectLst/>
                          <a:latin typeface="Arial" panose="020B0604020202020204" pitchFamily="34" charset="0"/>
                          <a:cs typeface="Arial" panose="020B0604020202020204" pitchFamily="34" charset="0"/>
                        </a:rPr>
                        <a:t>Capacitación en la lectura de imágenes de Scanner </a:t>
                      </a:r>
                      <a:endParaRPr lang="es-ES" sz="1100" b="0" i="0" u="none" strike="noStrike">
                        <a:solidFill>
                          <a:srgbClr val="000000"/>
                        </a:solidFill>
                        <a:effectLst/>
                        <a:latin typeface="Arial" panose="020B0604020202020204" pitchFamily="34" charset="0"/>
                        <a:cs typeface="Arial" panose="020B0604020202020204" pitchFamily="34" charset="0"/>
                      </a:endParaRPr>
                    </a:p>
                  </a:txBody>
                  <a:tcPr marL="6853" marR="6853" marT="6853"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Reforzar conocimientos en los procesos involucrados en la Subgerencia</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extLst>
                  <a:ext uri="{0D108BD9-81ED-4DB2-BD59-A6C34878D82A}">
                    <a16:rowId xmlns:a16="http://schemas.microsoft.com/office/drawing/2014/main" xmlns="" val="3356326140"/>
                  </a:ext>
                </a:extLst>
              </a:tr>
              <a:tr h="853118">
                <a:tc>
                  <a:txBody>
                    <a:bodyPr/>
                    <a:lstStyle/>
                    <a:p>
                      <a:pPr algn="ctr" fontAlgn="ctr"/>
                      <a:r>
                        <a:rPr lang="es-ES" sz="1100" u="none" strike="noStrike">
                          <a:effectLst/>
                          <a:latin typeface="Arial" panose="020B0604020202020204" pitchFamily="34" charset="0"/>
                          <a:cs typeface="Arial" panose="020B0604020202020204" pitchFamily="34" charset="0"/>
                        </a:rPr>
                        <a:t>Contratación Estatal y Uso de la plataforma SECOP II </a:t>
                      </a:r>
                      <a:endParaRPr lang="es-ES" sz="1100" b="0" i="0" u="none" strike="noStrike">
                        <a:solidFill>
                          <a:srgbClr val="000000"/>
                        </a:solidFill>
                        <a:effectLst/>
                        <a:latin typeface="Arial" panose="020B0604020202020204" pitchFamily="34" charset="0"/>
                        <a:cs typeface="Arial" panose="020B0604020202020204" pitchFamily="34" charset="0"/>
                      </a:endParaRPr>
                    </a:p>
                  </a:txBody>
                  <a:tcPr marL="6853" marR="6853" marT="6853"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Actualiza conocimientos en el contexto normativo y jurisprudencial derivados del proceso de contratación estatal Desarrollar habilidades en el manejo del aplicativo SECOP II, en las diferentes modalidades de contratación electrónica</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extLst>
                  <a:ext uri="{0D108BD9-81ED-4DB2-BD59-A6C34878D82A}">
                    <a16:rowId xmlns:a16="http://schemas.microsoft.com/office/drawing/2014/main" xmlns="" val="2547274890"/>
                  </a:ext>
                </a:extLst>
              </a:tr>
              <a:tr h="248827">
                <a:tc>
                  <a:txBody>
                    <a:bodyPr/>
                    <a:lstStyle/>
                    <a:p>
                      <a:pPr algn="ctr" fontAlgn="ctr"/>
                      <a:r>
                        <a:rPr lang="es-CO" sz="1100" u="none" strike="noStrike" dirty="0" smtClean="0">
                          <a:effectLst/>
                          <a:latin typeface="Arial" panose="020B0604020202020204" pitchFamily="34" charset="0"/>
                          <a:cs typeface="Arial" panose="020B0604020202020204" pitchFamily="34" charset="0"/>
                        </a:rPr>
                        <a:t>Redacción</a:t>
                      </a:r>
                      <a:r>
                        <a:rPr lang="es-CO" sz="1100" u="none" strike="noStrike" baseline="0" dirty="0" smtClean="0">
                          <a:effectLst/>
                          <a:latin typeface="Arial" panose="020B0604020202020204" pitchFamily="34" charset="0"/>
                          <a:cs typeface="Arial" panose="020B0604020202020204" pitchFamily="34" charset="0"/>
                        </a:rPr>
                        <a:t> y ortografía</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tc>
                  <a:txBody>
                    <a:bodyPr/>
                    <a:lstStyle/>
                    <a:p>
                      <a:pPr algn="ctr" fontAlgn="ctr"/>
                      <a:r>
                        <a:rPr lang="es-CO" sz="1100" u="none" strike="noStrike" dirty="0">
                          <a:effectLst/>
                          <a:latin typeface="Arial" panose="020B0604020202020204" pitchFamily="34" charset="0"/>
                          <a:cs typeface="Arial" panose="020B0604020202020204" pitchFamily="34" charset="0"/>
                        </a:rPr>
                        <a:t>Actualización del personal</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extLst>
                  <a:ext uri="{0D108BD9-81ED-4DB2-BD59-A6C34878D82A}">
                    <a16:rowId xmlns:a16="http://schemas.microsoft.com/office/drawing/2014/main" xmlns="" val="783098579"/>
                  </a:ext>
                </a:extLst>
              </a:tr>
              <a:tr h="248827">
                <a:tc>
                  <a:txBody>
                    <a:bodyPr/>
                    <a:lstStyle/>
                    <a:p>
                      <a:pPr algn="ctr" fontAlgn="ctr"/>
                      <a:r>
                        <a:rPr lang="es-CO" sz="1100" u="none" strike="noStrike" kern="1200" dirty="0" smtClean="0">
                          <a:solidFill>
                            <a:schemeClr val="tx1"/>
                          </a:solidFill>
                          <a:effectLst/>
                          <a:latin typeface="Arial" panose="020B0604020202020204" pitchFamily="34" charset="0"/>
                          <a:ea typeface="+mn-ea"/>
                          <a:cs typeface="Arial" panose="020B0604020202020204" pitchFamily="34" charset="0"/>
                        </a:rPr>
                        <a:t>Curso de Herramientas Ofimaticas</a:t>
                      </a:r>
                      <a:endParaRPr lang="es-CO" sz="20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es-ES" sz="1100" b="0" i="0" u="none" strike="noStrike" dirty="0" smtClean="0">
                          <a:solidFill>
                            <a:srgbClr val="000000"/>
                          </a:solidFill>
                          <a:effectLst/>
                          <a:latin typeface="Arial" panose="020B0604020202020204" pitchFamily="34" charset="0"/>
                          <a:cs typeface="Arial" panose="020B0604020202020204" pitchFamily="34" charset="0"/>
                        </a:rPr>
                        <a:t>Funcionario con conocimientos aplicables en manejo de las herramientas Ofimaticas</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6853" marR="6853" marT="6853" marB="0" anchor="ctr"/>
                </a:tc>
              </a:tr>
            </a:tbl>
          </a:graphicData>
        </a:graphic>
      </p:graphicFrame>
    </p:spTree>
    <p:extLst>
      <p:ext uri="{BB962C8B-B14F-4D97-AF65-F5344CB8AC3E}">
        <p14:creationId xmlns:p14="http://schemas.microsoft.com/office/powerpoint/2010/main" val="1905754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119" y="0"/>
            <a:ext cx="10515600" cy="1197668"/>
          </a:xfrm>
        </p:spPr>
        <p:txBody>
          <a:bodyPr/>
          <a:lstStyle/>
          <a:p>
            <a:r>
              <a:rPr lang="es-ES" b="1" spc="-1" dirty="0">
                <a:solidFill>
                  <a:srgbClr val="739A28"/>
                </a:solidFill>
                <a:latin typeface="Arial Rounded MT Bold"/>
              </a:rPr>
              <a:t>Gestión </a:t>
            </a:r>
            <a:r>
              <a:rPr lang="es-ES" b="1" spc="-1" dirty="0" smtClean="0">
                <a:solidFill>
                  <a:srgbClr val="739A28"/>
                </a:solidFill>
                <a:latin typeface="Arial Rounded MT Bold"/>
              </a:rPr>
              <a:t>del conocimiento</a:t>
            </a:r>
            <a:endParaRPr lang="es-CO" dirty="0"/>
          </a:p>
        </p:txBody>
      </p:sp>
      <p:graphicFrame>
        <p:nvGraphicFramePr>
          <p:cNvPr id="6" name="Tabla 5"/>
          <p:cNvGraphicFramePr>
            <a:graphicFrameLocks noGrp="1"/>
          </p:cNvGraphicFramePr>
          <p:nvPr>
            <p:extLst>
              <p:ext uri="{D42A27DB-BD31-4B8C-83A1-F6EECF244321}">
                <p14:modId xmlns:p14="http://schemas.microsoft.com/office/powerpoint/2010/main" val="3898154911"/>
              </p:ext>
            </p:extLst>
          </p:nvPr>
        </p:nvGraphicFramePr>
        <p:xfrm>
          <a:off x="395415" y="1197670"/>
          <a:ext cx="11145796" cy="4697360"/>
        </p:xfrm>
        <a:graphic>
          <a:graphicData uri="http://schemas.openxmlformats.org/drawingml/2006/table">
            <a:tbl>
              <a:tblPr/>
              <a:tblGrid>
                <a:gridCol w="3790166"/>
                <a:gridCol w="4384028"/>
                <a:gridCol w="2971602"/>
              </a:tblGrid>
              <a:tr h="672319">
                <a:tc>
                  <a:txBody>
                    <a:bodyPr/>
                    <a:lstStyle/>
                    <a:p>
                      <a:pPr algn="ctr" fontAlgn="ctr"/>
                      <a:r>
                        <a:rPr lang="es-CO" sz="1200" b="1" i="0" u="none" strike="noStrike" dirty="0">
                          <a:solidFill>
                            <a:srgbClr val="000000"/>
                          </a:solidFill>
                          <a:effectLst/>
                          <a:latin typeface="Arial" panose="020B0604020202020204" pitchFamily="34" charset="0"/>
                        </a:rPr>
                        <a:t>NECESIDADES</a:t>
                      </a:r>
                      <a:br>
                        <a:rPr lang="es-CO" sz="1200" b="1" i="0" u="none" strike="noStrike" dirty="0">
                          <a:solidFill>
                            <a:srgbClr val="000000"/>
                          </a:solidFill>
                          <a:effectLst/>
                          <a:latin typeface="Arial" panose="020B0604020202020204" pitchFamily="34" charset="0"/>
                        </a:rPr>
                      </a:br>
                      <a:r>
                        <a:rPr lang="es-CO" sz="1200" b="1" i="0" u="none" strike="noStrike" dirty="0">
                          <a:solidFill>
                            <a:srgbClr val="000000"/>
                          </a:solidFill>
                          <a:effectLst/>
                          <a:latin typeface="Arial" panose="020B0604020202020204" pitchFamily="34" charset="0"/>
                        </a:rPr>
                        <a:t>PROGRAMAS DE CAPACITACIÓN </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s-CO" sz="1200" b="1" i="0" u="none" strike="noStrike" dirty="0">
                          <a:solidFill>
                            <a:srgbClr val="000000"/>
                          </a:solidFill>
                          <a:effectLst/>
                          <a:latin typeface="Arial" panose="020B0604020202020204" pitchFamily="34" charset="0"/>
                        </a:rPr>
                        <a:t>OBJETIVO DEL PROGRAMA</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s-CO" sz="1200" b="1" i="0" u="none" strike="noStrike" dirty="0">
                          <a:solidFill>
                            <a:srgbClr val="000000"/>
                          </a:solidFill>
                          <a:effectLst/>
                          <a:latin typeface="Arial" panose="020B0604020202020204" pitchFamily="34" charset="0"/>
                        </a:rPr>
                        <a:t>RESPONSABLE</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619585">
                <a:tc>
                  <a:txBody>
                    <a:bodyPr/>
                    <a:lstStyle/>
                    <a:p>
                      <a:pPr algn="ctr" fontAlgn="ctr"/>
                      <a:r>
                        <a:rPr lang="es-ES" sz="1200" b="0" i="0" u="none" strike="noStrike">
                          <a:solidFill>
                            <a:srgbClr val="000000"/>
                          </a:solidFill>
                          <a:effectLst/>
                          <a:latin typeface="Arial" panose="020B0604020202020204" pitchFamily="34" charset="0"/>
                        </a:rPr>
                        <a:t>Transferencia del conocimiento con respecto a la expedición de MSF</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dirty="0">
                          <a:solidFill>
                            <a:srgbClr val="000000"/>
                          </a:solidFill>
                          <a:effectLst/>
                          <a:latin typeface="Arial" panose="020B0604020202020204" pitchFamily="34" charset="0"/>
                        </a:rPr>
                        <a:t>Transferir el conocimiento y experiencia de los profesionales a los servidores que prestan sus servicios en la DTAN, con respecto a la expedición de MSF</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dirty="0">
                          <a:solidFill>
                            <a:srgbClr val="000000"/>
                          </a:solidFill>
                          <a:effectLst/>
                          <a:latin typeface="Arial" panose="020B0604020202020204" pitchFamily="34" charset="0"/>
                        </a:rPr>
                        <a:t>SUBGERENCIA DE REGULACION SANITARIA Y FITOSANITARIA</a:t>
                      </a:r>
                      <a:br>
                        <a:rPr lang="es-ES" sz="1200" b="0" i="0" u="none" strike="noStrike" dirty="0">
                          <a:solidFill>
                            <a:srgbClr val="000000"/>
                          </a:solidFill>
                          <a:effectLst/>
                          <a:latin typeface="Arial" panose="020B0604020202020204" pitchFamily="34" charset="0"/>
                        </a:rPr>
                      </a:br>
                      <a:endParaRPr lang="es-ES" sz="1200" b="0" i="0" u="none" strike="noStrike" dirty="0">
                        <a:solidFill>
                          <a:srgbClr val="000000"/>
                        </a:solidFill>
                        <a:effectLst/>
                        <a:latin typeface="Arial" panose="020B0604020202020204" pitchFamily="34" charset="0"/>
                      </a:endParaRP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80882">
                <a:tc>
                  <a:txBody>
                    <a:bodyPr/>
                    <a:lstStyle/>
                    <a:p>
                      <a:pPr algn="ctr" fontAlgn="ctr"/>
                      <a:r>
                        <a:rPr lang="es-ES" sz="1200" b="0" i="0" u="none" strike="noStrike">
                          <a:solidFill>
                            <a:srgbClr val="000000"/>
                          </a:solidFill>
                          <a:effectLst/>
                          <a:latin typeface="Arial" panose="020B0604020202020204" pitchFamily="34" charset="0"/>
                        </a:rPr>
                        <a:t>Actualización en toma y manejo de muestras para diagnóstico de enfermedades para animales en cuarentena de importación y exportación</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dirty="0">
                          <a:solidFill>
                            <a:srgbClr val="000000"/>
                          </a:solidFill>
                          <a:effectLst/>
                          <a:latin typeface="Arial" panose="020B0604020202020204" pitchFamily="34" charset="0"/>
                        </a:rPr>
                        <a:t>Desarrollar y mejorar las habilidades en la toma de muestras y su manejo, que garanticen procesos de diagnostico confiables</a:t>
                      </a:r>
                      <a:br>
                        <a:rPr lang="es-ES" sz="1200" b="0" i="0" u="none" strike="noStrike" dirty="0">
                          <a:solidFill>
                            <a:srgbClr val="000000"/>
                          </a:solidFill>
                          <a:effectLst/>
                          <a:latin typeface="Arial" panose="020B0604020202020204" pitchFamily="34" charset="0"/>
                        </a:rPr>
                      </a:br>
                      <a:r>
                        <a:rPr lang="es-ES" sz="1200" b="0" i="0" u="none" strike="noStrike" dirty="0">
                          <a:solidFill>
                            <a:srgbClr val="000000"/>
                          </a:solidFill>
                          <a:effectLst/>
                          <a:latin typeface="Arial" panose="020B0604020202020204" pitchFamily="34" charset="0"/>
                        </a:rPr>
                        <a:t>Desarrollar y mejorar conocimientos </a:t>
                      </a:r>
                      <a:r>
                        <a:rPr lang="es-ES" sz="1200" b="0" i="0" u="none" strike="noStrike" dirty="0" smtClean="0">
                          <a:solidFill>
                            <a:srgbClr val="000000"/>
                          </a:solidFill>
                          <a:effectLst/>
                          <a:latin typeface="Arial" panose="020B0604020202020204" pitchFamily="34" charset="0"/>
                        </a:rPr>
                        <a:t>técnicos </a:t>
                      </a:r>
                      <a:r>
                        <a:rPr lang="es-ES" sz="1200" b="0" i="0" u="none" strike="noStrike" dirty="0">
                          <a:solidFill>
                            <a:srgbClr val="000000"/>
                          </a:solidFill>
                          <a:effectLst/>
                          <a:latin typeface="Arial" panose="020B0604020202020204" pitchFamily="34" charset="0"/>
                        </a:rPr>
                        <a:t>requeridos para la elaboración, </a:t>
                      </a:r>
                      <a:r>
                        <a:rPr lang="es-ES" sz="1200" b="0" i="0" u="none" strike="noStrike" dirty="0" smtClean="0">
                          <a:solidFill>
                            <a:srgbClr val="000000"/>
                          </a:solidFill>
                          <a:effectLst/>
                          <a:latin typeface="Arial" panose="020B0604020202020204" pitchFamily="34" charset="0"/>
                        </a:rPr>
                        <a:t>análisis </a:t>
                      </a:r>
                      <a:r>
                        <a:rPr lang="es-ES" sz="1200" b="0" i="0" u="none" strike="noStrike" dirty="0">
                          <a:solidFill>
                            <a:srgbClr val="000000"/>
                          </a:solidFill>
                          <a:effectLst/>
                          <a:latin typeface="Arial" panose="020B0604020202020204" pitchFamily="34" charset="0"/>
                        </a:rPr>
                        <a:t>de requisitos sanitarios para </a:t>
                      </a:r>
                      <a:r>
                        <a:rPr lang="es-ES" sz="1200" b="0" i="0" u="none" strike="noStrike" dirty="0" smtClean="0">
                          <a:solidFill>
                            <a:srgbClr val="000000"/>
                          </a:solidFill>
                          <a:effectLst/>
                          <a:latin typeface="Arial" panose="020B0604020202020204" pitchFamily="34" charset="0"/>
                        </a:rPr>
                        <a:t>importación </a:t>
                      </a:r>
                      <a:r>
                        <a:rPr lang="es-ES" sz="1200" b="0" i="0" u="none" strike="noStrike" dirty="0">
                          <a:solidFill>
                            <a:srgbClr val="000000"/>
                          </a:solidFill>
                          <a:effectLst/>
                          <a:latin typeface="Arial" panose="020B0604020202020204" pitchFamily="34" charset="0"/>
                        </a:rPr>
                        <a:t>y </a:t>
                      </a:r>
                      <a:r>
                        <a:rPr lang="es-ES" sz="1200" b="0" i="0" u="none" strike="noStrike" dirty="0" smtClean="0">
                          <a:solidFill>
                            <a:srgbClr val="000000"/>
                          </a:solidFill>
                          <a:effectLst/>
                          <a:latin typeface="Arial" panose="020B0604020202020204" pitchFamily="34" charset="0"/>
                        </a:rPr>
                        <a:t>exportación </a:t>
                      </a:r>
                      <a:r>
                        <a:rPr lang="es-ES" sz="1200" b="0" i="0" u="none" strike="noStrike" dirty="0">
                          <a:solidFill>
                            <a:srgbClr val="000000"/>
                          </a:solidFill>
                          <a:effectLst/>
                          <a:latin typeface="Arial" panose="020B0604020202020204" pitchFamily="34" charset="0"/>
                        </a:rPr>
                        <a:t>de animales y sus productos</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SUBGERENCIA DE ANALISIS Y DIAGNOSTICO </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5819">
                <a:tc>
                  <a:txBody>
                    <a:bodyPr/>
                    <a:lstStyle/>
                    <a:p>
                      <a:pPr algn="ctr" fontAlgn="ctr"/>
                      <a:r>
                        <a:rPr lang="es-CO" sz="1200" b="0" i="0" u="none" strike="noStrike">
                          <a:solidFill>
                            <a:srgbClr val="000000"/>
                          </a:solidFill>
                          <a:effectLst/>
                          <a:latin typeface="Arial" panose="020B0604020202020204" pitchFamily="34" charset="0"/>
                        </a:rPr>
                        <a:t>Aplicativos del Instituto</a:t>
                      </a:r>
                      <a:br>
                        <a:rPr lang="es-CO" sz="1200" b="0" i="0" u="none" strike="noStrike">
                          <a:solidFill>
                            <a:srgbClr val="000000"/>
                          </a:solidFill>
                          <a:effectLst/>
                          <a:latin typeface="Arial" panose="020B0604020202020204" pitchFamily="34" charset="0"/>
                        </a:rPr>
                      </a:br>
                      <a:r>
                        <a:rPr lang="es-CO" sz="1200" b="0" i="0" u="none" strike="noStrike">
                          <a:solidFill>
                            <a:srgbClr val="000000"/>
                          </a:solidFill>
                          <a:effectLst/>
                          <a:latin typeface="Arial" panose="020B0604020202020204" pitchFamily="34" charset="0"/>
                        </a:rPr>
                        <a:t>(SINAD, OUTLOOK PROGRAMADOR, TEAMS)</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dirty="0">
                          <a:solidFill>
                            <a:srgbClr val="000000"/>
                          </a:solidFill>
                          <a:effectLst/>
                          <a:latin typeface="Arial" panose="020B0604020202020204" pitchFamily="34" charset="0"/>
                        </a:rPr>
                        <a:t>Reforzar y ampliar conocimientos en los diferentes aplicativos  que se utilizan en la DTL</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OTI</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5819">
                <a:tc>
                  <a:txBody>
                    <a:bodyPr/>
                    <a:lstStyle/>
                    <a:p>
                      <a:pPr algn="ctr" fontAlgn="ctr"/>
                      <a:r>
                        <a:rPr lang="es-CO" sz="1200" b="0" i="0" u="none" strike="noStrike">
                          <a:solidFill>
                            <a:srgbClr val="000000"/>
                          </a:solidFill>
                          <a:effectLst/>
                          <a:latin typeface="Arial" panose="020B0604020202020204" pitchFamily="34" charset="0"/>
                        </a:rPr>
                        <a:t>Capacitacion en SNRI </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dirty="0">
                          <a:solidFill>
                            <a:srgbClr val="000000"/>
                          </a:solidFill>
                          <a:effectLst/>
                          <a:latin typeface="Arial" panose="020B0604020202020204" pitchFamily="34" charset="0"/>
                        </a:rPr>
                        <a:t>Procedimiento de como acceder a SNRI en temas de resoluciones sancionatorias</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ADMINISTRATIVA Y FINANACIERA</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3351">
                <a:tc>
                  <a:txBody>
                    <a:bodyPr/>
                    <a:lstStyle/>
                    <a:p>
                      <a:pPr algn="ctr" fontAlgn="ctr"/>
                      <a:r>
                        <a:rPr lang="es-ES" sz="1200" b="0" i="0" u="none" strike="noStrike">
                          <a:solidFill>
                            <a:srgbClr val="000000"/>
                          </a:solidFill>
                          <a:effectLst/>
                          <a:latin typeface="Arial" panose="020B0604020202020204" pitchFamily="34" charset="0"/>
                        </a:rPr>
                        <a:t>Reinduccion en procesos administrativos sancionatorios</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dirty="0">
                          <a:solidFill>
                            <a:srgbClr val="000000"/>
                          </a:solidFill>
                          <a:effectLst/>
                          <a:latin typeface="Arial" panose="020B0604020202020204" pitchFamily="34" charset="0"/>
                        </a:rPr>
                        <a:t>Dar claridad del procedimiento que se surte al inicio de la </a:t>
                      </a:r>
                      <a:r>
                        <a:rPr lang="es-ES" sz="1200" b="0" i="0" u="none" strike="noStrike" dirty="0" smtClean="0">
                          <a:solidFill>
                            <a:srgbClr val="000000"/>
                          </a:solidFill>
                          <a:effectLst/>
                          <a:latin typeface="Arial" panose="020B0604020202020204" pitchFamily="34" charset="0"/>
                        </a:rPr>
                        <a:t>apertura </a:t>
                      </a:r>
                      <a:r>
                        <a:rPr lang="es-ES" sz="1200" b="0" i="0" u="none" strike="noStrike" dirty="0">
                          <a:solidFill>
                            <a:srgbClr val="000000"/>
                          </a:solidFill>
                          <a:effectLst/>
                          <a:latin typeface="Arial" panose="020B0604020202020204" pitchFamily="34" charset="0"/>
                        </a:rPr>
                        <a:t>de un proceso administrativo sancionatorio y las formas que se deben usar</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OFICINA ASESORA JURÍDICA</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19585">
                <a:tc>
                  <a:txBody>
                    <a:bodyPr/>
                    <a:lstStyle/>
                    <a:p>
                      <a:pPr algn="ctr" fontAlgn="ctr"/>
                      <a:r>
                        <a:rPr lang="es-ES" sz="1200" b="0" i="0" u="none" strike="noStrike">
                          <a:solidFill>
                            <a:srgbClr val="000000"/>
                          </a:solidFill>
                          <a:effectLst/>
                          <a:latin typeface="Arial" panose="020B0604020202020204" pitchFamily="34" charset="0"/>
                        </a:rPr>
                        <a:t>Actualización de conocimiento en pruebas de diagnóstico </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Actualización de conocimiento en pruebas de diagnóstico </a:t>
                      </a: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dirty="0">
                          <a:solidFill>
                            <a:srgbClr val="000000"/>
                          </a:solidFill>
                          <a:effectLst/>
                          <a:latin typeface="Arial" panose="020B0604020202020204" pitchFamily="34" charset="0"/>
                        </a:rPr>
                        <a:t>SUBGERENCIA DE ANALISIS Y DIAGNOSTICO </a:t>
                      </a:r>
                      <a:br>
                        <a:rPr lang="es-ES" sz="1200" b="0" i="0" u="none" strike="noStrike" dirty="0">
                          <a:solidFill>
                            <a:srgbClr val="000000"/>
                          </a:solidFill>
                          <a:effectLst/>
                          <a:latin typeface="Arial" panose="020B0604020202020204" pitchFamily="34" charset="0"/>
                        </a:rPr>
                      </a:br>
                      <a:endParaRPr lang="es-ES" sz="1200" b="0" i="0" u="none" strike="noStrike" dirty="0">
                        <a:solidFill>
                          <a:srgbClr val="000000"/>
                        </a:solidFill>
                        <a:effectLst/>
                        <a:latin typeface="Arial" panose="020B0604020202020204" pitchFamily="34" charset="0"/>
                      </a:endParaRPr>
                    </a:p>
                  </a:txBody>
                  <a:tcPr marL="3952" marR="3952" marT="3952"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3193566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a 2"/>
          <p:cNvGraphicFramePr>
            <a:graphicFrameLocks noGrp="1"/>
          </p:cNvGraphicFramePr>
          <p:nvPr>
            <p:extLst>
              <p:ext uri="{D42A27DB-BD31-4B8C-83A1-F6EECF244321}">
                <p14:modId xmlns:p14="http://schemas.microsoft.com/office/powerpoint/2010/main" val="1546465078"/>
              </p:ext>
            </p:extLst>
          </p:nvPr>
        </p:nvGraphicFramePr>
        <p:xfrm>
          <a:off x="510746" y="790829"/>
          <a:ext cx="10816282" cy="5386135"/>
        </p:xfrm>
        <a:graphic>
          <a:graphicData uri="http://schemas.openxmlformats.org/drawingml/2006/table">
            <a:tbl>
              <a:tblPr/>
              <a:tblGrid>
                <a:gridCol w="3678114"/>
                <a:gridCol w="4254419"/>
                <a:gridCol w="2883749"/>
              </a:tblGrid>
              <a:tr h="505173">
                <a:tc>
                  <a:txBody>
                    <a:bodyPr/>
                    <a:lstStyle/>
                    <a:p>
                      <a:pPr algn="ctr" fontAlgn="ctr"/>
                      <a:r>
                        <a:rPr lang="es-CO" sz="1200" b="1" i="0" u="none" strike="noStrike" dirty="0">
                          <a:solidFill>
                            <a:srgbClr val="000000"/>
                          </a:solidFill>
                          <a:effectLst/>
                          <a:latin typeface="Arial" panose="020B0604020202020204" pitchFamily="34" charset="0"/>
                        </a:rPr>
                        <a:t>NECESIDADES</a:t>
                      </a:r>
                      <a:br>
                        <a:rPr lang="es-CO" sz="1200" b="1" i="0" u="none" strike="noStrike" dirty="0">
                          <a:solidFill>
                            <a:srgbClr val="000000"/>
                          </a:solidFill>
                          <a:effectLst/>
                          <a:latin typeface="Arial" panose="020B0604020202020204" pitchFamily="34" charset="0"/>
                        </a:rPr>
                      </a:br>
                      <a:r>
                        <a:rPr lang="es-CO" sz="1200" b="1" i="0" u="none" strike="noStrike" dirty="0">
                          <a:solidFill>
                            <a:srgbClr val="000000"/>
                          </a:solidFill>
                          <a:effectLst/>
                          <a:latin typeface="Arial" panose="020B0604020202020204" pitchFamily="34" charset="0"/>
                        </a:rPr>
                        <a:t>PROGRAMAS DE CAPACITACIÓN </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s-CO" sz="1200" b="1" i="0" u="none" strike="noStrike">
                          <a:solidFill>
                            <a:srgbClr val="000000"/>
                          </a:solidFill>
                          <a:effectLst/>
                          <a:latin typeface="Arial" panose="020B0604020202020204" pitchFamily="34" charset="0"/>
                        </a:rPr>
                        <a:t>OBJETIVO DEL PROGRAMA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s-CO" sz="1200" b="1" i="0" u="none" strike="noStrike">
                          <a:solidFill>
                            <a:srgbClr val="000000"/>
                          </a:solidFill>
                          <a:effectLst/>
                          <a:latin typeface="Arial" panose="020B0604020202020204" pitchFamily="34" charset="0"/>
                        </a:rPr>
                        <a:t>RESPONSABLE</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732856">
                <a:tc>
                  <a:txBody>
                    <a:bodyPr/>
                    <a:lstStyle/>
                    <a:p>
                      <a:pPr algn="ctr" fontAlgn="ctr"/>
                      <a:r>
                        <a:rPr lang="es-CO" sz="1200" b="0" i="0" u="none" strike="noStrike" dirty="0">
                          <a:solidFill>
                            <a:srgbClr val="000000"/>
                          </a:solidFill>
                          <a:effectLst/>
                          <a:latin typeface="Arial" panose="020B0604020202020204" pitchFamily="34" charset="0"/>
                        </a:rPr>
                        <a:t>Gestión de siniestros</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Conocer el procedimiento y el qué hacer ante la presencia de un siniestro en la Seccional.</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ADMINISTRATIVA Y FINANACIERA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4769">
                <a:tc>
                  <a:txBody>
                    <a:bodyPr/>
                    <a:lstStyle/>
                    <a:p>
                      <a:pPr algn="ctr" fontAlgn="ctr"/>
                      <a:r>
                        <a:rPr lang="es-CO" sz="1200" b="0" i="0" u="none" strike="noStrike">
                          <a:solidFill>
                            <a:srgbClr val="000000"/>
                          </a:solidFill>
                          <a:effectLst/>
                          <a:latin typeface="Arial" panose="020B0604020202020204" pitchFamily="34" charset="0"/>
                        </a:rPr>
                        <a:t>Procesos de Talento Humano</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Conocer, ampliar los conocimientos de los procedimientos y actividades de Talento Humano.</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ADMINISTRATIVA Y FINANACIERA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2856">
                <a:tc>
                  <a:txBody>
                    <a:bodyPr/>
                    <a:lstStyle/>
                    <a:p>
                      <a:pPr algn="ctr" fontAlgn="ctr"/>
                      <a:r>
                        <a:rPr lang="es-CO" sz="1200" b="0" i="0" u="none" strike="noStrike">
                          <a:solidFill>
                            <a:srgbClr val="000000"/>
                          </a:solidFill>
                          <a:effectLst/>
                          <a:latin typeface="Arial" panose="020B0604020202020204" pitchFamily="34" charset="0"/>
                        </a:rPr>
                        <a:t>Procesos Contractuales</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Adquirir conocimientos en los procesos de contratación de la Entidad </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ADMINISTRATIVA Y FINANACIERA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74769">
                <a:tc>
                  <a:txBody>
                    <a:bodyPr/>
                    <a:lstStyle/>
                    <a:p>
                      <a:pPr algn="ctr" fontAlgn="ctr"/>
                      <a:r>
                        <a:rPr lang="es-ES" sz="1200" b="0" i="0" u="none" strike="noStrike">
                          <a:solidFill>
                            <a:srgbClr val="000000"/>
                          </a:solidFill>
                          <a:effectLst/>
                          <a:latin typeface="Arial" panose="020B0604020202020204" pitchFamily="34" charset="0"/>
                        </a:rPr>
                        <a:t>Evaluación y formulación de proyectos  para los productores exportadores y empacadores de vegetales para  la exportación en fresco</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Mejorar las competencias misionales para la prestación de un mejor servicio</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DE PROTECCIÓN VEGETAL</a:t>
                      </a:r>
                      <a:br>
                        <a:rPr lang="es-CO" sz="1200" b="0" i="0" u="none" strike="noStrike">
                          <a:solidFill>
                            <a:srgbClr val="000000"/>
                          </a:solidFill>
                          <a:effectLst/>
                          <a:latin typeface="Arial" panose="020B0604020202020204" pitchFamily="34" charset="0"/>
                        </a:rPr>
                      </a:br>
                      <a:endParaRPr lang="es-CO" sz="1200" b="0" i="0" u="none" strike="noStrike">
                        <a:solidFill>
                          <a:srgbClr val="000000"/>
                        </a:solidFill>
                        <a:effectLst/>
                        <a:latin typeface="Arial" panose="020B0604020202020204" pitchFamily="34" charset="0"/>
                      </a:endParaRP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2856">
                <a:tc>
                  <a:txBody>
                    <a:bodyPr/>
                    <a:lstStyle/>
                    <a:p>
                      <a:pPr algn="ctr" fontAlgn="ctr"/>
                      <a:r>
                        <a:rPr lang="es-ES" sz="1200" b="0" i="0" u="none" strike="noStrike">
                          <a:solidFill>
                            <a:srgbClr val="000000"/>
                          </a:solidFill>
                          <a:effectLst/>
                          <a:latin typeface="Arial" panose="020B0604020202020204" pitchFamily="34" charset="0"/>
                        </a:rPr>
                        <a:t>Manejo de archivo y gestión documental</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Ampliar conocimiento en las normas técnicas, instructivos  y procedimientos que regulan el proceso de gestión documental de la entidad.</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ADMINISTRATIVA Y FINANACIERA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2856">
                <a:tc>
                  <a:txBody>
                    <a:bodyPr/>
                    <a:lstStyle/>
                    <a:p>
                      <a:pPr algn="ctr" fontAlgn="ctr"/>
                      <a:r>
                        <a:rPr lang="pt-BR" sz="1200" b="0" i="0" u="none" strike="noStrike">
                          <a:solidFill>
                            <a:srgbClr val="000000"/>
                          </a:solidFill>
                          <a:effectLst/>
                          <a:latin typeface="Arial" panose="020B0604020202020204" pitchFamily="34" charset="0"/>
                        </a:rPr>
                        <a:t>Auditor de BPA (Global Gap e ICA)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Preparar y/o certificar a los profesionales para adelantar dicho  proceso</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SUBGERENCIA DE PROTECCION  VEGETAL</a:t>
                      </a:r>
                      <a:br>
                        <a:rPr lang="es-CO" sz="1200" b="0" i="0" u="none" strike="noStrike" dirty="0">
                          <a:solidFill>
                            <a:srgbClr val="000000"/>
                          </a:solidFill>
                          <a:effectLst/>
                          <a:latin typeface="Arial" panose="020B0604020202020204" pitchFamily="34" charset="0"/>
                        </a:rPr>
                      </a:br>
                      <a:endParaRPr lang="es-CO" sz="1200" b="0" i="0" u="none" strike="noStrike" dirty="0">
                        <a:solidFill>
                          <a:srgbClr val="000000"/>
                        </a:solidFill>
                        <a:effectLst/>
                        <a:latin typeface="Arial" panose="020B0604020202020204" pitchFamily="34" charset="0"/>
                      </a:endParaRP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154867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3012600083"/>
              </p:ext>
            </p:extLst>
          </p:nvPr>
        </p:nvGraphicFramePr>
        <p:xfrm>
          <a:off x="790831" y="749645"/>
          <a:ext cx="10725665" cy="5287275"/>
        </p:xfrm>
        <a:graphic>
          <a:graphicData uri="http://schemas.openxmlformats.org/drawingml/2006/table">
            <a:tbl>
              <a:tblPr/>
              <a:tblGrid>
                <a:gridCol w="3647299"/>
                <a:gridCol w="4218776"/>
                <a:gridCol w="2859590"/>
              </a:tblGrid>
              <a:tr h="495901">
                <a:tc>
                  <a:txBody>
                    <a:bodyPr/>
                    <a:lstStyle/>
                    <a:p>
                      <a:pPr algn="ctr" fontAlgn="ctr"/>
                      <a:r>
                        <a:rPr lang="es-CO" sz="1200" b="1" i="0" u="none" strike="noStrike">
                          <a:solidFill>
                            <a:srgbClr val="000000"/>
                          </a:solidFill>
                          <a:effectLst/>
                          <a:latin typeface="Arial" panose="020B0604020202020204" pitchFamily="34" charset="0"/>
                        </a:rPr>
                        <a:t>NECESIDADES</a:t>
                      </a:r>
                      <a:br>
                        <a:rPr lang="es-CO" sz="1200" b="1" i="0" u="none" strike="noStrike">
                          <a:solidFill>
                            <a:srgbClr val="000000"/>
                          </a:solidFill>
                          <a:effectLst/>
                          <a:latin typeface="Arial" panose="020B0604020202020204" pitchFamily="34" charset="0"/>
                        </a:rPr>
                      </a:br>
                      <a:r>
                        <a:rPr lang="es-CO" sz="1200" b="1" i="0" u="none" strike="noStrike">
                          <a:solidFill>
                            <a:srgbClr val="000000"/>
                          </a:solidFill>
                          <a:effectLst/>
                          <a:latin typeface="Arial" panose="020B0604020202020204" pitchFamily="34" charset="0"/>
                        </a:rPr>
                        <a:t>PROGRAMAS DE CAPACITACIÓN </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s-CO" sz="1200" b="1" i="0" u="none" strike="noStrike">
                          <a:solidFill>
                            <a:srgbClr val="000000"/>
                          </a:solidFill>
                          <a:effectLst/>
                          <a:latin typeface="Arial" panose="020B0604020202020204" pitchFamily="34" charset="0"/>
                        </a:rPr>
                        <a:t>OBJETIVO DEL PROGRAMA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s-CO" sz="1200" b="1" i="0" u="none" strike="noStrike">
                          <a:solidFill>
                            <a:srgbClr val="000000"/>
                          </a:solidFill>
                          <a:effectLst/>
                          <a:latin typeface="Arial" panose="020B0604020202020204" pitchFamily="34" charset="0"/>
                        </a:rPr>
                        <a:t>RESPONSABLE</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719405">
                <a:tc>
                  <a:txBody>
                    <a:bodyPr/>
                    <a:lstStyle/>
                    <a:p>
                      <a:pPr algn="ctr" fontAlgn="ctr"/>
                      <a:r>
                        <a:rPr lang="es-ES" sz="1200" b="0" i="0" u="none" strike="noStrike">
                          <a:solidFill>
                            <a:srgbClr val="000000"/>
                          </a:solidFill>
                          <a:effectLst/>
                          <a:latin typeface="Arial" panose="020B0604020202020204" pitchFamily="34" charset="0"/>
                        </a:rPr>
                        <a:t>Procedimiento para la realización de ER para productos agrìcolas y pecuarios que se pretendan importar a Colombia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Dar a conocer la metodologìa para la realización de ER </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SUBGERENCIA DE REGULACION SANITARIA Y FITOSANITARIA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4351">
                <a:tc>
                  <a:txBody>
                    <a:bodyPr/>
                    <a:lstStyle/>
                    <a:p>
                      <a:pPr algn="ctr" fontAlgn="ctr"/>
                      <a:r>
                        <a:rPr lang="es-ES" sz="1200" b="0" i="0" u="none" strike="noStrike">
                          <a:solidFill>
                            <a:srgbClr val="000000"/>
                          </a:solidFill>
                          <a:effectLst/>
                          <a:latin typeface="Arial" panose="020B0604020202020204" pitchFamily="34" charset="0"/>
                        </a:rPr>
                        <a:t>Capacitación en reconocimiento de signos y síntomas de los principales problemas fitosanitarios en procesos de importación y exportación de plantas, productos vegetales y otros artículos reglamentados</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Brindar conocimientos básicos a los inspectores de cuarentena vegetal, en identificación de signos y sintomas de principales plagas cuarentenarias de importancia econocima para Colombia y los principales países de destino</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SUBGERENCIA DE ANALISIS Y DIAGNOSTICO</a:t>
                      </a:r>
                      <a:br>
                        <a:rPr lang="es-ES" sz="1200" b="0" i="0" u="none" strike="noStrike">
                          <a:solidFill>
                            <a:srgbClr val="000000"/>
                          </a:solidFill>
                          <a:effectLst/>
                          <a:latin typeface="Arial" panose="020B0604020202020204" pitchFamily="34" charset="0"/>
                        </a:rPr>
                      </a:br>
                      <a:endParaRPr lang="es-ES" sz="1200" b="0" i="0" u="none" strike="noStrike">
                        <a:solidFill>
                          <a:srgbClr val="000000"/>
                        </a:solidFill>
                        <a:effectLst/>
                        <a:latin typeface="Arial" panose="020B0604020202020204" pitchFamily="34" charset="0"/>
                      </a:endParaRP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9405">
                <a:tc>
                  <a:txBody>
                    <a:bodyPr/>
                    <a:lstStyle/>
                    <a:p>
                      <a:pPr algn="ctr" fontAlgn="ctr"/>
                      <a:r>
                        <a:rPr lang="es-CO" sz="1200" b="0" i="0" u="none" strike="noStrike">
                          <a:solidFill>
                            <a:srgbClr val="000000"/>
                          </a:solidFill>
                          <a:effectLst/>
                          <a:latin typeface="Arial" panose="020B0604020202020204" pitchFamily="34" charset="0"/>
                        </a:rPr>
                        <a:t>Tratamientos fitosanitarios</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Brindar a los inspectores los conocimientos básicos en la aplicación, supervisión y verificación de tratamientos fitosanitarios</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DE PROTECCIÓN FRONTERIZA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56877">
                <a:tc>
                  <a:txBody>
                    <a:bodyPr/>
                    <a:lstStyle/>
                    <a:p>
                      <a:pPr algn="ctr" fontAlgn="ctr"/>
                      <a:r>
                        <a:rPr lang="es-ES" sz="1200" b="0" i="0" u="none" strike="noStrike">
                          <a:solidFill>
                            <a:srgbClr val="000000"/>
                          </a:solidFill>
                          <a:effectLst/>
                          <a:latin typeface="Arial" panose="020B0604020202020204" pitchFamily="34" charset="0"/>
                        </a:rPr>
                        <a:t>Auditoria / Implementación de las buenas practicas agrícolas</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ADELANTAR ACCIONES PARA EL FORTALECIMEINTO DE LAS COMPETENCIAS EN L PERSONAL DEL AREA AGRICOLA DE LA SECCIONAL</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DE PROTECCION  VEGETAL</a:t>
                      </a:r>
                      <a:br>
                        <a:rPr lang="es-CO" sz="1200" b="0" i="0" u="none" strike="noStrike">
                          <a:solidFill>
                            <a:srgbClr val="000000"/>
                          </a:solidFill>
                          <a:effectLst/>
                          <a:latin typeface="Arial" panose="020B0604020202020204" pitchFamily="34" charset="0"/>
                        </a:rPr>
                      </a:br>
                      <a:endParaRPr lang="es-CO" sz="1200" b="0" i="0" u="none" strike="noStrike">
                        <a:solidFill>
                          <a:srgbClr val="000000"/>
                        </a:solidFill>
                        <a:effectLst/>
                        <a:latin typeface="Arial" panose="020B0604020202020204" pitchFamily="34" charset="0"/>
                      </a:endParaRP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1931">
                <a:tc>
                  <a:txBody>
                    <a:bodyPr/>
                    <a:lstStyle/>
                    <a:p>
                      <a:pPr algn="ctr" fontAlgn="ctr"/>
                      <a:r>
                        <a:rPr lang="es-ES" sz="1200" b="0" i="0" u="none" strike="noStrike">
                          <a:solidFill>
                            <a:srgbClr val="000000"/>
                          </a:solidFill>
                          <a:effectLst/>
                          <a:latin typeface="Arial" panose="020B0604020202020204" pitchFamily="34" charset="0"/>
                        </a:rPr>
                        <a:t>Actualizacion normativa y jurisprudencia en regulacion normativa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normativa y jurisprudencia en regulacion normativ</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DE RESULACION SANITARIA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9405">
                <a:tc>
                  <a:txBody>
                    <a:bodyPr/>
                    <a:lstStyle/>
                    <a:p>
                      <a:pPr algn="ctr" fontAlgn="ctr"/>
                      <a:r>
                        <a:rPr lang="es-CO" sz="1200" b="0" i="0" u="none" strike="noStrike">
                          <a:solidFill>
                            <a:srgbClr val="000000"/>
                          </a:solidFill>
                          <a:effectLst/>
                          <a:latin typeface="Arial" panose="020B0604020202020204" pitchFamily="34" charset="0"/>
                        </a:rPr>
                        <a:t>Gestión de talento humano</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Obtener conocimiento y estar actualizado en el área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dirty="0">
                          <a:solidFill>
                            <a:srgbClr val="000000"/>
                          </a:solidFill>
                          <a:effectLst/>
                          <a:latin typeface="Arial" panose="020B0604020202020204" pitchFamily="34" charset="0"/>
                        </a:rPr>
                        <a:t>SUBGERENCIA ADMINISTRATIVA Y FINANACIERA</a:t>
                      </a:r>
                    </a:p>
                  </a:txBody>
                  <a:tcPr marL="5748" marR="5748" marT="574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5322609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666224337"/>
              </p:ext>
            </p:extLst>
          </p:nvPr>
        </p:nvGraphicFramePr>
        <p:xfrm>
          <a:off x="642551" y="799072"/>
          <a:ext cx="10700951" cy="5402605"/>
        </p:xfrm>
        <a:graphic>
          <a:graphicData uri="http://schemas.openxmlformats.org/drawingml/2006/table">
            <a:tbl>
              <a:tblPr/>
              <a:tblGrid>
                <a:gridCol w="3638896"/>
                <a:gridCol w="4209055"/>
                <a:gridCol w="2853000"/>
              </a:tblGrid>
              <a:tr h="485551">
                <a:tc>
                  <a:txBody>
                    <a:bodyPr/>
                    <a:lstStyle/>
                    <a:p>
                      <a:pPr algn="ctr" fontAlgn="ctr"/>
                      <a:r>
                        <a:rPr lang="es-CO" sz="1200" b="1" i="0" u="none" strike="noStrike">
                          <a:solidFill>
                            <a:srgbClr val="000000"/>
                          </a:solidFill>
                          <a:effectLst/>
                          <a:latin typeface="Arial" panose="020B0604020202020204" pitchFamily="34" charset="0"/>
                        </a:rPr>
                        <a:t>NECESIDADES</a:t>
                      </a:r>
                      <a:br>
                        <a:rPr lang="es-CO" sz="1200" b="1" i="0" u="none" strike="noStrike">
                          <a:solidFill>
                            <a:srgbClr val="000000"/>
                          </a:solidFill>
                          <a:effectLst/>
                          <a:latin typeface="Arial" panose="020B0604020202020204" pitchFamily="34" charset="0"/>
                        </a:rPr>
                      </a:br>
                      <a:r>
                        <a:rPr lang="es-CO" sz="1200" b="1" i="0" u="none" strike="noStrike">
                          <a:solidFill>
                            <a:srgbClr val="000000"/>
                          </a:solidFill>
                          <a:effectLst/>
                          <a:latin typeface="Arial" panose="020B0604020202020204" pitchFamily="34" charset="0"/>
                        </a:rPr>
                        <a:t>PROGRAMAS DE CAPACITACIÓN </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s-CO" sz="1200" b="1" i="0" u="none" strike="noStrike">
                          <a:solidFill>
                            <a:srgbClr val="000000"/>
                          </a:solidFill>
                          <a:effectLst/>
                          <a:latin typeface="Arial" panose="020B0604020202020204" pitchFamily="34" charset="0"/>
                        </a:rPr>
                        <a:t>OBJETIVO DEL PROGRAMA</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c>
                  <a:txBody>
                    <a:bodyPr/>
                    <a:lstStyle/>
                    <a:p>
                      <a:pPr algn="ctr" fontAlgn="ctr"/>
                      <a:r>
                        <a:rPr lang="es-CO" sz="1200" b="1" i="0" u="none" strike="noStrike">
                          <a:solidFill>
                            <a:srgbClr val="000000"/>
                          </a:solidFill>
                          <a:effectLst/>
                          <a:latin typeface="Arial" panose="020B0604020202020204" pitchFamily="34" charset="0"/>
                        </a:rPr>
                        <a:t>RESPONSABLE</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2EFDA"/>
                    </a:solidFill>
                  </a:tcPr>
                </a:tc>
              </a:tr>
              <a:tr h="936907">
                <a:tc>
                  <a:txBody>
                    <a:bodyPr/>
                    <a:lstStyle/>
                    <a:p>
                      <a:pPr algn="ctr" fontAlgn="ctr"/>
                      <a:r>
                        <a:rPr lang="es-ES" sz="1200" b="0" i="0" u="none" strike="noStrike">
                          <a:solidFill>
                            <a:srgbClr val="000000"/>
                          </a:solidFill>
                          <a:effectLst/>
                          <a:latin typeface="Arial" panose="020B0604020202020204" pitchFamily="34" charset="0"/>
                        </a:rPr>
                        <a:t>Manejo de plagas en cultivos y huertos</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Actualizar a los profesionales del àrea vegetal del ICA seccional  en el MIP con enfasis en la problemàtica sanitaria ocasionada por el cambio climàtico.</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DE PROTECCIÓN VEGETAL</a:t>
                      </a:r>
                      <a:br>
                        <a:rPr lang="es-CO" sz="1200" b="0" i="0" u="none" strike="noStrike">
                          <a:solidFill>
                            <a:srgbClr val="000000"/>
                          </a:solidFill>
                          <a:effectLst/>
                          <a:latin typeface="Arial" panose="020B0604020202020204" pitchFamily="34" charset="0"/>
                        </a:rPr>
                      </a:br>
                      <a:endParaRPr lang="es-CO" sz="1200" b="0" i="0" u="none" strike="noStrike">
                        <a:solidFill>
                          <a:srgbClr val="000000"/>
                        </a:solidFill>
                        <a:effectLst/>
                        <a:latin typeface="Arial" panose="020B0604020202020204" pitchFamily="34" charset="0"/>
                      </a:endParaRP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04390">
                <a:tc>
                  <a:txBody>
                    <a:bodyPr/>
                    <a:lstStyle/>
                    <a:p>
                      <a:pPr algn="ctr" fontAlgn="ctr"/>
                      <a:r>
                        <a:rPr lang="es-ES" sz="1200" b="0" i="0" u="none" strike="noStrike">
                          <a:solidFill>
                            <a:srgbClr val="000000"/>
                          </a:solidFill>
                          <a:effectLst/>
                          <a:latin typeface="Arial" panose="020B0604020202020204" pitchFamily="34" charset="0"/>
                        </a:rPr>
                        <a:t>Sistemas de información del instituto en PQRS y consulta ciudadana</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Conocimiento en PQRS y en los canales de atención brindadados por el instituto</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ADMINISTRATIVA Y FINANACIERA</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6907">
                <a:tc>
                  <a:txBody>
                    <a:bodyPr/>
                    <a:lstStyle/>
                    <a:p>
                      <a:pPr algn="ctr" fontAlgn="ctr"/>
                      <a:r>
                        <a:rPr lang="es-ES" sz="1200" b="0" i="0" u="none" strike="noStrike">
                          <a:solidFill>
                            <a:srgbClr val="000000"/>
                          </a:solidFill>
                          <a:effectLst/>
                          <a:latin typeface="Arial" panose="020B0604020202020204" pitchFamily="34" charset="0"/>
                        </a:rPr>
                        <a:t>Capacitación técnica en manejo de cultivos de la zona (Frutales de clima cálido y amazónico, caucho, raíces y tubérculos (yuca), cacao)</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Apoyo a la laboral Misional</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DE PROTECCIÓN VEGETAL</a:t>
                      </a:r>
                      <a:br>
                        <a:rPr lang="es-CO" sz="1200" b="0" i="0" u="none" strike="noStrike">
                          <a:solidFill>
                            <a:srgbClr val="000000"/>
                          </a:solidFill>
                          <a:effectLst/>
                          <a:latin typeface="Arial" panose="020B0604020202020204" pitchFamily="34" charset="0"/>
                        </a:rPr>
                      </a:br>
                      <a:endParaRPr lang="es-CO" sz="1200" b="0" i="0" u="none" strike="noStrike">
                        <a:solidFill>
                          <a:srgbClr val="000000"/>
                        </a:solidFill>
                        <a:effectLst/>
                        <a:latin typeface="Arial" panose="020B0604020202020204" pitchFamily="34" charset="0"/>
                      </a:endParaRP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69425">
                <a:tc>
                  <a:txBody>
                    <a:bodyPr/>
                    <a:lstStyle/>
                    <a:p>
                      <a:pPr algn="ctr" fontAlgn="ctr"/>
                      <a:r>
                        <a:rPr lang="es-ES" sz="1200" b="0" i="0" u="none" strike="noStrike">
                          <a:solidFill>
                            <a:srgbClr val="000000"/>
                          </a:solidFill>
                          <a:effectLst/>
                          <a:latin typeface="Arial" panose="020B0604020202020204" pitchFamily="34" charset="0"/>
                        </a:rPr>
                        <a:t>Código de integridad y Conflictos de Interés</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Realizar  actividades  de capacitación de la política de integridad para trámites relacionados con las etapas del procedimiento de Conflicto de Interés y la interiorización de los valores del Código de Integridad</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CO" sz="1200" b="0" i="0" u="none" strike="noStrike">
                          <a:solidFill>
                            <a:srgbClr val="000000"/>
                          </a:solidFill>
                          <a:effectLst/>
                          <a:latin typeface="Arial" panose="020B0604020202020204" pitchFamily="34" charset="0"/>
                        </a:rPr>
                        <a:t>SUBGERENCIA ADMINISTRATIVA Y FINANACIERA</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69425">
                <a:tc>
                  <a:txBody>
                    <a:bodyPr/>
                    <a:lstStyle/>
                    <a:p>
                      <a:pPr algn="ctr" fontAlgn="ctr"/>
                      <a:r>
                        <a:rPr lang="es-ES" sz="1200" b="0" i="0" u="none" strike="noStrike">
                          <a:solidFill>
                            <a:srgbClr val="000000"/>
                          </a:solidFill>
                          <a:effectLst/>
                          <a:latin typeface="Arial" panose="020B0604020202020204" pitchFamily="34" charset="0"/>
                        </a:rPr>
                        <a:t>Técnica para la elaboración de Medidas sanitarias y Fitosanitarias </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a:solidFill>
                            <a:srgbClr val="000000"/>
                          </a:solidFill>
                          <a:effectLst/>
                          <a:latin typeface="Arial" panose="020B0604020202020204" pitchFamily="34" charset="0"/>
                        </a:rPr>
                        <a:t>Conllevará a que las resoluciones que contienen MSF o RT se encuentren acordes con el nivel técnico exigido</a:t>
                      </a: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s-ES" sz="1200" b="0" i="0" u="none" strike="noStrike" dirty="0">
                          <a:solidFill>
                            <a:srgbClr val="000000"/>
                          </a:solidFill>
                          <a:effectLst/>
                          <a:latin typeface="Arial" panose="020B0604020202020204" pitchFamily="34" charset="0"/>
                        </a:rPr>
                        <a:t>SUBGERENCIA DE REGULACION SANITARIA Y FITOSANITARIA</a:t>
                      </a:r>
                      <a:br>
                        <a:rPr lang="es-ES" sz="1200" b="0" i="0" u="none" strike="noStrike" dirty="0">
                          <a:solidFill>
                            <a:srgbClr val="000000"/>
                          </a:solidFill>
                          <a:effectLst/>
                          <a:latin typeface="Arial" panose="020B0604020202020204" pitchFamily="34" charset="0"/>
                        </a:rPr>
                      </a:br>
                      <a:endParaRPr lang="es-ES" sz="1200" b="0" i="0" u="none" strike="noStrike" dirty="0">
                        <a:solidFill>
                          <a:srgbClr val="000000"/>
                        </a:solidFill>
                        <a:effectLst/>
                        <a:latin typeface="Arial" panose="020B0604020202020204" pitchFamily="34" charset="0"/>
                      </a:endParaRPr>
                    </a:p>
                  </a:txBody>
                  <a:tcPr marL="5508" marR="5508" marT="5508"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0007886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n 4"/>
          <p:cNvPicPr>
            <a:picLocks noChangeAspect="1"/>
          </p:cNvPicPr>
          <p:nvPr/>
        </p:nvPicPr>
        <p:blipFill rotWithShape="1">
          <a:blip r:embed="rId2"/>
          <a:srcRect b="8156"/>
          <a:stretch/>
        </p:blipFill>
        <p:spPr>
          <a:xfrm>
            <a:off x="519623" y="1107458"/>
            <a:ext cx="11136279" cy="5293341"/>
          </a:xfrm>
          <a:prstGeom prst="rect">
            <a:avLst/>
          </a:prstGeom>
        </p:spPr>
      </p:pic>
      <p:sp>
        <p:nvSpPr>
          <p:cNvPr id="6" name="Título 1"/>
          <p:cNvSpPr>
            <a:spLocks noGrp="1"/>
          </p:cNvSpPr>
          <p:nvPr>
            <p:ph type="title"/>
          </p:nvPr>
        </p:nvSpPr>
        <p:spPr>
          <a:xfrm>
            <a:off x="975546" y="360343"/>
            <a:ext cx="10515600" cy="1197668"/>
          </a:xfrm>
        </p:spPr>
        <p:txBody>
          <a:bodyPr>
            <a:normAutofit/>
          </a:bodyPr>
          <a:lstStyle/>
          <a:p>
            <a:r>
              <a:rPr lang="es-ES" b="1" spc="-1" dirty="0" smtClean="0">
                <a:solidFill>
                  <a:srgbClr val="739A28"/>
                </a:solidFill>
                <a:latin typeface="Arial Rounded MT Bold"/>
              </a:rPr>
              <a:t>Inducción y Reinducción Institucional</a:t>
            </a:r>
            <a:endParaRPr lang="es-CO" dirty="0"/>
          </a:p>
        </p:txBody>
      </p:sp>
    </p:spTree>
    <p:extLst>
      <p:ext uri="{BB962C8B-B14F-4D97-AF65-F5344CB8AC3E}">
        <p14:creationId xmlns:p14="http://schemas.microsoft.com/office/powerpoint/2010/main" val="11126327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p:nvPr>
        </p:nvSpPr>
        <p:spPr>
          <a:xfrm>
            <a:off x="189471" y="1570892"/>
            <a:ext cx="11574162" cy="3933384"/>
          </a:xfrm>
        </p:spPr>
        <p:txBody>
          <a:bodyPr/>
          <a:lstStyle/>
          <a:p>
            <a:pPr marL="0" indent="0">
              <a:buNone/>
            </a:pPr>
            <a:endParaRPr lang="es-ES" sz="2400" b="1" dirty="0">
              <a:solidFill>
                <a:schemeClr val="accent6">
                  <a:lumMod val="75000"/>
                </a:schemeClr>
              </a:solidFill>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2000" dirty="0" smtClean="0">
                <a:latin typeface="Arial" panose="020B0604020202020204" pitchFamily="34" charset="0"/>
                <a:cs typeface="Arial" panose="020B0604020202020204" pitchFamily="34" charset="0"/>
              </a:rPr>
              <a:t>Decreto </a:t>
            </a:r>
            <a:r>
              <a:rPr lang="es-ES" sz="2000" dirty="0">
                <a:latin typeface="Arial" panose="020B0604020202020204" pitchFamily="34" charset="0"/>
                <a:cs typeface="Arial" panose="020B0604020202020204" pitchFamily="34" charset="0"/>
              </a:rPr>
              <a:t>Ley 1567 de agosto </a:t>
            </a:r>
            <a:r>
              <a:rPr lang="es-ES" sz="2000" dirty="0" smtClean="0">
                <a:latin typeface="Arial" panose="020B0604020202020204" pitchFamily="34" charset="0"/>
                <a:cs typeface="Arial" panose="020B0604020202020204" pitchFamily="34" charset="0"/>
              </a:rPr>
              <a:t>5/1998</a:t>
            </a:r>
            <a:endParaRPr lang="es-ES" sz="2000" dirty="0">
              <a:latin typeface="Arial" panose="020B0604020202020204" pitchFamily="34" charset="0"/>
              <a:cs typeface="Arial" panose="020B0604020202020204" pitchFamily="34" charset="0"/>
            </a:endParaRPr>
          </a:p>
          <a:p>
            <a:pPr algn="just"/>
            <a:endParaRPr lang="es-ES" sz="20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2000" dirty="0" smtClean="0">
                <a:latin typeface="Arial" panose="020B0604020202020204" pitchFamily="34" charset="0"/>
                <a:cs typeface="Arial" panose="020B0604020202020204" pitchFamily="34" charset="0"/>
              </a:rPr>
              <a:t>Ley </a:t>
            </a:r>
            <a:r>
              <a:rPr lang="es-ES" sz="2000" dirty="0">
                <a:latin typeface="Arial" panose="020B0604020202020204" pitchFamily="34" charset="0"/>
                <a:cs typeface="Arial" panose="020B0604020202020204" pitchFamily="34" charset="0"/>
              </a:rPr>
              <a:t>909 </a:t>
            </a:r>
            <a:r>
              <a:rPr lang="es-ES" sz="2000" dirty="0" smtClean="0">
                <a:latin typeface="Arial" panose="020B0604020202020204" pitchFamily="34" charset="0"/>
                <a:cs typeface="Arial" panose="020B0604020202020204" pitchFamily="34" charset="0"/>
              </a:rPr>
              <a:t>de 2004</a:t>
            </a:r>
          </a:p>
          <a:p>
            <a:pPr marL="285750" indent="-285750" algn="just">
              <a:buFont typeface="Arial" panose="020B0604020202020204" pitchFamily="34" charset="0"/>
              <a:buChar char="•"/>
            </a:pPr>
            <a:endParaRPr lang="es-ES"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2000" dirty="0" smtClean="0">
                <a:latin typeface="Arial" panose="020B0604020202020204" pitchFamily="34" charset="0"/>
                <a:cs typeface="Arial" panose="020B0604020202020204" pitchFamily="34" charset="0"/>
              </a:rPr>
              <a:t>Ley </a:t>
            </a:r>
            <a:r>
              <a:rPr lang="es-ES" sz="2000" dirty="0">
                <a:latin typeface="Arial" panose="020B0604020202020204" pitchFamily="34" charset="0"/>
                <a:cs typeface="Arial" panose="020B0604020202020204" pitchFamily="34" charset="0"/>
              </a:rPr>
              <a:t>1064 de 2006, por la cual se dictan normas para el apoyo y fortalecimiento de la educación para el trabajo y el desarrollo humano establecida como educación no formal en la Ley General de Educación. </a:t>
            </a:r>
            <a:endParaRPr lang="es-ES" sz="20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es-ES"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2000" dirty="0" smtClean="0">
                <a:latin typeface="Arial" panose="020B0604020202020204" pitchFamily="34" charset="0"/>
                <a:cs typeface="Arial" panose="020B0604020202020204" pitchFamily="34" charset="0"/>
              </a:rPr>
              <a:t>Decreto </a:t>
            </a:r>
            <a:r>
              <a:rPr lang="es-ES" sz="2000" dirty="0">
                <a:latin typeface="Arial" panose="020B0604020202020204" pitchFamily="34" charset="0"/>
                <a:cs typeface="Arial" panose="020B0604020202020204" pitchFamily="34" charset="0"/>
              </a:rPr>
              <a:t>1083 de </a:t>
            </a:r>
            <a:r>
              <a:rPr lang="es-ES" sz="2000" dirty="0" smtClean="0">
                <a:latin typeface="Arial" panose="020B0604020202020204" pitchFamily="34" charset="0"/>
                <a:cs typeface="Arial" panose="020B0604020202020204" pitchFamily="34" charset="0"/>
              </a:rPr>
              <a:t>2015</a:t>
            </a:r>
            <a:endParaRPr lang="es-ES" sz="2000" dirty="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endParaRPr lang="es-ES" sz="20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2000" dirty="0" smtClean="0">
                <a:latin typeface="Arial" panose="020B0604020202020204" pitchFamily="34" charset="0"/>
                <a:cs typeface="Arial" panose="020B0604020202020204" pitchFamily="34" charset="0"/>
              </a:rPr>
              <a:t>Ley </a:t>
            </a:r>
            <a:r>
              <a:rPr lang="es-ES" sz="2000" dirty="0">
                <a:latin typeface="Arial" panose="020B0604020202020204" pitchFamily="34" charset="0"/>
                <a:cs typeface="Arial" panose="020B0604020202020204" pitchFamily="34" charset="0"/>
              </a:rPr>
              <a:t>1960 de </a:t>
            </a:r>
            <a:r>
              <a:rPr lang="es-ES" sz="2000" dirty="0" smtClean="0">
                <a:latin typeface="Arial" panose="020B0604020202020204" pitchFamily="34" charset="0"/>
                <a:cs typeface="Arial" panose="020B0604020202020204" pitchFamily="34" charset="0"/>
              </a:rPr>
              <a:t>2019</a:t>
            </a:r>
          </a:p>
          <a:p>
            <a:pPr algn="just"/>
            <a:endParaRPr lang="es-ES" sz="2000" dirty="0" smtClean="0">
              <a:latin typeface="Arial" panose="020B0604020202020204" pitchFamily="34" charset="0"/>
              <a:cs typeface="Arial" panose="020B0604020202020204" pitchFamily="34" charset="0"/>
            </a:endParaRPr>
          </a:p>
          <a:p>
            <a:pPr marL="285750" indent="-285750" algn="just">
              <a:buFont typeface="Arial" panose="020B0604020202020204" pitchFamily="34" charset="0"/>
              <a:buChar char="•"/>
            </a:pPr>
            <a:r>
              <a:rPr lang="es-ES" sz="2000" dirty="0" smtClean="0">
                <a:latin typeface="Arial" panose="020B0604020202020204" pitchFamily="34" charset="0"/>
                <a:cs typeface="Arial" panose="020B0604020202020204" pitchFamily="34" charset="0"/>
              </a:rPr>
              <a:t>Plan </a:t>
            </a:r>
            <a:r>
              <a:rPr lang="es-ES" sz="2000" dirty="0">
                <a:latin typeface="Arial" panose="020B0604020202020204" pitchFamily="34" charset="0"/>
                <a:cs typeface="Arial" panose="020B0604020202020204" pitchFamily="34" charset="0"/>
              </a:rPr>
              <a:t>Nacional de Formación y Capacitación</a:t>
            </a:r>
            <a:endParaRPr lang="es-CO" sz="2000" dirty="0">
              <a:latin typeface="Arial" panose="020B0604020202020204" pitchFamily="34" charset="0"/>
              <a:cs typeface="Arial" panose="020B0604020202020204" pitchFamily="34" charset="0"/>
            </a:endParaRPr>
          </a:p>
        </p:txBody>
      </p:sp>
      <p:sp>
        <p:nvSpPr>
          <p:cNvPr id="4" name="TextBox 4">
            <a:extLst>
              <a:ext uri="{FF2B5EF4-FFF2-40B4-BE49-F238E27FC236}">
                <a16:creationId xmlns:a16="http://schemas.microsoft.com/office/drawing/2014/main" xmlns="" id="{6699AC3C-FE44-4341-B799-F20DE8937C2B}"/>
              </a:ext>
            </a:extLst>
          </p:cNvPr>
          <p:cNvSpPr txBox="1">
            <a:spLocks/>
          </p:cNvSpPr>
          <p:nvPr/>
        </p:nvSpPr>
        <p:spPr>
          <a:xfrm>
            <a:off x="2930611" y="596757"/>
            <a:ext cx="10515600" cy="747897"/>
          </a:xfrm>
          <a:prstGeom prst="rect">
            <a:avLst/>
          </a:prstGeom>
          <a:noFill/>
        </p:spPr>
        <p:txBody>
          <a:bodyPr vert="horz" wrap="square" lIns="0" tIns="0" rIns="0" bIns="0" rtlCol="0" anchor="ctr">
            <a:spAutoFit/>
          </a:bodyPr>
          <a:lstStyle>
            <a:defPPr>
              <a:defRPr lang="en-US"/>
            </a:defPPr>
            <a:lvl1pPr marL="0" algn="l" defTabSz="914400" rtl="0" eaLnBrk="1" latinLnBrk="0" hangingPunct="1">
              <a:lnSpc>
                <a:spcPct val="90000"/>
              </a:lnSpc>
              <a:spcBef>
                <a:spcPct val="0"/>
              </a:spcBef>
              <a:buNone/>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ES" sz="5400" spc="-1" dirty="0">
                <a:solidFill>
                  <a:srgbClr val="548235"/>
                </a:solidFill>
                <a:latin typeface="Arial Rounded MT Bold"/>
              </a:rPr>
              <a:t>Marco Normativo</a:t>
            </a:r>
            <a:endParaRPr lang="es-ES" sz="5400" spc="-1" dirty="0">
              <a:solidFill>
                <a:srgbClr val="548235"/>
              </a:solidFill>
              <a:latin typeface="Arial Rounded MT Bold"/>
            </a:endParaRPr>
          </a:p>
        </p:txBody>
      </p:sp>
    </p:spTree>
    <p:extLst>
      <p:ext uri="{BB962C8B-B14F-4D97-AF65-F5344CB8AC3E}">
        <p14:creationId xmlns:p14="http://schemas.microsoft.com/office/powerpoint/2010/main" val="452196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4">
            <a:extLst>
              <a:ext uri="{FF2B5EF4-FFF2-40B4-BE49-F238E27FC236}">
                <a16:creationId xmlns:a16="http://schemas.microsoft.com/office/drawing/2014/main" xmlns="" id="{6699AC3C-FE44-4341-B799-F20DE8937C2B}"/>
              </a:ext>
            </a:extLst>
          </p:cNvPr>
          <p:cNvSpPr txBox="1">
            <a:spLocks noGrp="1"/>
          </p:cNvSpPr>
          <p:nvPr>
            <p:ph type="title"/>
          </p:nvPr>
        </p:nvSpPr>
        <p:spPr>
          <a:xfrm>
            <a:off x="780536" y="217308"/>
            <a:ext cx="10515600" cy="1325563"/>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lnSpc>
                <a:spcPct val="100000"/>
              </a:lnSpc>
            </a:pPr>
            <a:r>
              <a:rPr lang="es-CO" sz="5400" spc="-1" dirty="0">
                <a:solidFill>
                  <a:srgbClr val="548235"/>
                </a:solidFill>
                <a:latin typeface="Arial Rounded MT Bold"/>
              </a:rPr>
              <a:t>Estructura PIC- ICA</a:t>
            </a:r>
            <a:endParaRPr lang="es-CO" sz="5400" spc="-1" dirty="0"/>
          </a:p>
        </p:txBody>
      </p:sp>
      <p:grpSp>
        <p:nvGrpSpPr>
          <p:cNvPr id="5" name="Group 26">
            <a:extLst>
              <a:ext uri="{FF2B5EF4-FFF2-40B4-BE49-F238E27FC236}">
                <a16:creationId xmlns:a16="http://schemas.microsoft.com/office/drawing/2014/main" xmlns="" id="{45CAC6D0-4B2E-4D28-89C1-2FD3607CB28E}"/>
              </a:ext>
            </a:extLst>
          </p:cNvPr>
          <p:cNvGrpSpPr/>
          <p:nvPr/>
        </p:nvGrpSpPr>
        <p:grpSpPr>
          <a:xfrm>
            <a:off x="1369006" y="2046806"/>
            <a:ext cx="2968928" cy="3042739"/>
            <a:chOff x="4301450" y="1345460"/>
            <a:chExt cx="3706131" cy="4352482"/>
          </a:xfrm>
        </p:grpSpPr>
        <p:sp>
          <p:nvSpPr>
            <p:cNvPr id="6" name="Freeform 6">
              <a:extLst>
                <a:ext uri="{FF2B5EF4-FFF2-40B4-BE49-F238E27FC236}">
                  <a16:creationId xmlns:a16="http://schemas.microsoft.com/office/drawing/2014/main" xmlns="" id="{15D20CA0-A5CF-4B38-926C-853822594E47}"/>
                </a:ext>
              </a:extLst>
            </p:cNvPr>
            <p:cNvSpPr>
              <a:spLocks noEditPoints="1"/>
            </p:cNvSpPr>
            <p:nvPr/>
          </p:nvSpPr>
          <p:spPr bwMode="auto">
            <a:xfrm>
              <a:off x="5237576" y="2150644"/>
              <a:ext cx="1805748" cy="3547298"/>
            </a:xfrm>
            <a:custGeom>
              <a:avLst/>
              <a:gdLst>
                <a:gd name="T0" fmla="*/ 503 w 2130"/>
                <a:gd name="T1" fmla="*/ 2507 h 4055"/>
                <a:gd name="T2" fmla="*/ 387 w 2130"/>
                <a:gd name="T3" fmla="*/ 2072 h 4055"/>
                <a:gd name="T4" fmla="*/ 172 w 2130"/>
                <a:gd name="T5" fmla="*/ 1655 h 4055"/>
                <a:gd name="T6" fmla="*/ 35 w 2130"/>
                <a:gd name="T7" fmla="*/ 1291 h 4055"/>
                <a:gd name="T8" fmla="*/ 24 w 2130"/>
                <a:gd name="T9" fmla="*/ 824 h 4055"/>
                <a:gd name="T10" fmla="*/ 81 w 2130"/>
                <a:gd name="T11" fmla="*/ 647 h 4055"/>
                <a:gd name="T12" fmla="*/ 341 w 2130"/>
                <a:gd name="T13" fmla="*/ 262 h 4055"/>
                <a:gd name="T14" fmla="*/ 640 w 2130"/>
                <a:gd name="T15" fmla="*/ 80 h 4055"/>
                <a:gd name="T16" fmla="*/ 1219 w 2130"/>
                <a:gd name="T17" fmla="*/ 12 h 4055"/>
                <a:gd name="T18" fmla="*/ 1728 w 2130"/>
                <a:gd name="T19" fmla="*/ 189 h 4055"/>
                <a:gd name="T20" fmla="*/ 2056 w 2130"/>
                <a:gd name="T21" fmla="*/ 625 h 4055"/>
                <a:gd name="T22" fmla="*/ 2104 w 2130"/>
                <a:gd name="T23" fmla="*/ 1201 h 4055"/>
                <a:gd name="T24" fmla="*/ 1946 w 2130"/>
                <a:gd name="T25" fmla="*/ 1616 h 4055"/>
                <a:gd name="T26" fmla="*/ 1702 w 2130"/>
                <a:gd name="T27" fmla="*/ 2039 h 4055"/>
                <a:gd name="T28" fmla="*/ 1582 w 2130"/>
                <a:gd name="T29" fmla="*/ 2376 h 4055"/>
                <a:gd name="T30" fmla="*/ 1567 w 2130"/>
                <a:gd name="T31" fmla="*/ 3175 h 4055"/>
                <a:gd name="T32" fmla="*/ 1436 w 2130"/>
                <a:gd name="T33" fmla="*/ 3442 h 4055"/>
                <a:gd name="T34" fmla="*/ 1179 w 2130"/>
                <a:gd name="T35" fmla="*/ 3859 h 4055"/>
                <a:gd name="T36" fmla="*/ 979 w 2130"/>
                <a:gd name="T37" fmla="*/ 4016 h 4055"/>
                <a:gd name="T38" fmla="*/ 694 w 2130"/>
                <a:gd name="T39" fmla="*/ 3546 h 4055"/>
                <a:gd name="T40" fmla="*/ 519 w 2130"/>
                <a:gd name="T41" fmla="*/ 3253 h 4055"/>
                <a:gd name="T42" fmla="*/ 505 w 2130"/>
                <a:gd name="T43" fmla="*/ 2850 h 4055"/>
                <a:gd name="T44" fmla="*/ 1035 w 2130"/>
                <a:gd name="T45" fmla="*/ 2418 h 4055"/>
                <a:gd name="T46" fmla="*/ 1434 w 2130"/>
                <a:gd name="T47" fmla="*/ 2385 h 4055"/>
                <a:gd name="T48" fmla="*/ 1571 w 2130"/>
                <a:gd name="T49" fmla="*/ 1968 h 4055"/>
                <a:gd name="T50" fmla="*/ 1843 w 2130"/>
                <a:gd name="T51" fmla="*/ 1492 h 4055"/>
                <a:gd name="T52" fmla="*/ 1969 w 2130"/>
                <a:gd name="T53" fmla="*/ 1118 h 4055"/>
                <a:gd name="T54" fmla="*/ 1788 w 2130"/>
                <a:gd name="T55" fmla="*/ 444 h 4055"/>
                <a:gd name="T56" fmla="*/ 1302 w 2130"/>
                <a:gd name="T57" fmla="*/ 172 h 4055"/>
                <a:gd name="T58" fmla="*/ 719 w 2130"/>
                <a:gd name="T59" fmla="*/ 208 h 4055"/>
                <a:gd name="T60" fmla="*/ 244 w 2130"/>
                <a:gd name="T61" fmla="*/ 633 h 4055"/>
                <a:gd name="T62" fmla="*/ 152 w 2130"/>
                <a:gd name="T63" fmla="*/ 1033 h 4055"/>
                <a:gd name="T64" fmla="*/ 247 w 2130"/>
                <a:gd name="T65" fmla="*/ 1466 h 4055"/>
                <a:gd name="T66" fmla="*/ 480 w 2130"/>
                <a:gd name="T67" fmla="*/ 1917 h 4055"/>
                <a:gd name="T68" fmla="*/ 638 w 2130"/>
                <a:gd name="T69" fmla="*/ 2389 h 4055"/>
                <a:gd name="T70" fmla="*/ 1035 w 2130"/>
                <a:gd name="T71" fmla="*/ 2418 h 4055"/>
                <a:gd name="T72" fmla="*/ 1036 w 2130"/>
                <a:gd name="T73" fmla="*/ 3269 h 4055"/>
                <a:gd name="T74" fmla="*/ 671 w 2130"/>
                <a:gd name="T75" fmla="*/ 3276 h 4055"/>
                <a:gd name="T76" fmla="*/ 714 w 2130"/>
                <a:gd name="T77" fmla="*/ 3355 h 4055"/>
                <a:gd name="T78" fmla="*/ 900 w 2130"/>
                <a:gd name="T79" fmla="*/ 3629 h 4055"/>
                <a:gd name="T80" fmla="*/ 1195 w 2130"/>
                <a:gd name="T81" fmla="*/ 3612 h 4055"/>
                <a:gd name="T82" fmla="*/ 1390 w 2130"/>
                <a:gd name="T83" fmla="*/ 3297 h 4055"/>
                <a:gd name="T84" fmla="*/ 1376 w 2130"/>
                <a:gd name="T85" fmla="*/ 3269 h 4055"/>
                <a:gd name="T86" fmla="*/ 1433 w 2130"/>
                <a:gd name="T87" fmla="*/ 2860 h 4055"/>
                <a:gd name="T88" fmla="*/ 1408 w 2130"/>
                <a:gd name="T89" fmla="*/ 2565 h 4055"/>
                <a:gd name="T90" fmla="*/ 1245 w 2130"/>
                <a:gd name="T91" fmla="*/ 2589 h 4055"/>
                <a:gd name="T92" fmla="*/ 1271 w 2130"/>
                <a:gd name="T93" fmla="*/ 3157 h 4055"/>
                <a:gd name="T94" fmla="*/ 1433 w 2130"/>
                <a:gd name="T95" fmla="*/ 3126 h 4055"/>
                <a:gd name="T96" fmla="*/ 810 w 2130"/>
                <a:gd name="T97" fmla="*/ 2861 h 4055"/>
                <a:gd name="T98" fmla="*/ 788 w 2130"/>
                <a:gd name="T99" fmla="*/ 2566 h 4055"/>
                <a:gd name="T100" fmla="*/ 638 w 2130"/>
                <a:gd name="T101" fmla="*/ 2589 h 4055"/>
                <a:gd name="T102" fmla="*/ 663 w 2130"/>
                <a:gd name="T103" fmla="*/ 3157 h 4055"/>
                <a:gd name="T104" fmla="*/ 810 w 2130"/>
                <a:gd name="T105" fmla="*/ 3125 h 4055"/>
                <a:gd name="T106" fmla="*/ 945 w 2130"/>
                <a:gd name="T107" fmla="*/ 2861 h 4055"/>
                <a:gd name="T108" fmla="*/ 972 w 2130"/>
                <a:gd name="T109" fmla="*/ 3157 h 4055"/>
                <a:gd name="T110" fmla="*/ 1110 w 2130"/>
                <a:gd name="T111" fmla="*/ 3126 h 4055"/>
                <a:gd name="T112" fmla="*/ 1111 w 2130"/>
                <a:gd name="T113" fmla="*/ 2596 h 4055"/>
                <a:gd name="T114" fmla="*/ 970 w 2130"/>
                <a:gd name="T115" fmla="*/ 2565 h 4055"/>
                <a:gd name="T116" fmla="*/ 945 w 2130"/>
                <a:gd name="T117" fmla="*/ 2861 h 4055"/>
                <a:gd name="T118" fmla="*/ 970 w 2130"/>
                <a:gd name="T119" fmla="*/ 3741 h 4055"/>
                <a:gd name="T120" fmla="*/ 1020 w 2130"/>
                <a:gd name="T121" fmla="*/ 3861 h 4055"/>
                <a:gd name="T122" fmla="*/ 1101 w 2130"/>
                <a:gd name="T123" fmla="*/ 3764 h 4055"/>
                <a:gd name="T124" fmla="*/ 1031 w 2130"/>
                <a:gd name="T125" fmla="*/ 3741 h 405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2130" h="4055">
                  <a:moveTo>
                    <a:pt x="504" y="2850"/>
                  </a:moveTo>
                  <a:cubicBezTo>
                    <a:pt x="504" y="2736"/>
                    <a:pt x="507" y="2621"/>
                    <a:pt x="503" y="2507"/>
                  </a:cubicBezTo>
                  <a:cubicBezTo>
                    <a:pt x="500" y="2424"/>
                    <a:pt x="485" y="2343"/>
                    <a:pt x="457" y="2264"/>
                  </a:cubicBezTo>
                  <a:cubicBezTo>
                    <a:pt x="434" y="2200"/>
                    <a:pt x="414" y="2134"/>
                    <a:pt x="387" y="2072"/>
                  </a:cubicBezTo>
                  <a:cubicBezTo>
                    <a:pt x="355" y="2000"/>
                    <a:pt x="316" y="1930"/>
                    <a:pt x="280" y="1860"/>
                  </a:cubicBezTo>
                  <a:cubicBezTo>
                    <a:pt x="244" y="1791"/>
                    <a:pt x="206" y="1724"/>
                    <a:pt x="172" y="1655"/>
                  </a:cubicBezTo>
                  <a:cubicBezTo>
                    <a:pt x="140" y="1590"/>
                    <a:pt x="110" y="1524"/>
                    <a:pt x="84" y="1457"/>
                  </a:cubicBezTo>
                  <a:cubicBezTo>
                    <a:pt x="63" y="1403"/>
                    <a:pt x="49" y="1347"/>
                    <a:pt x="35" y="1291"/>
                  </a:cubicBezTo>
                  <a:cubicBezTo>
                    <a:pt x="13" y="1200"/>
                    <a:pt x="0" y="1107"/>
                    <a:pt x="4" y="1012"/>
                  </a:cubicBezTo>
                  <a:cubicBezTo>
                    <a:pt x="7" y="949"/>
                    <a:pt x="14" y="886"/>
                    <a:pt x="24" y="824"/>
                  </a:cubicBezTo>
                  <a:cubicBezTo>
                    <a:pt x="33" y="775"/>
                    <a:pt x="49" y="728"/>
                    <a:pt x="63" y="680"/>
                  </a:cubicBezTo>
                  <a:cubicBezTo>
                    <a:pt x="67" y="668"/>
                    <a:pt x="78" y="659"/>
                    <a:pt x="81" y="647"/>
                  </a:cubicBezTo>
                  <a:cubicBezTo>
                    <a:pt x="103" y="575"/>
                    <a:pt x="138" y="509"/>
                    <a:pt x="179" y="447"/>
                  </a:cubicBezTo>
                  <a:cubicBezTo>
                    <a:pt x="225" y="378"/>
                    <a:pt x="277" y="314"/>
                    <a:pt x="341" y="262"/>
                  </a:cubicBezTo>
                  <a:cubicBezTo>
                    <a:pt x="389" y="222"/>
                    <a:pt x="439" y="184"/>
                    <a:pt x="492" y="152"/>
                  </a:cubicBezTo>
                  <a:cubicBezTo>
                    <a:pt x="538" y="123"/>
                    <a:pt x="589" y="101"/>
                    <a:pt x="640" y="80"/>
                  </a:cubicBezTo>
                  <a:cubicBezTo>
                    <a:pt x="720" y="48"/>
                    <a:pt x="803" y="29"/>
                    <a:pt x="888" y="17"/>
                  </a:cubicBezTo>
                  <a:cubicBezTo>
                    <a:pt x="998" y="0"/>
                    <a:pt x="1109" y="4"/>
                    <a:pt x="1219" y="12"/>
                  </a:cubicBezTo>
                  <a:cubicBezTo>
                    <a:pt x="1290" y="17"/>
                    <a:pt x="1361" y="32"/>
                    <a:pt x="1430" y="51"/>
                  </a:cubicBezTo>
                  <a:cubicBezTo>
                    <a:pt x="1537" y="80"/>
                    <a:pt x="1637" y="125"/>
                    <a:pt x="1728" y="189"/>
                  </a:cubicBezTo>
                  <a:cubicBezTo>
                    <a:pt x="1814" y="249"/>
                    <a:pt x="1886" y="322"/>
                    <a:pt x="1945" y="408"/>
                  </a:cubicBezTo>
                  <a:cubicBezTo>
                    <a:pt x="1991" y="475"/>
                    <a:pt x="2028" y="548"/>
                    <a:pt x="2056" y="625"/>
                  </a:cubicBezTo>
                  <a:cubicBezTo>
                    <a:pt x="2088" y="715"/>
                    <a:pt x="2105" y="807"/>
                    <a:pt x="2117" y="901"/>
                  </a:cubicBezTo>
                  <a:cubicBezTo>
                    <a:pt x="2130" y="1002"/>
                    <a:pt x="2121" y="1102"/>
                    <a:pt x="2104" y="1201"/>
                  </a:cubicBezTo>
                  <a:cubicBezTo>
                    <a:pt x="2093" y="1262"/>
                    <a:pt x="2075" y="1322"/>
                    <a:pt x="2053" y="1379"/>
                  </a:cubicBezTo>
                  <a:cubicBezTo>
                    <a:pt x="2021" y="1459"/>
                    <a:pt x="1986" y="1539"/>
                    <a:pt x="1946" y="1616"/>
                  </a:cubicBezTo>
                  <a:cubicBezTo>
                    <a:pt x="1907" y="1691"/>
                    <a:pt x="1860" y="1762"/>
                    <a:pt x="1818" y="1835"/>
                  </a:cubicBezTo>
                  <a:cubicBezTo>
                    <a:pt x="1779" y="1903"/>
                    <a:pt x="1738" y="1969"/>
                    <a:pt x="1702" y="2039"/>
                  </a:cubicBezTo>
                  <a:cubicBezTo>
                    <a:pt x="1675" y="2091"/>
                    <a:pt x="1653" y="2146"/>
                    <a:pt x="1633" y="2201"/>
                  </a:cubicBezTo>
                  <a:cubicBezTo>
                    <a:pt x="1613" y="2258"/>
                    <a:pt x="1595" y="2317"/>
                    <a:pt x="1582" y="2376"/>
                  </a:cubicBezTo>
                  <a:cubicBezTo>
                    <a:pt x="1572" y="2424"/>
                    <a:pt x="1567" y="2473"/>
                    <a:pt x="1567" y="2521"/>
                  </a:cubicBezTo>
                  <a:cubicBezTo>
                    <a:pt x="1566" y="2739"/>
                    <a:pt x="1565" y="2957"/>
                    <a:pt x="1567" y="3175"/>
                  </a:cubicBezTo>
                  <a:cubicBezTo>
                    <a:pt x="1568" y="3220"/>
                    <a:pt x="1552" y="3256"/>
                    <a:pt x="1529" y="3292"/>
                  </a:cubicBezTo>
                  <a:cubicBezTo>
                    <a:pt x="1498" y="3341"/>
                    <a:pt x="1467" y="3392"/>
                    <a:pt x="1436" y="3442"/>
                  </a:cubicBezTo>
                  <a:cubicBezTo>
                    <a:pt x="1407" y="3490"/>
                    <a:pt x="1377" y="3537"/>
                    <a:pt x="1347" y="3585"/>
                  </a:cubicBezTo>
                  <a:cubicBezTo>
                    <a:pt x="1291" y="3676"/>
                    <a:pt x="1235" y="3768"/>
                    <a:pt x="1179" y="3859"/>
                  </a:cubicBezTo>
                  <a:cubicBezTo>
                    <a:pt x="1146" y="3911"/>
                    <a:pt x="1113" y="3963"/>
                    <a:pt x="1081" y="4015"/>
                  </a:cubicBezTo>
                  <a:cubicBezTo>
                    <a:pt x="1057" y="4054"/>
                    <a:pt x="1003" y="4055"/>
                    <a:pt x="979" y="4016"/>
                  </a:cubicBezTo>
                  <a:cubicBezTo>
                    <a:pt x="927" y="3930"/>
                    <a:pt x="876" y="3844"/>
                    <a:pt x="823" y="3758"/>
                  </a:cubicBezTo>
                  <a:cubicBezTo>
                    <a:pt x="781" y="3687"/>
                    <a:pt x="737" y="3617"/>
                    <a:pt x="694" y="3546"/>
                  </a:cubicBezTo>
                  <a:cubicBezTo>
                    <a:pt x="658" y="3486"/>
                    <a:pt x="623" y="3425"/>
                    <a:pt x="586" y="3365"/>
                  </a:cubicBezTo>
                  <a:cubicBezTo>
                    <a:pt x="564" y="3328"/>
                    <a:pt x="539" y="3292"/>
                    <a:pt x="519" y="3253"/>
                  </a:cubicBezTo>
                  <a:cubicBezTo>
                    <a:pt x="510" y="3237"/>
                    <a:pt x="506" y="3217"/>
                    <a:pt x="505" y="3198"/>
                  </a:cubicBezTo>
                  <a:cubicBezTo>
                    <a:pt x="504" y="3082"/>
                    <a:pt x="505" y="2966"/>
                    <a:pt x="505" y="2850"/>
                  </a:cubicBezTo>
                  <a:cubicBezTo>
                    <a:pt x="505" y="2850"/>
                    <a:pt x="504" y="2850"/>
                    <a:pt x="504" y="2850"/>
                  </a:cubicBezTo>
                  <a:close/>
                  <a:moveTo>
                    <a:pt x="1035" y="2418"/>
                  </a:moveTo>
                  <a:cubicBezTo>
                    <a:pt x="1156" y="2418"/>
                    <a:pt x="1278" y="2418"/>
                    <a:pt x="1399" y="2418"/>
                  </a:cubicBezTo>
                  <a:cubicBezTo>
                    <a:pt x="1432" y="2418"/>
                    <a:pt x="1433" y="2417"/>
                    <a:pt x="1434" y="2385"/>
                  </a:cubicBezTo>
                  <a:cubicBezTo>
                    <a:pt x="1435" y="2305"/>
                    <a:pt x="1453" y="2228"/>
                    <a:pt x="1482" y="2155"/>
                  </a:cubicBezTo>
                  <a:cubicBezTo>
                    <a:pt x="1507" y="2091"/>
                    <a:pt x="1537" y="2028"/>
                    <a:pt x="1571" y="1968"/>
                  </a:cubicBezTo>
                  <a:cubicBezTo>
                    <a:pt x="1624" y="1871"/>
                    <a:pt x="1682" y="1778"/>
                    <a:pt x="1737" y="1682"/>
                  </a:cubicBezTo>
                  <a:cubicBezTo>
                    <a:pt x="1773" y="1619"/>
                    <a:pt x="1811" y="1557"/>
                    <a:pt x="1843" y="1492"/>
                  </a:cubicBezTo>
                  <a:cubicBezTo>
                    <a:pt x="1870" y="1439"/>
                    <a:pt x="1892" y="1383"/>
                    <a:pt x="1915" y="1328"/>
                  </a:cubicBezTo>
                  <a:cubicBezTo>
                    <a:pt x="1943" y="1261"/>
                    <a:pt x="1961" y="1190"/>
                    <a:pt x="1969" y="1118"/>
                  </a:cubicBezTo>
                  <a:cubicBezTo>
                    <a:pt x="1984" y="962"/>
                    <a:pt x="1972" y="809"/>
                    <a:pt x="1914" y="661"/>
                  </a:cubicBezTo>
                  <a:cubicBezTo>
                    <a:pt x="1883" y="582"/>
                    <a:pt x="1842" y="509"/>
                    <a:pt x="1788" y="444"/>
                  </a:cubicBezTo>
                  <a:cubicBezTo>
                    <a:pt x="1725" y="367"/>
                    <a:pt x="1648" y="306"/>
                    <a:pt x="1559" y="260"/>
                  </a:cubicBezTo>
                  <a:cubicBezTo>
                    <a:pt x="1478" y="217"/>
                    <a:pt x="1392" y="189"/>
                    <a:pt x="1302" y="172"/>
                  </a:cubicBezTo>
                  <a:cubicBezTo>
                    <a:pt x="1215" y="156"/>
                    <a:pt x="1127" y="150"/>
                    <a:pt x="1038" y="151"/>
                  </a:cubicBezTo>
                  <a:cubicBezTo>
                    <a:pt x="928" y="154"/>
                    <a:pt x="821" y="171"/>
                    <a:pt x="719" y="208"/>
                  </a:cubicBezTo>
                  <a:cubicBezTo>
                    <a:pt x="633" y="239"/>
                    <a:pt x="554" y="282"/>
                    <a:pt x="482" y="339"/>
                  </a:cubicBezTo>
                  <a:cubicBezTo>
                    <a:pt x="379" y="418"/>
                    <a:pt x="301" y="517"/>
                    <a:pt x="244" y="633"/>
                  </a:cubicBezTo>
                  <a:cubicBezTo>
                    <a:pt x="213" y="696"/>
                    <a:pt x="191" y="762"/>
                    <a:pt x="175" y="831"/>
                  </a:cubicBezTo>
                  <a:cubicBezTo>
                    <a:pt x="158" y="898"/>
                    <a:pt x="152" y="966"/>
                    <a:pt x="152" y="1033"/>
                  </a:cubicBezTo>
                  <a:cubicBezTo>
                    <a:pt x="152" y="1130"/>
                    <a:pt x="163" y="1226"/>
                    <a:pt x="195" y="1318"/>
                  </a:cubicBezTo>
                  <a:cubicBezTo>
                    <a:pt x="212" y="1367"/>
                    <a:pt x="225" y="1419"/>
                    <a:pt x="247" y="1466"/>
                  </a:cubicBezTo>
                  <a:cubicBezTo>
                    <a:pt x="281" y="1545"/>
                    <a:pt x="320" y="1622"/>
                    <a:pt x="359" y="1698"/>
                  </a:cubicBezTo>
                  <a:cubicBezTo>
                    <a:pt x="398" y="1772"/>
                    <a:pt x="440" y="1844"/>
                    <a:pt x="480" y="1917"/>
                  </a:cubicBezTo>
                  <a:cubicBezTo>
                    <a:pt x="525" y="1998"/>
                    <a:pt x="564" y="2082"/>
                    <a:pt x="594" y="2171"/>
                  </a:cubicBezTo>
                  <a:cubicBezTo>
                    <a:pt x="619" y="2242"/>
                    <a:pt x="634" y="2314"/>
                    <a:pt x="638" y="2389"/>
                  </a:cubicBezTo>
                  <a:cubicBezTo>
                    <a:pt x="639" y="2415"/>
                    <a:pt x="642" y="2418"/>
                    <a:pt x="669" y="2418"/>
                  </a:cubicBezTo>
                  <a:cubicBezTo>
                    <a:pt x="791" y="2418"/>
                    <a:pt x="913" y="2418"/>
                    <a:pt x="1035" y="2418"/>
                  </a:cubicBezTo>
                  <a:close/>
                  <a:moveTo>
                    <a:pt x="1036" y="3269"/>
                  </a:moveTo>
                  <a:cubicBezTo>
                    <a:pt x="1036" y="3269"/>
                    <a:pt x="1036" y="3269"/>
                    <a:pt x="1036" y="3269"/>
                  </a:cubicBezTo>
                  <a:cubicBezTo>
                    <a:pt x="921" y="3269"/>
                    <a:pt x="805" y="3269"/>
                    <a:pt x="690" y="3270"/>
                  </a:cubicBezTo>
                  <a:cubicBezTo>
                    <a:pt x="684" y="3270"/>
                    <a:pt x="677" y="3274"/>
                    <a:pt x="671" y="3276"/>
                  </a:cubicBezTo>
                  <a:cubicBezTo>
                    <a:pt x="673" y="3282"/>
                    <a:pt x="674" y="3288"/>
                    <a:pt x="677" y="3294"/>
                  </a:cubicBezTo>
                  <a:cubicBezTo>
                    <a:pt x="689" y="3314"/>
                    <a:pt x="702" y="3335"/>
                    <a:pt x="714" y="3355"/>
                  </a:cubicBezTo>
                  <a:cubicBezTo>
                    <a:pt x="765" y="3441"/>
                    <a:pt x="817" y="3526"/>
                    <a:pt x="869" y="3612"/>
                  </a:cubicBezTo>
                  <a:cubicBezTo>
                    <a:pt x="876" y="3624"/>
                    <a:pt x="885" y="3629"/>
                    <a:pt x="900" y="3629"/>
                  </a:cubicBezTo>
                  <a:cubicBezTo>
                    <a:pt x="988" y="3629"/>
                    <a:pt x="1076" y="3629"/>
                    <a:pt x="1164" y="3629"/>
                  </a:cubicBezTo>
                  <a:cubicBezTo>
                    <a:pt x="1178" y="3629"/>
                    <a:pt x="1187" y="3625"/>
                    <a:pt x="1195" y="3612"/>
                  </a:cubicBezTo>
                  <a:cubicBezTo>
                    <a:pt x="1223" y="3567"/>
                    <a:pt x="1251" y="3521"/>
                    <a:pt x="1280" y="3476"/>
                  </a:cubicBezTo>
                  <a:cubicBezTo>
                    <a:pt x="1317" y="3416"/>
                    <a:pt x="1354" y="3357"/>
                    <a:pt x="1390" y="3297"/>
                  </a:cubicBezTo>
                  <a:cubicBezTo>
                    <a:pt x="1394" y="3290"/>
                    <a:pt x="1396" y="3282"/>
                    <a:pt x="1398" y="3274"/>
                  </a:cubicBezTo>
                  <a:cubicBezTo>
                    <a:pt x="1391" y="3272"/>
                    <a:pt x="1383" y="3269"/>
                    <a:pt x="1376" y="3269"/>
                  </a:cubicBezTo>
                  <a:cubicBezTo>
                    <a:pt x="1263" y="3269"/>
                    <a:pt x="1149" y="3269"/>
                    <a:pt x="1036" y="3269"/>
                  </a:cubicBezTo>
                  <a:close/>
                  <a:moveTo>
                    <a:pt x="1433" y="2860"/>
                  </a:moveTo>
                  <a:cubicBezTo>
                    <a:pt x="1433" y="2771"/>
                    <a:pt x="1433" y="2682"/>
                    <a:pt x="1434" y="2592"/>
                  </a:cubicBezTo>
                  <a:cubicBezTo>
                    <a:pt x="1434" y="2573"/>
                    <a:pt x="1429" y="2565"/>
                    <a:pt x="1408" y="2565"/>
                  </a:cubicBezTo>
                  <a:cubicBezTo>
                    <a:pt x="1362" y="2567"/>
                    <a:pt x="1316" y="2566"/>
                    <a:pt x="1270" y="2566"/>
                  </a:cubicBezTo>
                  <a:cubicBezTo>
                    <a:pt x="1252" y="2565"/>
                    <a:pt x="1245" y="2571"/>
                    <a:pt x="1245" y="2589"/>
                  </a:cubicBezTo>
                  <a:cubicBezTo>
                    <a:pt x="1245" y="2770"/>
                    <a:pt x="1245" y="2950"/>
                    <a:pt x="1245" y="3131"/>
                  </a:cubicBezTo>
                  <a:cubicBezTo>
                    <a:pt x="1245" y="3149"/>
                    <a:pt x="1252" y="3157"/>
                    <a:pt x="1271" y="3157"/>
                  </a:cubicBezTo>
                  <a:cubicBezTo>
                    <a:pt x="1315" y="3156"/>
                    <a:pt x="1359" y="3157"/>
                    <a:pt x="1403" y="3157"/>
                  </a:cubicBezTo>
                  <a:cubicBezTo>
                    <a:pt x="1431" y="3157"/>
                    <a:pt x="1433" y="3154"/>
                    <a:pt x="1433" y="3126"/>
                  </a:cubicBezTo>
                  <a:cubicBezTo>
                    <a:pt x="1434" y="3037"/>
                    <a:pt x="1433" y="2949"/>
                    <a:pt x="1433" y="2860"/>
                  </a:cubicBezTo>
                  <a:close/>
                  <a:moveTo>
                    <a:pt x="810" y="2861"/>
                  </a:moveTo>
                  <a:cubicBezTo>
                    <a:pt x="810" y="2770"/>
                    <a:pt x="810" y="2680"/>
                    <a:pt x="810" y="2589"/>
                  </a:cubicBezTo>
                  <a:cubicBezTo>
                    <a:pt x="810" y="2572"/>
                    <a:pt x="806" y="2565"/>
                    <a:pt x="788" y="2566"/>
                  </a:cubicBezTo>
                  <a:cubicBezTo>
                    <a:pt x="746" y="2567"/>
                    <a:pt x="704" y="2566"/>
                    <a:pt x="662" y="2566"/>
                  </a:cubicBezTo>
                  <a:cubicBezTo>
                    <a:pt x="645" y="2565"/>
                    <a:pt x="638" y="2571"/>
                    <a:pt x="638" y="2589"/>
                  </a:cubicBezTo>
                  <a:cubicBezTo>
                    <a:pt x="638" y="2770"/>
                    <a:pt x="638" y="2951"/>
                    <a:pt x="638" y="3133"/>
                  </a:cubicBezTo>
                  <a:cubicBezTo>
                    <a:pt x="638" y="3151"/>
                    <a:pt x="646" y="3157"/>
                    <a:pt x="663" y="3157"/>
                  </a:cubicBezTo>
                  <a:cubicBezTo>
                    <a:pt x="701" y="3156"/>
                    <a:pt x="739" y="3157"/>
                    <a:pt x="777" y="3157"/>
                  </a:cubicBezTo>
                  <a:cubicBezTo>
                    <a:pt x="810" y="3157"/>
                    <a:pt x="810" y="3157"/>
                    <a:pt x="810" y="3125"/>
                  </a:cubicBezTo>
                  <a:cubicBezTo>
                    <a:pt x="810" y="3037"/>
                    <a:pt x="810" y="2949"/>
                    <a:pt x="810" y="2861"/>
                  </a:cubicBezTo>
                  <a:close/>
                  <a:moveTo>
                    <a:pt x="945" y="2861"/>
                  </a:moveTo>
                  <a:cubicBezTo>
                    <a:pt x="945" y="2951"/>
                    <a:pt x="945" y="3041"/>
                    <a:pt x="946" y="3131"/>
                  </a:cubicBezTo>
                  <a:cubicBezTo>
                    <a:pt x="946" y="3155"/>
                    <a:pt x="947" y="3156"/>
                    <a:pt x="972" y="3157"/>
                  </a:cubicBezTo>
                  <a:cubicBezTo>
                    <a:pt x="1008" y="3157"/>
                    <a:pt x="1044" y="3157"/>
                    <a:pt x="1080" y="3157"/>
                  </a:cubicBezTo>
                  <a:cubicBezTo>
                    <a:pt x="1107" y="3157"/>
                    <a:pt x="1110" y="3154"/>
                    <a:pt x="1110" y="3126"/>
                  </a:cubicBezTo>
                  <a:cubicBezTo>
                    <a:pt x="1111" y="3063"/>
                    <a:pt x="1111" y="3000"/>
                    <a:pt x="1111" y="2938"/>
                  </a:cubicBezTo>
                  <a:cubicBezTo>
                    <a:pt x="1111" y="2824"/>
                    <a:pt x="1111" y="2710"/>
                    <a:pt x="1111" y="2596"/>
                  </a:cubicBezTo>
                  <a:cubicBezTo>
                    <a:pt x="1110" y="2567"/>
                    <a:pt x="1109" y="2566"/>
                    <a:pt x="1080" y="2566"/>
                  </a:cubicBezTo>
                  <a:cubicBezTo>
                    <a:pt x="1043" y="2566"/>
                    <a:pt x="1007" y="2567"/>
                    <a:pt x="970" y="2565"/>
                  </a:cubicBezTo>
                  <a:cubicBezTo>
                    <a:pt x="950" y="2565"/>
                    <a:pt x="945" y="2572"/>
                    <a:pt x="945" y="2591"/>
                  </a:cubicBezTo>
                  <a:cubicBezTo>
                    <a:pt x="946" y="2681"/>
                    <a:pt x="945" y="2771"/>
                    <a:pt x="945" y="2861"/>
                  </a:cubicBezTo>
                  <a:close/>
                  <a:moveTo>
                    <a:pt x="1031" y="3741"/>
                  </a:moveTo>
                  <a:cubicBezTo>
                    <a:pt x="1011" y="3741"/>
                    <a:pt x="990" y="3741"/>
                    <a:pt x="970" y="3741"/>
                  </a:cubicBezTo>
                  <a:cubicBezTo>
                    <a:pt x="960" y="3742"/>
                    <a:pt x="950" y="3745"/>
                    <a:pt x="956" y="3757"/>
                  </a:cubicBezTo>
                  <a:cubicBezTo>
                    <a:pt x="977" y="3792"/>
                    <a:pt x="999" y="3827"/>
                    <a:pt x="1020" y="3861"/>
                  </a:cubicBezTo>
                  <a:cubicBezTo>
                    <a:pt x="1028" y="3873"/>
                    <a:pt x="1036" y="3870"/>
                    <a:pt x="1042" y="3860"/>
                  </a:cubicBezTo>
                  <a:cubicBezTo>
                    <a:pt x="1062" y="3829"/>
                    <a:pt x="1082" y="3797"/>
                    <a:pt x="1101" y="3764"/>
                  </a:cubicBezTo>
                  <a:cubicBezTo>
                    <a:pt x="1110" y="3750"/>
                    <a:pt x="1106" y="3742"/>
                    <a:pt x="1089" y="3741"/>
                  </a:cubicBezTo>
                  <a:cubicBezTo>
                    <a:pt x="1070" y="3741"/>
                    <a:pt x="1051" y="3741"/>
                    <a:pt x="1031" y="3741"/>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82F39"/>
                </a:solidFill>
                <a:effectLst/>
                <a:uLnTx/>
                <a:uFillTx/>
                <a:latin typeface="Calibri" panose="020F0502020204030204"/>
                <a:ea typeface="+mn-ea"/>
                <a:cs typeface="+mn-cs"/>
              </a:endParaRPr>
            </a:p>
          </p:txBody>
        </p:sp>
        <p:sp>
          <p:nvSpPr>
            <p:cNvPr id="7" name="Freeform 7">
              <a:extLst>
                <a:ext uri="{FF2B5EF4-FFF2-40B4-BE49-F238E27FC236}">
                  <a16:creationId xmlns:a16="http://schemas.microsoft.com/office/drawing/2014/main" xmlns="" id="{8AB9D946-5AA1-4354-B33E-5DD44832EBB3}"/>
                </a:ext>
              </a:extLst>
            </p:cNvPr>
            <p:cNvSpPr>
              <a:spLocks/>
            </p:cNvSpPr>
            <p:nvPr/>
          </p:nvSpPr>
          <p:spPr bwMode="auto">
            <a:xfrm>
              <a:off x="4656973" y="3858847"/>
              <a:ext cx="519218" cy="458782"/>
            </a:xfrm>
            <a:custGeom>
              <a:avLst/>
              <a:gdLst>
                <a:gd name="T0" fmla="*/ 529 w 613"/>
                <a:gd name="T1" fmla="*/ 5 h 525"/>
                <a:gd name="T2" fmla="*/ 604 w 613"/>
                <a:gd name="T3" fmla="*/ 62 h 525"/>
                <a:gd name="T4" fmla="*/ 574 w 613"/>
                <a:gd name="T5" fmla="*/ 144 h 525"/>
                <a:gd name="T6" fmla="*/ 393 w 613"/>
                <a:gd name="T7" fmla="*/ 293 h 525"/>
                <a:gd name="T8" fmla="*/ 261 w 613"/>
                <a:gd name="T9" fmla="*/ 400 h 525"/>
                <a:gd name="T10" fmla="*/ 153 w 613"/>
                <a:gd name="T11" fmla="*/ 491 h 525"/>
                <a:gd name="T12" fmla="*/ 47 w 613"/>
                <a:gd name="T13" fmla="*/ 506 h 525"/>
                <a:gd name="T14" fmla="*/ 41 w 613"/>
                <a:gd name="T15" fmla="*/ 380 h 525"/>
                <a:gd name="T16" fmla="*/ 266 w 613"/>
                <a:gd name="T17" fmla="*/ 197 h 525"/>
                <a:gd name="T18" fmla="*/ 471 w 613"/>
                <a:gd name="T19" fmla="*/ 28 h 525"/>
                <a:gd name="T20" fmla="*/ 526 w 613"/>
                <a:gd name="T21" fmla="*/ 0 h 525"/>
                <a:gd name="T22" fmla="*/ 529 w 613"/>
                <a:gd name="T23" fmla="*/ 5 h 5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3" h="525">
                  <a:moveTo>
                    <a:pt x="529" y="5"/>
                  </a:moveTo>
                  <a:cubicBezTo>
                    <a:pt x="565" y="2"/>
                    <a:pt x="593" y="29"/>
                    <a:pt x="604" y="62"/>
                  </a:cubicBezTo>
                  <a:cubicBezTo>
                    <a:pt x="613" y="88"/>
                    <a:pt x="598" y="125"/>
                    <a:pt x="574" y="144"/>
                  </a:cubicBezTo>
                  <a:cubicBezTo>
                    <a:pt x="513" y="193"/>
                    <a:pt x="453" y="243"/>
                    <a:pt x="393" y="293"/>
                  </a:cubicBezTo>
                  <a:cubicBezTo>
                    <a:pt x="349" y="329"/>
                    <a:pt x="305" y="364"/>
                    <a:pt x="261" y="400"/>
                  </a:cubicBezTo>
                  <a:cubicBezTo>
                    <a:pt x="225" y="430"/>
                    <a:pt x="188" y="460"/>
                    <a:pt x="153" y="491"/>
                  </a:cubicBezTo>
                  <a:cubicBezTo>
                    <a:pt x="118" y="521"/>
                    <a:pt x="76" y="525"/>
                    <a:pt x="47" y="506"/>
                  </a:cubicBezTo>
                  <a:cubicBezTo>
                    <a:pt x="3" y="477"/>
                    <a:pt x="0" y="413"/>
                    <a:pt x="41" y="380"/>
                  </a:cubicBezTo>
                  <a:cubicBezTo>
                    <a:pt x="116" y="319"/>
                    <a:pt x="191" y="258"/>
                    <a:pt x="266" y="197"/>
                  </a:cubicBezTo>
                  <a:cubicBezTo>
                    <a:pt x="335" y="140"/>
                    <a:pt x="402" y="83"/>
                    <a:pt x="471" y="28"/>
                  </a:cubicBezTo>
                  <a:cubicBezTo>
                    <a:pt x="487" y="15"/>
                    <a:pt x="508" y="9"/>
                    <a:pt x="526" y="0"/>
                  </a:cubicBezTo>
                  <a:cubicBezTo>
                    <a:pt x="527" y="2"/>
                    <a:pt x="528" y="3"/>
                    <a:pt x="529" y="5"/>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82F39"/>
                </a:solidFill>
                <a:effectLst/>
                <a:uLnTx/>
                <a:uFillTx/>
                <a:latin typeface="Calibri" panose="020F0502020204030204"/>
                <a:ea typeface="+mn-ea"/>
                <a:cs typeface="+mn-cs"/>
              </a:endParaRPr>
            </a:p>
          </p:txBody>
        </p:sp>
        <p:sp>
          <p:nvSpPr>
            <p:cNvPr id="8" name="Freeform 8">
              <a:extLst>
                <a:ext uri="{FF2B5EF4-FFF2-40B4-BE49-F238E27FC236}">
                  <a16:creationId xmlns:a16="http://schemas.microsoft.com/office/drawing/2014/main" xmlns="" id="{001D5C10-AA1D-4389-A5D2-802608A39CA8}"/>
                </a:ext>
              </a:extLst>
            </p:cNvPr>
            <p:cNvSpPr>
              <a:spLocks/>
            </p:cNvSpPr>
            <p:nvPr/>
          </p:nvSpPr>
          <p:spPr bwMode="auto">
            <a:xfrm>
              <a:off x="6759416" y="1345460"/>
              <a:ext cx="391331" cy="571164"/>
            </a:xfrm>
            <a:custGeom>
              <a:avLst/>
              <a:gdLst>
                <a:gd name="T0" fmla="*/ 370 w 461"/>
                <a:gd name="T1" fmla="*/ 0 h 652"/>
                <a:gd name="T2" fmla="*/ 437 w 461"/>
                <a:gd name="T3" fmla="*/ 106 h 652"/>
                <a:gd name="T4" fmla="*/ 384 w 461"/>
                <a:gd name="T5" fmla="*/ 204 h 652"/>
                <a:gd name="T6" fmla="*/ 289 w 461"/>
                <a:gd name="T7" fmla="*/ 371 h 652"/>
                <a:gd name="T8" fmla="*/ 180 w 461"/>
                <a:gd name="T9" fmla="*/ 556 h 652"/>
                <a:gd name="T10" fmla="*/ 139 w 461"/>
                <a:gd name="T11" fmla="*/ 621 h 652"/>
                <a:gd name="T12" fmla="*/ 41 w 461"/>
                <a:gd name="T13" fmla="*/ 632 h 652"/>
                <a:gd name="T14" fmla="*/ 11 w 461"/>
                <a:gd name="T15" fmla="*/ 547 h 652"/>
                <a:gd name="T16" fmla="*/ 41 w 461"/>
                <a:gd name="T17" fmla="*/ 488 h 652"/>
                <a:gd name="T18" fmla="*/ 156 w 461"/>
                <a:gd name="T19" fmla="*/ 287 h 652"/>
                <a:gd name="T20" fmla="*/ 265 w 461"/>
                <a:gd name="T21" fmla="*/ 100 h 652"/>
                <a:gd name="T22" fmla="*/ 303 w 461"/>
                <a:gd name="T23" fmla="*/ 35 h 652"/>
                <a:gd name="T24" fmla="*/ 370 w 461"/>
                <a:gd name="T25" fmla="*/ 0 h 65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461" h="652">
                  <a:moveTo>
                    <a:pt x="370" y="0"/>
                  </a:moveTo>
                  <a:cubicBezTo>
                    <a:pt x="426" y="2"/>
                    <a:pt x="461" y="55"/>
                    <a:pt x="437" y="106"/>
                  </a:cubicBezTo>
                  <a:cubicBezTo>
                    <a:pt x="422" y="140"/>
                    <a:pt x="402" y="172"/>
                    <a:pt x="384" y="204"/>
                  </a:cubicBezTo>
                  <a:cubicBezTo>
                    <a:pt x="353" y="260"/>
                    <a:pt x="321" y="315"/>
                    <a:pt x="289" y="371"/>
                  </a:cubicBezTo>
                  <a:cubicBezTo>
                    <a:pt x="253" y="433"/>
                    <a:pt x="217" y="494"/>
                    <a:pt x="180" y="556"/>
                  </a:cubicBezTo>
                  <a:cubicBezTo>
                    <a:pt x="167" y="578"/>
                    <a:pt x="156" y="601"/>
                    <a:pt x="139" y="621"/>
                  </a:cubicBezTo>
                  <a:cubicBezTo>
                    <a:pt x="116" y="649"/>
                    <a:pt x="75" y="652"/>
                    <a:pt x="41" y="632"/>
                  </a:cubicBezTo>
                  <a:cubicBezTo>
                    <a:pt x="15" y="617"/>
                    <a:pt x="0" y="578"/>
                    <a:pt x="11" y="547"/>
                  </a:cubicBezTo>
                  <a:cubicBezTo>
                    <a:pt x="19" y="526"/>
                    <a:pt x="30" y="507"/>
                    <a:pt x="41" y="488"/>
                  </a:cubicBezTo>
                  <a:cubicBezTo>
                    <a:pt x="79" y="421"/>
                    <a:pt x="117" y="354"/>
                    <a:pt x="156" y="287"/>
                  </a:cubicBezTo>
                  <a:cubicBezTo>
                    <a:pt x="192" y="224"/>
                    <a:pt x="229" y="162"/>
                    <a:pt x="265" y="100"/>
                  </a:cubicBezTo>
                  <a:cubicBezTo>
                    <a:pt x="277" y="78"/>
                    <a:pt x="289" y="56"/>
                    <a:pt x="303" y="35"/>
                  </a:cubicBezTo>
                  <a:cubicBezTo>
                    <a:pt x="320" y="9"/>
                    <a:pt x="339" y="0"/>
                    <a:pt x="370" y="0"/>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82F39"/>
                </a:solidFill>
                <a:effectLst/>
                <a:uLnTx/>
                <a:uFillTx/>
                <a:latin typeface="Calibri" panose="020F0502020204030204"/>
                <a:ea typeface="+mn-ea"/>
                <a:cs typeface="+mn-cs"/>
              </a:endParaRPr>
            </a:p>
          </p:txBody>
        </p:sp>
        <p:sp>
          <p:nvSpPr>
            <p:cNvPr id="9" name="Freeform 9">
              <a:extLst>
                <a:ext uri="{FF2B5EF4-FFF2-40B4-BE49-F238E27FC236}">
                  <a16:creationId xmlns:a16="http://schemas.microsoft.com/office/drawing/2014/main" xmlns="" id="{75B308AE-556B-4362-A5E9-8C09F14A7C91}"/>
                </a:ext>
              </a:extLst>
            </p:cNvPr>
            <p:cNvSpPr>
              <a:spLocks/>
            </p:cNvSpPr>
            <p:nvPr/>
          </p:nvSpPr>
          <p:spPr bwMode="auto">
            <a:xfrm>
              <a:off x="5178747" y="1378514"/>
              <a:ext cx="370870" cy="576453"/>
            </a:xfrm>
            <a:custGeom>
              <a:avLst/>
              <a:gdLst>
                <a:gd name="T0" fmla="*/ 81 w 438"/>
                <a:gd name="T1" fmla="*/ 4 h 660"/>
                <a:gd name="T2" fmla="*/ 152 w 438"/>
                <a:gd name="T3" fmla="*/ 45 h 660"/>
                <a:gd name="T4" fmla="*/ 285 w 438"/>
                <a:gd name="T5" fmla="*/ 281 h 660"/>
                <a:gd name="T6" fmla="*/ 410 w 438"/>
                <a:gd name="T7" fmla="*/ 509 h 660"/>
                <a:gd name="T8" fmla="*/ 434 w 438"/>
                <a:gd name="T9" fmla="*/ 575 h 660"/>
                <a:gd name="T10" fmla="*/ 379 w 438"/>
                <a:gd name="T11" fmla="*/ 651 h 660"/>
                <a:gd name="T12" fmla="*/ 289 w 438"/>
                <a:gd name="T13" fmla="*/ 610 h 660"/>
                <a:gd name="T14" fmla="*/ 200 w 438"/>
                <a:gd name="T15" fmla="*/ 449 h 660"/>
                <a:gd name="T16" fmla="*/ 108 w 438"/>
                <a:gd name="T17" fmla="*/ 282 h 660"/>
                <a:gd name="T18" fmla="*/ 17 w 438"/>
                <a:gd name="T19" fmla="*/ 122 h 660"/>
                <a:gd name="T20" fmla="*/ 16 w 438"/>
                <a:gd name="T21" fmla="*/ 40 h 660"/>
                <a:gd name="T22" fmla="*/ 81 w 438"/>
                <a:gd name="T23" fmla="*/ 4 h 6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438" h="660">
                  <a:moveTo>
                    <a:pt x="81" y="4"/>
                  </a:moveTo>
                  <a:cubicBezTo>
                    <a:pt x="116" y="3"/>
                    <a:pt x="137" y="18"/>
                    <a:pt x="152" y="45"/>
                  </a:cubicBezTo>
                  <a:cubicBezTo>
                    <a:pt x="196" y="123"/>
                    <a:pt x="241" y="202"/>
                    <a:pt x="285" y="281"/>
                  </a:cubicBezTo>
                  <a:cubicBezTo>
                    <a:pt x="327" y="357"/>
                    <a:pt x="369" y="433"/>
                    <a:pt x="410" y="509"/>
                  </a:cubicBezTo>
                  <a:cubicBezTo>
                    <a:pt x="421" y="530"/>
                    <a:pt x="432" y="553"/>
                    <a:pt x="434" y="575"/>
                  </a:cubicBezTo>
                  <a:cubicBezTo>
                    <a:pt x="438" y="612"/>
                    <a:pt x="412" y="642"/>
                    <a:pt x="379" y="651"/>
                  </a:cubicBezTo>
                  <a:cubicBezTo>
                    <a:pt x="346" y="660"/>
                    <a:pt x="306" y="641"/>
                    <a:pt x="289" y="610"/>
                  </a:cubicBezTo>
                  <a:cubicBezTo>
                    <a:pt x="260" y="556"/>
                    <a:pt x="230" y="502"/>
                    <a:pt x="200" y="449"/>
                  </a:cubicBezTo>
                  <a:cubicBezTo>
                    <a:pt x="169" y="393"/>
                    <a:pt x="139" y="337"/>
                    <a:pt x="108" y="282"/>
                  </a:cubicBezTo>
                  <a:cubicBezTo>
                    <a:pt x="78" y="229"/>
                    <a:pt x="47" y="175"/>
                    <a:pt x="17" y="122"/>
                  </a:cubicBezTo>
                  <a:cubicBezTo>
                    <a:pt x="2" y="95"/>
                    <a:pt x="0" y="66"/>
                    <a:pt x="16" y="40"/>
                  </a:cubicBezTo>
                  <a:cubicBezTo>
                    <a:pt x="31" y="15"/>
                    <a:pt x="53" y="0"/>
                    <a:pt x="81" y="4"/>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82F39"/>
                </a:solidFill>
                <a:effectLst/>
                <a:uLnTx/>
                <a:uFillTx/>
                <a:latin typeface="Calibri" panose="020F0502020204030204"/>
                <a:ea typeface="+mn-ea"/>
                <a:cs typeface="+mn-cs"/>
              </a:endParaRPr>
            </a:p>
          </p:txBody>
        </p:sp>
        <p:sp>
          <p:nvSpPr>
            <p:cNvPr id="10" name="Freeform 10">
              <a:extLst>
                <a:ext uri="{FF2B5EF4-FFF2-40B4-BE49-F238E27FC236}">
                  <a16:creationId xmlns:a16="http://schemas.microsoft.com/office/drawing/2014/main" xmlns="" id="{1B74DAA6-E969-49FE-970A-35824B70F5D7}"/>
                </a:ext>
              </a:extLst>
            </p:cNvPr>
            <p:cNvSpPr>
              <a:spLocks/>
            </p:cNvSpPr>
            <p:nvPr/>
          </p:nvSpPr>
          <p:spPr bwMode="auto">
            <a:xfrm>
              <a:off x="7114940" y="3801994"/>
              <a:ext cx="521774" cy="452171"/>
            </a:xfrm>
            <a:custGeom>
              <a:avLst/>
              <a:gdLst>
                <a:gd name="T0" fmla="*/ 528 w 618"/>
                <a:gd name="T1" fmla="*/ 516 h 516"/>
                <a:gd name="T2" fmla="*/ 479 w 618"/>
                <a:gd name="T3" fmla="*/ 493 h 516"/>
                <a:gd name="T4" fmla="*/ 233 w 618"/>
                <a:gd name="T5" fmla="*/ 302 h 516"/>
                <a:gd name="T6" fmla="*/ 70 w 618"/>
                <a:gd name="T7" fmla="*/ 172 h 516"/>
                <a:gd name="T8" fmla="*/ 27 w 618"/>
                <a:gd name="T9" fmla="*/ 136 h 516"/>
                <a:gd name="T10" fmla="*/ 28 w 618"/>
                <a:gd name="T11" fmla="*/ 31 h 516"/>
                <a:gd name="T12" fmla="*/ 131 w 618"/>
                <a:gd name="T13" fmla="*/ 24 h 516"/>
                <a:gd name="T14" fmla="*/ 308 w 618"/>
                <a:gd name="T15" fmla="*/ 163 h 516"/>
                <a:gd name="T16" fmla="*/ 519 w 618"/>
                <a:gd name="T17" fmla="*/ 327 h 516"/>
                <a:gd name="T18" fmla="*/ 581 w 618"/>
                <a:gd name="T19" fmla="*/ 377 h 516"/>
                <a:gd name="T20" fmla="*/ 580 w 618"/>
                <a:gd name="T21" fmla="*/ 495 h 516"/>
                <a:gd name="T22" fmla="*/ 528 w 618"/>
                <a:gd name="T23" fmla="*/ 516 h 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618" h="516">
                  <a:moveTo>
                    <a:pt x="528" y="516"/>
                  </a:moveTo>
                  <a:cubicBezTo>
                    <a:pt x="511" y="508"/>
                    <a:pt x="493" y="504"/>
                    <a:pt x="479" y="493"/>
                  </a:cubicBezTo>
                  <a:cubicBezTo>
                    <a:pt x="397" y="430"/>
                    <a:pt x="315" y="366"/>
                    <a:pt x="233" y="302"/>
                  </a:cubicBezTo>
                  <a:cubicBezTo>
                    <a:pt x="179" y="259"/>
                    <a:pt x="125" y="216"/>
                    <a:pt x="70" y="172"/>
                  </a:cubicBezTo>
                  <a:cubicBezTo>
                    <a:pt x="55" y="160"/>
                    <a:pt x="39" y="149"/>
                    <a:pt x="27" y="136"/>
                  </a:cubicBezTo>
                  <a:cubicBezTo>
                    <a:pt x="0" y="106"/>
                    <a:pt x="1" y="60"/>
                    <a:pt x="28" y="31"/>
                  </a:cubicBezTo>
                  <a:cubicBezTo>
                    <a:pt x="54" y="4"/>
                    <a:pt x="100" y="0"/>
                    <a:pt x="131" y="24"/>
                  </a:cubicBezTo>
                  <a:cubicBezTo>
                    <a:pt x="190" y="70"/>
                    <a:pt x="249" y="117"/>
                    <a:pt x="308" y="163"/>
                  </a:cubicBezTo>
                  <a:cubicBezTo>
                    <a:pt x="378" y="217"/>
                    <a:pt x="449" y="272"/>
                    <a:pt x="519" y="327"/>
                  </a:cubicBezTo>
                  <a:cubicBezTo>
                    <a:pt x="540" y="343"/>
                    <a:pt x="560" y="361"/>
                    <a:pt x="581" y="377"/>
                  </a:cubicBezTo>
                  <a:cubicBezTo>
                    <a:pt x="613" y="403"/>
                    <a:pt x="618" y="463"/>
                    <a:pt x="580" y="495"/>
                  </a:cubicBezTo>
                  <a:cubicBezTo>
                    <a:pt x="566" y="506"/>
                    <a:pt x="547" y="509"/>
                    <a:pt x="528" y="516"/>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82F39"/>
                </a:solidFill>
                <a:effectLst/>
                <a:uLnTx/>
                <a:uFillTx/>
                <a:latin typeface="Calibri" panose="020F0502020204030204"/>
                <a:ea typeface="+mn-ea"/>
                <a:cs typeface="+mn-cs"/>
              </a:endParaRPr>
            </a:p>
          </p:txBody>
        </p:sp>
        <p:sp>
          <p:nvSpPr>
            <p:cNvPr id="11" name="Freeform 11">
              <a:extLst>
                <a:ext uri="{FF2B5EF4-FFF2-40B4-BE49-F238E27FC236}">
                  <a16:creationId xmlns:a16="http://schemas.microsoft.com/office/drawing/2014/main" xmlns="" id="{67FE553E-5115-4116-8AA7-9A6BCF6AC1A9}"/>
                </a:ext>
              </a:extLst>
            </p:cNvPr>
            <p:cNvSpPr>
              <a:spLocks/>
            </p:cNvSpPr>
            <p:nvPr/>
          </p:nvSpPr>
          <p:spPr bwMode="auto">
            <a:xfrm>
              <a:off x="7398845" y="2630579"/>
              <a:ext cx="608736" cy="239308"/>
            </a:xfrm>
            <a:custGeom>
              <a:avLst/>
              <a:gdLst>
                <a:gd name="T0" fmla="*/ 717 w 718"/>
                <a:gd name="T1" fmla="*/ 86 h 273"/>
                <a:gd name="T2" fmla="*/ 666 w 718"/>
                <a:gd name="T3" fmla="*/ 155 h 273"/>
                <a:gd name="T4" fmla="*/ 576 w 718"/>
                <a:gd name="T5" fmla="*/ 175 h 273"/>
                <a:gd name="T6" fmla="*/ 342 w 718"/>
                <a:gd name="T7" fmla="*/ 222 h 273"/>
                <a:gd name="T8" fmla="*/ 174 w 718"/>
                <a:gd name="T9" fmla="*/ 253 h 273"/>
                <a:gd name="T10" fmla="*/ 93 w 718"/>
                <a:gd name="T11" fmla="*/ 268 h 273"/>
                <a:gd name="T12" fmla="*/ 17 w 718"/>
                <a:gd name="T13" fmla="*/ 236 h 273"/>
                <a:gd name="T14" fmla="*/ 14 w 718"/>
                <a:gd name="T15" fmla="*/ 154 h 273"/>
                <a:gd name="T16" fmla="*/ 60 w 718"/>
                <a:gd name="T17" fmla="*/ 120 h 273"/>
                <a:gd name="T18" fmla="*/ 256 w 718"/>
                <a:gd name="T19" fmla="*/ 81 h 273"/>
                <a:gd name="T20" fmla="*/ 488 w 718"/>
                <a:gd name="T21" fmla="*/ 33 h 273"/>
                <a:gd name="T22" fmla="*/ 627 w 718"/>
                <a:gd name="T23" fmla="*/ 9 h 273"/>
                <a:gd name="T24" fmla="*/ 717 w 718"/>
                <a:gd name="T25" fmla="*/ 86 h 27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18" h="273">
                  <a:moveTo>
                    <a:pt x="717" y="86"/>
                  </a:moveTo>
                  <a:cubicBezTo>
                    <a:pt x="716" y="117"/>
                    <a:pt x="696" y="147"/>
                    <a:pt x="666" y="155"/>
                  </a:cubicBezTo>
                  <a:cubicBezTo>
                    <a:pt x="637" y="164"/>
                    <a:pt x="606" y="169"/>
                    <a:pt x="576" y="175"/>
                  </a:cubicBezTo>
                  <a:cubicBezTo>
                    <a:pt x="498" y="191"/>
                    <a:pt x="420" y="207"/>
                    <a:pt x="342" y="222"/>
                  </a:cubicBezTo>
                  <a:cubicBezTo>
                    <a:pt x="286" y="233"/>
                    <a:pt x="230" y="243"/>
                    <a:pt x="174" y="253"/>
                  </a:cubicBezTo>
                  <a:cubicBezTo>
                    <a:pt x="147" y="258"/>
                    <a:pt x="120" y="264"/>
                    <a:pt x="93" y="268"/>
                  </a:cubicBezTo>
                  <a:cubicBezTo>
                    <a:pt x="62" y="273"/>
                    <a:pt x="35" y="263"/>
                    <a:pt x="17" y="236"/>
                  </a:cubicBezTo>
                  <a:cubicBezTo>
                    <a:pt x="0" y="210"/>
                    <a:pt x="1" y="180"/>
                    <a:pt x="14" y="154"/>
                  </a:cubicBezTo>
                  <a:cubicBezTo>
                    <a:pt x="23" y="137"/>
                    <a:pt x="39" y="124"/>
                    <a:pt x="60" y="120"/>
                  </a:cubicBezTo>
                  <a:cubicBezTo>
                    <a:pt x="125" y="107"/>
                    <a:pt x="191" y="94"/>
                    <a:pt x="256" y="81"/>
                  </a:cubicBezTo>
                  <a:cubicBezTo>
                    <a:pt x="333" y="65"/>
                    <a:pt x="410" y="49"/>
                    <a:pt x="488" y="33"/>
                  </a:cubicBezTo>
                  <a:cubicBezTo>
                    <a:pt x="534" y="24"/>
                    <a:pt x="581" y="16"/>
                    <a:pt x="627" y="9"/>
                  </a:cubicBezTo>
                  <a:cubicBezTo>
                    <a:pt x="686" y="0"/>
                    <a:pt x="718" y="49"/>
                    <a:pt x="717" y="86"/>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82F39"/>
                </a:solidFill>
                <a:effectLst/>
                <a:uLnTx/>
                <a:uFillTx/>
                <a:latin typeface="Calibri" panose="020F0502020204030204"/>
                <a:ea typeface="+mn-ea"/>
                <a:cs typeface="+mn-cs"/>
              </a:endParaRPr>
            </a:p>
          </p:txBody>
        </p:sp>
        <p:sp>
          <p:nvSpPr>
            <p:cNvPr id="12" name="Freeform 12">
              <a:extLst>
                <a:ext uri="{FF2B5EF4-FFF2-40B4-BE49-F238E27FC236}">
                  <a16:creationId xmlns:a16="http://schemas.microsoft.com/office/drawing/2014/main" xmlns="" id="{A2FC5CCE-E15D-4C65-A51B-39F2A1F9E8F9}"/>
                </a:ext>
              </a:extLst>
            </p:cNvPr>
            <p:cNvSpPr>
              <a:spLocks/>
            </p:cNvSpPr>
            <p:nvPr/>
          </p:nvSpPr>
          <p:spPr bwMode="auto">
            <a:xfrm>
              <a:off x="4301450" y="2692720"/>
              <a:ext cx="618968" cy="211542"/>
            </a:xfrm>
            <a:custGeom>
              <a:avLst/>
              <a:gdLst>
                <a:gd name="T0" fmla="*/ 632 w 728"/>
                <a:gd name="T1" fmla="*/ 242 h 242"/>
                <a:gd name="T2" fmla="*/ 531 w 728"/>
                <a:gd name="T3" fmla="*/ 226 h 242"/>
                <a:gd name="T4" fmla="*/ 466 w 728"/>
                <a:gd name="T5" fmla="*/ 215 h 242"/>
                <a:gd name="T6" fmla="*/ 298 w 728"/>
                <a:gd name="T7" fmla="*/ 192 h 242"/>
                <a:gd name="T8" fmla="*/ 64 w 728"/>
                <a:gd name="T9" fmla="*/ 154 h 242"/>
                <a:gd name="T10" fmla="*/ 4 w 728"/>
                <a:gd name="T11" fmla="*/ 88 h 242"/>
                <a:gd name="T12" fmla="*/ 46 w 728"/>
                <a:gd name="T13" fmla="*/ 11 h 242"/>
                <a:gd name="T14" fmla="*/ 98 w 728"/>
                <a:gd name="T15" fmla="*/ 2 h 242"/>
                <a:gd name="T16" fmla="*/ 346 w 728"/>
                <a:gd name="T17" fmla="*/ 40 h 242"/>
                <a:gd name="T18" fmla="*/ 553 w 728"/>
                <a:gd name="T19" fmla="*/ 74 h 242"/>
                <a:gd name="T20" fmla="*/ 654 w 728"/>
                <a:gd name="T21" fmla="*/ 89 h 242"/>
                <a:gd name="T22" fmla="*/ 716 w 728"/>
                <a:gd name="T23" fmla="*/ 190 h 242"/>
                <a:gd name="T24" fmla="*/ 632 w 728"/>
                <a:gd name="T25" fmla="*/ 242 h 2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728" h="242">
                  <a:moveTo>
                    <a:pt x="632" y="242"/>
                  </a:moveTo>
                  <a:cubicBezTo>
                    <a:pt x="605" y="238"/>
                    <a:pt x="568" y="232"/>
                    <a:pt x="531" y="226"/>
                  </a:cubicBezTo>
                  <a:cubicBezTo>
                    <a:pt x="509" y="223"/>
                    <a:pt x="487" y="218"/>
                    <a:pt x="466" y="215"/>
                  </a:cubicBezTo>
                  <a:cubicBezTo>
                    <a:pt x="410" y="207"/>
                    <a:pt x="354" y="200"/>
                    <a:pt x="298" y="192"/>
                  </a:cubicBezTo>
                  <a:cubicBezTo>
                    <a:pt x="220" y="180"/>
                    <a:pt x="142" y="167"/>
                    <a:pt x="64" y="154"/>
                  </a:cubicBezTo>
                  <a:cubicBezTo>
                    <a:pt x="37" y="149"/>
                    <a:pt x="9" y="118"/>
                    <a:pt x="4" y="88"/>
                  </a:cubicBezTo>
                  <a:cubicBezTo>
                    <a:pt x="0" y="59"/>
                    <a:pt x="18" y="22"/>
                    <a:pt x="46" y="11"/>
                  </a:cubicBezTo>
                  <a:cubicBezTo>
                    <a:pt x="62" y="4"/>
                    <a:pt x="81" y="0"/>
                    <a:pt x="98" y="2"/>
                  </a:cubicBezTo>
                  <a:cubicBezTo>
                    <a:pt x="181" y="14"/>
                    <a:pt x="263" y="27"/>
                    <a:pt x="346" y="40"/>
                  </a:cubicBezTo>
                  <a:cubicBezTo>
                    <a:pt x="415" y="51"/>
                    <a:pt x="484" y="63"/>
                    <a:pt x="553" y="74"/>
                  </a:cubicBezTo>
                  <a:cubicBezTo>
                    <a:pt x="586" y="80"/>
                    <a:pt x="620" y="85"/>
                    <a:pt x="654" y="89"/>
                  </a:cubicBezTo>
                  <a:cubicBezTo>
                    <a:pt x="707" y="97"/>
                    <a:pt x="728" y="145"/>
                    <a:pt x="716" y="190"/>
                  </a:cubicBezTo>
                  <a:cubicBezTo>
                    <a:pt x="707" y="222"/>
                    <a:pt x="679" y="242"/>
                    <a:pt x="632" y="242"/>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282F39"/>
                </a:solidFill>
                <a:effectLst/>
                <a:uLnTx/>
                <a:uFillTx/>
                <a:latin typeface="Calibri" panose="020F0502020204030204"/>
                <a:ea typeface="+mn-ea"/>
                <a:cs typeface="+mn-cs"/>
              </a:endParaRPr>
            </a:p>
          </p:txBody>
        </p:sp>
        <p:sp>
          <p:nvSpPr>
            <p:cNvPr id="13" name="Freeform 19">
              <a:extLst>
                <a:ext uri="{FF2B5EF4-FFF2-40B4-BE49-F238E27FC236}">
                  <a16:creationId xmlns:a16="http://schemas.microsoft.com/office/drawing/2014/main" xmlns="" id="{265BB47C-24B7-4135-87C4-643A28ED5897}"/>
                </a:ext>
              </a:extLst>
            </p:cNvPr>
            <p:cNvSpPr>
              <a:spLocks/>
            </p:cNvSpPr>
            <p:nvPr/>
          </p:nvSpPr>
          <p:spPr bwMode="auto">
            <a:xfrm>
              <a:off x="5613559" y="2597526"/>
              <a:ext cx="363196" cy="879223"/>
            </a:xfrm>
            <a:custGeom>
              <a:avLst/>
              <a:gdLst>
                <a:gd name="T0" fmla="*/ 0 w 431"/>
                <a:gd name="T1" fmla="*/ 579 h 1005"/>
                <a:gd name="T2" fmla="*/ 45 w 431"/>
                <a:gd name="T3" fmla="*/ 334 h 1005"/>
                <a:gd name="T4" fmla="*/ 210 w 431"/>
                <a:gd name="T5" fmla="*/ 93 h 1005"/>
                <a:gd name="T6" fmla="*/ 338 w 431"/>
                <a:gd name="T7" fmla="*/ 13 h 1005"/>
                <a:gd name="T8" fmla="*/ 420 w 431"/>
                <a:gd name="T9" fmla="*/ 52 h 1005"/>
                <a:gd name="T10" fmla="*/ 385 w 431"/>
                <a:gd name="T11" fmla="*/ 128 h 1005"/>
                <a:gd name="T12" fmla="*/ 244 w 431"/>
                <a:gd name="T13" fmla="*/ 238 h 1005"/>
                <a:gd name="T14" fmla="*/ 153 w 431"/>
                <a:gd name="T15" fmla="*/ 399 h 1005"/>
                <a:gd name="T16" fmla="*/ 139 w 431"/>
                <a:gd name="T17" fmla="*/ 686 h 1005"/>
                <a:gd name="T18" fmla="*/ 259 w 431"/>
                <a:gd name="T19" fmla="*/ 895 h 1005"/>
                <a:gd name="T20" fmla="*/ 258 w 431"/>
                <a:gd name="T21" fmla="*/ 979 h 1005"/>
                <a:gd name="T22" fmla="*/ 170 w 431"/>
                <a:gd name="T23" fmla="*/ 982 h 1005"/>
                <a:gd name="T24" fmla="*/ 42 w 431"/>
                <a:gd name="T25" fmla="*/ 784 h 1005"/>
                <a:gd name="T26" fmla="*/ 0 w 431"/>
                <a:gd name="T27" fmla="*/ 579 h 10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31" h="1005">
                  <a:moveTo>
                    <a:pt x="0" y="579"/>
                  </a:moveTo>
                  <a:cubicBezTo>
                    <a:pt x="1" y="484"/>
                    <a:pt x="16" y="408"/>
                    <a:pt x="45" y="334"/>
                  </a:cubicBezTo>
                  <a:cubicBezTo>
                    <a:pt x="82" y="241"/>
                    <a:pt x="136" y="160"/>
                    <a:pt x="210" y="93"/>
                  </a:cubicBezTo>
                  <a:cubicBezTo>
                    <a:pt x="247" y="58"/>
                    <a:pt x="290" y="31"/>
                    <a:pt x="338" y="13"/>
                  </a:cubicBezTo>
                  <a:cubicBezTo>
                    <a:pt x="373" y="0"/>
                    <a:pt x="402" y="14"/>
                    <a:pt x="420" y="52"/>
                  </a:cubicBezTo>
                  <a:cubicBezTo>
                    <a:pt x="431" y="76"/>
                    <a:pt x="417" y="114"/>
                    <a:pt x="385" y="128"/>
                  </a:cubicBezTo>
                  <a:cubicBezTo>
                    <a:pt x="328" y="152"/>
                    <a:pt x="284" y="190"/>
                    <a:pt x="244" y="238"/>
                  </a:cubicBezTo>
                  <a:cubicBezTo>
                    <a:pt x="204" y="287"/>
                    <a:pt x="174" y="340"/>
                    <a:pt x="153" y="399"/>
                  </a:cubicBezTo>
                  <a:cubicBezTo>
                    <a:pt x="118" y="493"/>
                    <a:pt x="114" y="589"/>
                    <a:pt x="139" y="686"/>
                  </a:cubicBezTo>
                  <a:cubicBezTo>
                    <a:pt x="159" y="766"/>
                    <a:pt x="202" y="835"/>
                    <a:pt x="259" y="895"/>
                  </a:cubicBezTo>
                  <a:cubicBezTo>
                    <a:pt x="279" y="916"/>
                    <a:pt x="279" y="959"/>
                    <a:pt x="258" y="979"/>
                  </a:cubicBezTo>
                  <a:cubicBezTo>
                    <a:pt x="233" y="1004"/>
                    <a:pt x="192" y="1005"/>
                    <a:pt x="170" y="982"/>
                  </a:cubicBezTo>
                  <a:cubicBezTo>
                    <a:pt x="115" y="924"/>
                    <a:pt x="72" y="858"/>
                    <a:pt x="42" y="784"/>
                  </a:cubicBezTo>
                  <a:cubicBezTo>
                    <a:pt x="13" y="713"/>
                    <a:pt x="1" y="639"/>
                    <a:pt x="0" y="579"/>
                  </a:cubicBezTo>
                  <a:close/>
                </a:path>
              </a:pathLst>
            </a:custGeom>
            <a:solidFill>
              <a:schemeClr val="tx1"/>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srgbClr val="282F39"/>
                </a:solidFill>
                <a:effectLst/>
                <a:uLnTx/>
                <a:uFillTx/>
                <a:latin typeface="Calibri" panose="020F0502020204030204"/>
                <a:ea typeface="+mn-ea"/>
                <a:cs typeface="+mn-cs"/>
              </a:endParaRPr>
            </a:p>
          </p:txBody>
        </p:sp>
      </p:grpSp>
      <p:sp>
        <p:nvSpPr>
          <p:cNvPr id="14" name="Rectangle 1">
            <a:extLst>
              <a:ext uri="{FF2B5EF4-FFF2-40B4-BE49-F238E27FC236}">
                <a16:creationId xmlns:a16="http://schemas.microsoft.com/office/drawing/2014/main" xmlns="" id="{572A260B-E44B-4442-935B-1A05EC22A3EF}"/>
              </a:ext>
            </a:extLst>
          </p:cNvPr>
          <p:cNvSpPr/>
          <p:nvPr/>
        </p:nvSpPr>
        <p:spPr>
          <a:xfrm>
            <a:off x="5591389" y="1570515"/>
            <a:ext cx="5600335" cy="952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5" name="Rectangle 16">
            <a:extLst>
              <a:ext uri="{FF2B5EF4-FFF2-40B4-BE49-F238E27FC236}">
                <a16:creationId xmlns:a16="http://schemas.microsoft.com/office/drawing/2014/main" xmlns="" id="{39B62B21-15F0-49E4-9C0A-46E2135E470B}"/>
              </a:ext>
            </a:extLst>
          </p:cNvPr>
          <p:cNvSpPr/>
          <p:nvPr/>
        </p:nvSpPr>
        <p:spPr>
          <a:xfrm>
            <a:off x="5591389" y="2613422"/>
            <a:ext cx="5600335" cy="95258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Rectangle 17">
            <a:extLst>
              <a:ext uri="{FF2B5EF4-FFF2-40B4-BE49-F238E27FC236}">
                <a16:creationId xmlns:a16="http://schemas.microsoft.com/office/drawing/2014/main" xmlns="" id="{4CB51B94-506F-4380-A597-06AB89D66D77}"/>
              </a:ext>
            </a:extLst>
          </p:cNvPr>
          <p:cNvSpPr/>
          <p:nvPr/>
        </p:nvSpPr>
        <p:spPr>
          <a:xfrm>
            <a:off x="5591389" y="3662217"/>
            <a:ext cx="5600335" cy="9525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8" name="TextBox 19">
            <a:extLst>
              <a:ext uri="{FF2B5EF4-FFF2-40B4-BE49-F238E27FC236}">
                <a16:creationId xmlns:a16="http://schemas.microsoft.com/office/drawing/2014/main" xmlns="" id="{39CEC0D7-DE8B-498C-B626-42C96E041667}"/>
              </a:ext>
            </a:extLst>
          </p:cNvPr>
          <p:cNvSpPr txBox="1"/>
          <p:nvPr/>
        </p:nvSpPr>
        <p:spPr>
          <a:xfrm>
            <a:off x="5698812" y="1654391"/>
            <a:ext cx="1177107" cy="78483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4500" b="1" i="0" u="none" strike="noStrike" kern="1200" cap="none" spc="0" normalizeH="0" baseline="0" noProof="0" dirty="0">
                <a:ln>
                  <a:noFill/>
                </a:ln>
                <a:solidFill>
                  <a:srgbClr val="FFFFFF"/>
                </a:solidFill>
                <a:effectLst/>
                <a:uLnTx/>
                <a:uFillTx/>
                <a:latin typeface="Open Sans" panose="020B0606030504020204" pitchFamily="34" charset="0"/>
                <a:ea typeface="+mn-ea"/>
                <a:cs typeface="+mn-cs"/>
              </a:rPr>
              <a:t>01</a:t>
            </a:r>
            <a:endParaRPr kumimoji="0" lang="en-GB" sz="45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endParaRPr>
          </a:p>
        </p:txBody>
      </p:sp>
      <p:sp>
        <p:nvSpPr>
          <p:cNvPr id="19" name="TextBox 20">
            <a:extLst>
              <a:ext uri="{FF2B5EF4-FFF2-40B4-BE49-F238E27FC236}">
                <a16:creationId xmlns:a16="http://schemas.microsoft.com/office/drawing/2014/main" xmlns="" id="{710F1FA9-DFA5-44DD-ACE2-E0B67BEBD639}"/>
              </a:ext>
            </a:extLst>
          </p:cNvPr>
          <p:cNvSpPr txBox="1"/>
          <p:nvPr/>
        </p:nvSpPr>
        <p:spPr>
          <a:xfrm>
            <a:off x="5698812" y="2674669"/>
            <a:ext cx="1177107" cy="78483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4500" b="1" i="0" u="none" strike="noStrike" kern="1200" cap="none" spc="0" normalizeH="0" baseline="0" noProof="0" dirty="0">
                <a:ln>
                  <a:noFill/>
                </a:ln>
                <a:solidFill>
                  <a:srgbClr val="FFFFFF"/>
                </a:solidFill>
                <a:effectLst/>
                <a:uLnTx/>
                <a:uFillTx/>
                <a:latin typeface="Open Sans" panose="020B0606030504020204" pitchFamily="34" charset="0"/>
                <a:ea typeface="+mn-ea"/>
                <a:cs typeface="+mn-cs"/>
              </a:rPr>
              <a:t>02</a:t>
            </a:r>
            <a:endParaRPr kumimoji="0" lang="en-GB" sz="45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endParaRPr>
          </a:p>
        </p:txBody>
      </p:sp>
      <p:sp>
        <p:nvSpPr>
          <p:cNvPr id="20" name="TextBox 21">
            <a:extLst>
              <a:ext uri="{FF2B5EF4-FFF2-40B4-BE49-F238E27FC236}">
                <a16:creationId xmlns:a16="http://schemas.microsoft.com/office/drawing/2014/main" xmlns="" id="{D4972E19-7853-4F29-A477-B3FC2B9801F4}"/>
              </a:ext>
            </a:extLst>
          </p:cNvPr>
          <p:cNvSpPr txBox="1"/>
          <p:nvPr/>
        </p:nvSpPr>
        <p:spPr>
          <a:xfrm>
            <a:off x="5698812" y="3733448"/>
            <a:ext cx="1177107" cy="78483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4500" b="1" i="0" u="none" strike="noStrike" kern="1200" cap="none" spc="0" normalizeH="0" baseline="0" noProof="0" dirty="0">
                <a:ln>
                  <a:noFill/>
                </a:ln>
                <a:solidFill>
                  <a:srgbClr val="FFFFFF"/>
                </a:solidFill>
                <a:effectLst/>
                <a:uLnTx/>
                <a:uFillTx/>
                <a:latin typeface="Open Sans" panose="020B0606030504020204" pitchFamily="34" charset="0"/>
                <a:ea typeface="+mn-ea"/>
                <a:cs typeface="+mn-cs"/>
              </a:rPr>
              <a:t>03</a:t>
            </a:r>
            <a:endParaRPr kumimoji="0" lang="en-GB" sz="45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endParaRPr>
          </a:p>
        </p:txBody>
      </p:sp>
      <p:sp>
        <p:nvSpPr>
          <p:cNvPr id="21" name="TextBox 23">
            <a:extLst>
              <a:ext uri="{FF2B5EF4-FFF2-40B4-BE49-F238E27FC236}">
                <a16:creationId xmlns:a16="http://schemas.microsoft.com/office/drawing/2014/main" xmlns="" id="{0C2DEC08-2D9E-4E4E-9381-354A4120B26C}"/>
              </a:ext>
            </a:extLst>
          </p:cNvPr>
          <p:cNvSpPr txBox="1"/>
          <p:nvPr/>
        </p:nvSpPr>
        <p:spPr>
          <a:xfrm>
            <a:off x="5698812" y="4772976"/>
            <a:ext cx="1177107" cy="78483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4500" b="1" i="0" u="none" strike="noStrike" kern="1200" cap="none" spc="0" normalizeH="0" baseline="0" noProof="0" dirty="0" smtClean="0">
                <a:ln>
                  <a:noFill/>
                </a:ln>
                <a:solidFill>
                  <a:srgbClr val="FFFFFF"/>
                </a:solidFill>
                <a:effectLst/>
                <a:uLnTx/>
                <a:uFillTx/>
                <a:latin typeface="Open Sans" panose="020B0606030504020204" pitchFamily="34" charset="0"/>
                <a:ea typeface="+mn-ea"/>
                <a:cs typeface="+mn-cs"/>
              </a:rPr>
              <a:t>0</a:t>
            </a:r>
            <a:endParaRPr kumimoji="0" lang="en-GB" sz="45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endParaRPr>
          </a:p>
        </p:txBody>
      </p:sp>
      <p:sp>
        <p:nvSpPr>
          <p:cNvPr id="22" name="TextBox 24">
            <a:extLst>
              <a:ext uri="{FF2B5EF4-FFF2-40B4-BE49-F238E27FC236}">
                <a16:creationId xmlns:a16="http://schemas.microsoft.com/office/drawing/2014/main" xmlns="" id="{CCF5E8D6-2132-4973-98AF-E170110635BC}"/>
              </a:ext>
            </a:extLst>
          </p:cNvPr>
          <p:cNvSpPr txBox="1"/>
          <p:nvPr/>
        </p:nvSpPr>
        <p:spPr>
          <a:xfrm>
            <a:off x="6735266" y="1791469"/>
            <a:ext cx="4026886"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lvl="0" algn="just">
              <a:defRPr/>
            </a:pPr>
            <a:r>
              <a:rPr lang="en-US" sz="2400" dirty="0" err="1">
                <a:solidFill>
                  <a:srgbClr val="FFFFFF"/>
                </a:solidFill>
                <a:latin typeface="Open Sans" panose="020B0606030504020204" pitchFamily="34" charset="0"/>
              </a:rPr>
              <a:t>Educación</a:t>
            </a:r>
            <a:r>
              <a:rPr lang="en-US" sz="2400" dirty="0">
                <a:solidFill>
                  <a:srgbClr val="FFFFFF"/>
                </a:solidFill>
                <a:latin typeface="Open Sans" panose="020B0606030504020204" pitchFamily="34" charset="0"/>
              </a:rPr>
              <a:t> </a:t>
            </a:r>
            <a:r>
              <a:rPr lang="en-US" sz="2400" dirty="0" smtClean="0">
                <a:solidFill>
                  <a:srgbClr val="FFFFFF"/>
                </a:solidFill>
                <a:latin typeface="Open Sans" panose="020B0606030504020204" pitchFamily="34" charset="0"/>
              </a:rPr>
              <a:t>Formal</a:t>
            </a:r>
            <a:endParaRPr lang="en-US" sz="2400" dirty="0">
              <a:solidFill>
                <a:srgbClr val="FFFFFF"/>
              </a:solidFill>
              <a:latin typeface="Open Sans" panose="020B0606030504020204" pitchFamily="34" charset="0"/>
            </a:endParaRPr>
          </a:p>
        </p:txBody>
      </p:sp>
      <p:sp>
        <p:nvSpPr>
          <p:cNvPr id="23" name="TextBox 25">
            <a:extLst>
              <a:ext uri="{FF2B5EF4-FFF2-40B4-BE49-F238E27FC236}">
                <a16:creationId xmlns:a16="http://schemas.microsoft.com/office/drawing/2014/main" xmlns="" id="{AFE0ADF0-60ED-427C-8750-80ACC702B290}"/>
              </a:ext>
            </a:extLst>
          </p:cNvPr>
          <p:cNvSpPr txBox="1"/>
          <p:nvPr/>
        </p:nvSpPr>
        <p:spPr>
          <a:xfrm>
            <a:off x="6735266" y="2815108"/>
            <a:ext cx="4221058" cy="46166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ES" sz="2400" dirty="0" smtClean="0">
                <a:latin typeface="Open Sans" panose="020B0606030504020204" pitchFamily="34" charset="0"/>
              </a:rPr>
              <a:t>Educación informal (Cursos Cortos) </a:t>
            </a:r>
            <a:endParaRPr lang="es-CO" sz="2400" dirty="0">
              <a:latin typeface="Open Sans" panose="020B0606030504020204" pitchFamily="34" charset="0"/>
            </a:endParaRPr>
          </a:p>
        </p:txBody>
      </p:sp>
      <p:sp>
        <p:nvSpPr>
          <p:cNvPr id="25" name="TextBox 29">
            <a:extLst>
              <a:ext uri="{FF2B5EF4-FFF2-40B4-BE49-F238E27FC236}">
                <a16:creationId xmlns:a16="http://schemas.microsoft.com/office/drawing/2014/main" xmlns="" id="{58206D10-CBD0-4232-AD3B-0197AEE2F8E0}"/>
              </a:ext>
            </a:extLst>
          </p:cNvPr>
          <p:cNvSpPr txBox="1"/>
          <p:nvPr/>
        </p:nvSpPr>
        <p:spPr>
          <a:xfrm>
            <a:off x="6735266" y="3803868"/>
            <a:ext cx="4026886" cy="461665"/>
          </a:xfrm>
          <a:prstGeom prst="rect">
            <a:avLst/>
          </a:prstGeom>
          <a:noFill/>
        </p:spPr>
        <p:txBody>
          <a:bodyPr wrap="square" rtlCol="0">
            <a:spAutoFit/>
          </a:bodyPr>
          <a:lstStyle>
            <a:defPPr>
              <a:defRPr lang="es-CO"/>
            </a:defPPr>
            <a:lvl1pPr lvl="0" algn="just">
              <a:defRPr sz="2400">
                <a:latin typeface="Open Sans" panose="020B0606030504020204" pitchFamily="34" charset="0"/>
              </a:defRPr>
            </a:lvl1pPr>
          </a:lstStyle>
          <a:p>
            <a:r>
              <a:rPr lang="en-US" dirty="0"/>
              <a:t>Gestión del </a:t>
            </a:r>
            <a:r>
              <a:rPr lang="en-US" dirty="0" err="1"/>
              <a:t>conocimiento</a:t>
            </a:r>
            <a:endParaRPr lang="en-US" dirty="0"/>
          </a:p>
        </p:txBody>
      </p:sp>
      <p:sp>
        <p:nvSpPr>
          <p:cNvPr id="24" name="Rectangle 17">
            <a:extLst>
              <a:ext uri="{FF2B5EF4-FFF2-40B4-BE49-F238E27FC236}">
                <a16:creationId xmlns:a16="http://schemas.microsoft.com/office/drawing/2014/main" xmlns="" id="{4CB51B94-506F-4380-A597-06AB89D66D77}"/>
              </a:ext>
            </a:extLst>
          </p:cNvPr>
          <p:cNvSpPr/>
          <p:nvPr/>
        </p:nvSpPr>
        <p:spPr>
          <a:xfrm>
            <a:off x="5591389" y="4772976"/>
            <a:ext cx="5600335" cy="952582"/>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26" name="TextBox 21">
            <a:extLst>
              <a:ext uri="{FF2B5EF4-FFF2-40B4-BE49-F238E27FC236}">
                <a16:creationId xmlns:a16="http://schemas.microsoft.com/office/drawing/2014/main" xmlns="" id="{D4972E19-7853-4F29-A477-B3FC2B9801F4}"/>
              </a:ext>
            </a:extLst>
          </p:cNvPr>
          <p:cNvSpPr txBox="1"/>
          <p:nvPr/>
        </p:nvSpPr>
        <p:spPr>
          <a:xfrm>
            <a:off x="5698812" y="4844207"/>
            <a:ext cx="1177107" cy="78483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ru-RU" sz="4500" b="1" i="0" u="none" strike="noStrike" kern="1200" cap="none" spc="0" normalizeH="0" baseline="0" noProof="0" dirty="0" smtClean="0">
                <a:ln>
                  <a:noFill/>
                </a:ln>
                <a:solidFill>
                  <a:srgbClr val="FFFFFF"/>
                </a:solidFill>
                <a:effectLst/>
                <a:uLnTx/>
                <a:uFillTx/>
                <a:latin typeface="Open Sans" panose="020B0606030504020204" pitchFamily="34" charset="0"/>
                <a:ea typeface="+mn-ea"/>
                <a:cs typeface="+mn-cs"/>
              </a:rPr>
              <a:t>0</a:t>
            </a:r>
            <a:r>
              <a:rPr kumimoji="0" lang="es-ES" sz="4500" b="1" i="0" u="none" strike="noStrike" kern="1200" cap="none" spc="0" normalizeH="0" baseline="0" noProof="0" dirty="0" smtClean="0">
                <a:ln>
                  <a:noFill/>
                </a:ln>
                <a:solidFill>
                  <a:srgbClr val="FFFFFF"/>
                </a:solidFill>
                <a:effectLst/>
                <a:uLnTx/>
                <a:uFillTx/>
                <a:latin typeface="Open Sans" panose="020B0606030504020204" pitchFamily="34" charset="0"/>
                <a:ea typeface="+mn-ea"/>
                <a:cs typeface="+mn-cs"/>
              </a:rPr>
              <a:t>4</a:t>
            </a:r>
            <a:endParaRPr kumimoji="0" lang="en-GB" sz="4500" b="1" i="0" u="none" strike="noStrike" kern="1200" cap="none" spc="0" normalizeH="0" baseline="0" noProof="0" dirty="0">
              <a:ln>
                <a:noFill/>
              </a:ln>
              <a:solidFill>
                <a:srgbClr val="FFFFFF"/>
              </a:solidFill>
              <a:effectLst/>
              <a:uLnTx/>
              <a:uFillTx/>
              <a:latin typeface="Noto Sans" panose="020B0502040504020204" pitchFamily="34"/>
              <a:ea typeface="Noto Sans" panose="020B0502040504020204" pitchFamily="34"/>
              <a:cs typeface="Noto Sans" panose="020B0502040504020204" pitchFamily="34"/>
            </a:endParaRPr>
          </a:p>
        </p:txBody>
      </p:sp>
      <p:sp>
        <p:nvSpPr>
          <p:cNvPr id="27" name="TextBox 29">
            <a:extLst>
              <a:ext uri="{FF2B5EF4-FFF2-40B4-BE49-F238E27FC236}">
                <a16:creationId xmlns:a16="http://schemas.microsoft.com/office/drawing/2014/main" xmlns="" id="{58206D10-CBD0-4232-AD3B-0197AEE2F8E0}"/>
              </a:ext>
            </a:extLst>
          </p:cNvPr>
          <p:cNvSpPr txBox="1"/>
          <p:nvPr/>
        </p:nvSpPr>
        <p:spPr>
          <a:xfrm>
            <a:off x="6735266" y="4914627"/>
            <a:ext cx="4026886" cy="461665"/>
          </a:xfrm>
          <a:prstGeom prst="rect">
            <a:avLst/>
          </a:prstGeom>
          <a:noFill/>
        </p:spPr>
        <p:txBody>
          <a:bodyPr wrap="square" rtlCol="0">
            <a:spAutoFit/>
          </a:bodyPr>
          <a:lstStyle>
            <a:defPPr>
              <a:defRPr lang="es-CO"/>
            </a:defPPr>
            <a:lvl1pPr lvl="0" algn="just">
              <a:defRPr sz="2400">
                <a:latin typeface="Open Sans" panose="020B0606030504020204" pitchFamily="34" charset="0"/>
              </a:defRPr>
            </a:lvl1pPr>
          </a:lstStyle>
          <a:p>
            <a:r>
              <a:rPr lang="es-ES" dirty="0"/>
              <a:t>Inducción y Reinducción</a:t>
            </a:r>
            <a:endParaRPr lang="es-CO" dirty="0"/>
          </a:p>
        </p:txBody>
      </p:sp>
    </p:spTree>
    <p:extLst>
      <p:ext uri="{BB962C8B-B14F-4D97-AF65-F5344CB8AC3E}">
        <p14:creationId xmlns:p14="http://schemas.microsoft.com/office/powerpoint/2010/main" val="139050355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7">
            <a:extLst>
              <a:ext uri="{FF2B5EF4-FFF2-40B4-BE49-F238E27FC236}">
                <a16:creationId xmlns:a16="http://schemas.microsoft.com/office/drawing/2014/main" xmlns="" id="{EBBDCC75-D59D-4995-8A87-ABD2C9BA4578}"/>
              </a:ext>
            </a:extLst>
          </p:cNvPr>
          <p:cNvGrpSpPr/>
          <p:nvPr/>
        </p:nvGrpSpPr>
        <p:grpSpPr>
          <a:xfrm>
            <a:off x="2331242" y="1855960"/>
            <a:ext cx="6710603" cy="4399153"/>
            <a:chOff x="4549775" y="1466850"/>
            <a:chExt cx="3092450" cy="3922713"/>
          </a:xfrm>
        </p:grpSpPr>
        <p:sp>
          <p:nvSpPr>
            <p:cNvPr id="31" name="Freeform 5">
              <a:extLst>
                <a:ext uri="{FF2B5EF4-FFF2-40B4-BE49-F238E27FC236}">
                  <a16:creationId xmlns:a16="http://schemas.microsoft.com/office/drawing/2014/main" xmlns="" id="{D1A724F6-CC61-4EAF-B004-6F02D61BF594}"/>
                </a:ext>
              </a:extLst>
            </p:cNvPr>
            <p:cNvSpPr>
              <a:spLocks/>
            </p:cNvSpPr>
            <p:nvPr/>
          </p:nvSpPr>
          <p:spPr bwMode="auto">
            <a:xfrm>
              <a:off x="4549775" y="1466850"/>
              <a:ext cx="3092450" cy="3922713"/>
            </a:xfrm>
            <a:custGeom>
              <a:avLst/>
              <a:gdLst>
                <a:gd name="T0" fmla="*/ 1387 w 4410"/>
                <a:gd name="T1" fmla="*/ 2798 h 2798"/>
                <a:gd name="T2" fmla="*/ 2876 w 4410"/>
                <a:gd name="T3" fmla="*/ 2392 h 2798"/>
                <a:gd name="T4" fmla="*/ 3712 w 4410"/>
                <a:gd name="T5" fmla="*/ 1825 h 2798"/>
                <a:gd name="T6" fmla="*/ 2634 w 4410"/>
                <a:gd name="T7" fmla="*/ 1144 h 2798"/>
                <a:gd name="T8" fmla="*/ 3364 w 4410"/>
                <a:gd name="T9" fmla="*/ 921 h 2798"/>
                <a:gd name="T10" fmla="*/ 4107 w 4410"/>
                <a:gd name="T11" fmla="*/ 631 h 2798"/>
                <a:gd name="T12" fmla="*/ 3500 w 4410"/>
                <a:gd name="T13" fmla="*/ 372 h 2798"/>
                <a:gd name="T14" fmla="*/ 3802 w 4410"/>
                <a:gd name="T15" fmla="*/ 184 h 2798"/>
                <a:gd name="T16" fmla="*/ 4410 w 4410"/>
                <a:gd name="T17" fmla="*/ 0 h 2798"/>
                <a:gd name="T18" fmla="*/ 4066 w 4410"/>
                <a:gd name="T19" fmla="*/ 0 h 2798"/>
                <a:gd name="T20" fmla="*/ 2835 w 4410"/>
                <a:gd name="T21" fmla="*/ 306 h 2798"/>
                <a:gd name="T22" fmla="*/ 3594 w 4410"/>
                <a:gd name="T23" fmla="*/ 621 h 2798"/>
                <a:gd name="T24" fmla="*/ 1949 w 4410"/>
                <a:gd name="T25" fmla="*/ 1104 h 2798"/>
                <a:gd name="T26" fmla="*/ 1939 w 4410"/>
                <a:gd name="T27" fmla="*/ 1191 h 2798"/>
                <a:gd name="T28" fmla="*/ 2829 w 4410"/>
                <a:gd name="T29" fmla="*/ 1822 h 2798"/>
                <a:gd name="T30" fmla="*/ 1136 w 4410"/>
                <a:gd name="T31" fmla="*/ 2243 h 2798"/>
                <a:gd name="T32" fmla="*/ 0 w 4410"/>
                <a:gd name="T33" fmla="*/ 2685 h 2798"/>
                <a:gd name="T34" fmla="*/ 0 w 4410"/>
                <a:gd name="T35" fmla="*/ 2798 h 2798"/>
                <a:gd name="T36" fmla="*/ 1387 w 4410"/>
                <a:gd name="T37" fmla="*/ 2798 h 279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410" h="2798">
                  <a:moveTo>
                    <a:pt x="1387" y="2798"/>
                  </a:moveTo>
                  <a:cubicBezTo>
                    <a:pt x="1590" y="2615"/>
                    <a:pt x="2359" y="2534"/>
                    <a:pt x="2876" y="2392"/>
                  </a:cubicBezTo>
                  <a:cubicBezTo>
                    <a:pt x="3505" y="2220"/>
                    <a:pt x="3693" y="2022"/>
                    <a:pt x="3712" y="1825"/>
                  </a:cubicBezTo>
                  <a:cubicBezTo>
                    <a:pt x="3765" y="1299"/>
                    <a:pt x="2623" y="1305"/>
                    <a:pt x="2634" y="1144"/>
                  </a:cubicBezTo>
                  <a:cubicBezTo>
                    <a:pt x="2644" y="1007"/>
                    <a:pt x="3129" y="948"/>
                    <a:pt x="3364" y="921"/>
                  </a:cubicBezTo>
                  <a:cubicBezTo>
                    <a:pt x="3739" y="879"/>
                    <a:pt x="4086" y="784"/>
                    <a:pt x="4107" y="631"/>
                  </a:cubicBezTo>
                  <a:cubicBezTo>
                    <a:pt x="4143" y="377"/>
                    <a:pt x="3608" y="403"/>
                    <a:pt x="3500" y="372"/>
                  </a:cubicBezTo>
                  <a:cubicBezTo>
                    <a:pt x="3181" y="282"/>
                    <a:pt x="3396" y="234"/>
                    <a:pt x="3802" y="184"/>
                  </a:cubicBezTo>
                  <a:cubicBezTo>
                    <a:pt x="4172" y="138"/>
                    <a:pt x="4365" y="106"/>
                    <a:pt x="4410" y="0"/>
                  </a:cubicBezTo>
                  <a:cubicBezTo>
                    <a:pt x="4066" y="0"/>
                    <a:pt x="4066" y="0"/>
                    <a:pt x="4066" y="0"/>
                  </a:cubicBezTo>
                  <a:cubicBezTo>
                    <a:pt x="3945" y="129"/>
                    <a:pt x="2829" y="68"/>
                    <a:pt x="2835" y="306"/>
                  </a:cubicBezTo>
                  <a:cubicBezTo>
                    <a:pt x="2839" y="481"/>
                    <a:pt x="3599" y="506"/>
                    <a:pt x="3594" y="621"/>
                  </a:cubicBezTo>
                  <a:cubicBezTo>
                    <a:pt x="3587" y="771"/>
                    <a:pt x="2144" y="733"/>
                    <a:pt x="1949" y="1104"/>
                  </a:cubicBezTo>
                  <a:cubicBezTo>
                    <a:pt x="1934" y="1133"/>
                    <a:pt x="1938" y="1156"/>
                    <a:pt x="1939" y="1191"/>
                  </a:cubicBezTo>
                  <a:cubicBezTo>
                    <a:pt x="1952" y="1468"/>
                    <a:pt x="2882" y="1583"/>
                    <a:pt x="2829" y="1822"/>
                  </a:cubicBezTo>
                  <a:cubicBezTo>
                    <a:pt x="2783" y="2029"/>
                    <a:pt x="2384" y="1941"/>
                    <a:pt x="1136" y="2243"/>
                  </a:cubicBezTo>
                  <a:cubicBezTo>
                    <a:pt x="939" y="2291"/>
                    <a:pt x="246" y="2452"/>
                    <a:pt x="0" y="2685"/>
                  </a:cubicBezTo>
                  <a:cubicBezTo>
                    <a:pt x="0" y="2798"/>
                    <a:pt x="0" y="2798"/>
                    <a:pt x="0" y="2798"/>
                  </a:cubicBezTo>
                  <a:lnTo>
                    <a:pt x="1387" y="2798"/>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a:solidFill>
                  <a:prstClr val="black"/>
                </a:solidFill>
              </a:endParaRPr>
            </a:p>
          </p:txBody>
        </p:sp>
        <p:sp>
          <p:nvSpPr>
            <p:cNvPr id="32" name="Freeform 6">
              <a:extLst>
                <a:ext uri="{FF2B5EF4-FFF2-40B4-BE49-F238E27FC236}">
                  <a16:creationId xmlns:a16="http://schemas.microsoft.com/office/drawing/2014/main" xmlns="" id="{987A8BD2-51F0-4E4F-B22A-0FB2D65078B9}"/>
                </a:ext>
              </a:extLst>
            </p:cNvPr>
            <p:cNvSpPr>
              <a:spLocks/>
            </p:cNvSpPr>
            <p:nvPr/>
          </p:nvSpPr>
          <p:spPr bwMode="auto">
            <a:xfrm>
              <a:off x="4549775" y="1466850"/>
              <a:ext cx="3081338" cy="3763963"/>
            </a:xfrm>
            <a:custGeom>
              <a:avLst/>
              <a:gdLst>
                <a:gd name="T0" fmla="*/ 1387 w 4395"/>
                <a:gd name="T1" fmla="*/ 2685 h 2685"/>
                <a:gd name="T2" fmla="*/ 2876 w 4395"/>
                <a:gd name="T3" fmla="*/ 2292 h 2685"/>
                <a:gd name="T4" fmla="*/ 3712 w 4395"/>
                <a:gd name="T5" fmla="*/ 1742 h 2685"/>
                <a:gd name="T6" fmla="*/ 2634 w 4395"/>
                <a:gd name="T7" fmla="*/ 1082 h 2685"/>
                <a:gd name="T8" fmla="*/ 3364 w 4395"/>
                <a:gd name="T9" fmla="*/ 866 h 2685"/>
                <a:gd name="T10" fmla="*/ 4107 w 4395"/>
                <a:gd name="T11" fmla="*/ 585 h 2685"/>
                <a:gd name="T12" fmla="*/ 3500 w 4395"/>
                <a:gd name="T13" fmla="*/ 334 h 2685"/>
                <a:gd name="T14" fmla="*/ 3802 w 4395"/>
                <a:gd name="T15" fmla="*/ 152 h 2685"/>
                <a:gd name="T16" fmla="*/ 4395 w 4395"/>
                <a:gd name="T17" fmla="*/ 0 h 2685"/>
                <a:gd name="T18" fmla="*/ 4033 w 4395"/>
                <a:gd name="T19" fmla="*/ 0 h 2685"/>
                <a:gd name="T20" fmla="*/ 2840 w 4395"/>
                <a:gd name="T21" fmla="*/ 270 h 2685"/>
                <a:gd name="T22" fmla="*/ 3594 w 4395"/>
                <a:gd name="T23" fmla="*/ 575 h 2685"/>
                <a:gd name="T24" fmla="*/ 1940 w 4395"/>
                <a:gd name="T25" fmla="*/ 1122 h 2685"/>
                <a:gd name="T26" fmla="*/ 2829 w 4395"/>
                <a:gd name="T27" fmla="*/ 1739 h 2685"/>
                <a:gd name="T28" fmla="*/ 1136 w 4395"/>
                <a:gd name="T29" fmla="*/ 2147 h 2685"/>
                <a:gd name="T30" fmla="*/ 0 w 4395"/>
                <a:gd name="T31" fmla="*/ 2685 h 2685"/>
                <a:gd name="T32" fmla="*/ 1387 w 4395"/>
                <a:gd name="T33" fmla="*/ 2685 h 268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395" h="2685">
                  <a:moveTo>
                    <a:pt x="1387" y="2685"/>
                  </a:moveTo>
                  <a:cubicBezTo>
                    <a:pt x="1590" y="2508"/>
                    <a:pt x="2359" y="2429"/>
                    <a:pt x="2876" y="2292"/>
                  </a:cubicBezTo>
                  <a:cubicBezTo>
                    <a:pt x="3505" y="2125"/>
                    <a:pt x="3714" y="1934"/>
                    <a:pt x="3712" y="1742"/>
                  </a:cubicBezTo>
                  <a:cubicBezTo>
                    <a:pt x="3708" y="1359"/>
                    <a:pt x="2623" y="1238"/>
                    <a:pt x="2634" y="1082"/>
                  </a:cubicBezTo>
                  <a:cubicBezTo>
                    <a:pt x="2644" y="949"/>
                    <a:pt x="3129" y="892"/>
                    <a:pt x="3364" y="866"/>
                  </a:cubicBezTo>
                  <a:cubicBezTo>
                    <a:pt x="3739" y="825"/>
                    <a:pt x="4110" y="735"/>
                    <a:pt x="4107" y="585"/>
                  </a:cubicBezTo>
                  <a:cubicBezTo>
                    <a:pt x="4104" y="397"/>
                    <a:pt x="3608" y="364"/>
                    <a:pt x="3500" y="334"/>
                  </a:cubicBezTo>
                  <a:cubicBezTo>
                    <a:pt x="3181" y="247"/>
                    <a:pt x="3396" y="202"/>
                    <a:pt x="3802" y="152"/>
                  </a:cubicBezTo>
                  <a:cubicBezTo>
                    <a:pt x="4266" y="94"/>
                    <a:pt x="4362" y="62"/>
                    <a:pt x="4395" y="0"/>
                  </a:cubicBezTo>
                  <a:cubicBezTo>
                    <a:pt x="4033" y="0"/>
                    <a:pt x="4033" y="0"/>
                    <a:pt x="4033" y="0"/>
                  </a:cubicBezTo>
                  <a:cubicBezTo>
                    <a:pt x="3907" y="77"/>
                    <a:pt x="2921" y="89"/>
                    <a:pt x="2840" y="270"/>
                  </a:cubicBezTo>
                  <a:cubicBezTo>
                    <a:pt x="2773" y="419"/>
                    <a:pt x="3599" y="464"/>
                    <a:pt x="3594" y="575"/>
                  </a:cubicBezTo>
                  <a:cubicBezTo>
                    <a:pt x="3585" y="751"/>
                    <a:pt x="2014" y="702"/>
                    <a:pt x="1940" y="1122"/>
                  </a:cubicBezTo>
                  <a:cubicBezTo>
                    <a:pt x="1893" y="1387"/>
                    <a:pt x="2882" y="1508"/>
                    <a:pt x="2829" y="1739"/>
                  </a:cubicBezTo>
                  <a:cubicBezTo>
                    <a:pt x="2783" y="1940"/>
                    <a:pt x="2384" y="1854"/>
                    <a:pt x="1136" y="2147"/>
                  </a:cubicBezTo>
                  <a:cubicBezTo>
                    <a:pt x="907" y="2200"/>
                    <a:pt x="169" y="2442"/>
                    <a:pt x="0" y="2685"/>
                  </a:cubicBezTo>
                  <a:lnTo>
                    <a:pt x="1387" y="2685"/>
                  </a:lnTo>
                  <a:close/>
                </a:path>
              </a:pathLst>
            </a:custGeom>
            <a:solidFill>
              <a:schemeClr val="tx1">
                <a:lumMod val="90000"/>
                <a:lumOff val="1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prstClr val="black"/>
                </a:solidFill>
              </a:endParaRPr>
            </a:p>
          </p:txBody>
        </p:sp>
      </p:grpSp>
      <p:grpSp>
        <p:nvGrpSpPr>
          <p:cNvPr id="6" name="Group 9">
            <a:extLst>
              <a:ext uri="{FF2B5EF4-FFF2-40B4-BE49-F238E27FC236}">
                <a16:creationId xmlns:a16="http://schemas.microsoft.com/office/drawing/2014/main" xmlns="" id="{1CD51FE4-1BE9-4725-8C5E-D585E86C49EB}"/>
              </a:ext>
            </a:extLst>
          </p:cNvPr>
          <p:cNvGrpSpPr/>
          <p:nvPr/>
        </p:nvGrpSpPr>
        <p:grpSpPr>
          <a:xfrm>
            <a:off x="1900245" y="4779593"/>
            <a:ext cx="1010518" cy="1342996"/>
            <a:chOff x="7478257" y="2193205"/>
            <a:chExt cx="452893" cy="700189"/>
          </a:xfrm>
        </p:grpSpPr>
        <p:sp>
          <p:nvSpPr>
            <p:cNvPr id="29" name="Oval 10">
              <a:extLst>
                <a:ext uri="{FF2B5EF4-FFF2-40B4-BE49-F238E27FC236}">
                  <a16:creationId xmlns:a16="http://schemas.microsoft.com/office/drawing/2014/main" xmlns="" id="{AC61A92C-7461-488B-B685-D8503D3CD944}"/>
                </a:ext>
              </a:extLst>
            </p:cNvPr>
            <p:cNvSpPr/>
            <p:nvPr/>
          </p:nvSpPr>
          <p:spPr>
            <a:xfrm>
              <a:off x="7478257" y="2786413"/>
              <a:ext cx="452893" cy="106981"/>
            </a:xfrm>
            <a:prstGeom prst="ellipse">
              <a:avLst/>
            </a:prstGeom>
            <a:solidFill>
              <a:schemeClr val="tx2">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prstClr val="white"/>
                </a:solidFill>
              </a:endParaRPr>
            </a:p>
          </p:txBody>
        </p:sp>
        <p:sp>
          <p:nvSpPr>
            <p:cNvPr id="30" name="Freeform 17">
              <a:extLst>
                <a:ext uri="{FF2B5EF4-FFF2-40B4-BE49-F238E27FC236}">
                  <a16:creationId xmlns:a16="http://schemas.microsoft.com/office/drawing/2014/main" xmlns="" id="{EAFE7348-1270-48F4-B06C-3337B907A185}"/>
                </a:ext>
              </a:extLst>
            </p:cNvPr>
            <p:cNvSpPr>
              <a:spLocks noEditPoints="1"/>
            </p:cNvSpPr>
            <p:nvPr/>
          </p:nvSpPr>
          <p:spPr bwMode="auto">
            <a:xfrm>
              <a:off x="7478257" y="2193205"/>
              <a:ext cx="452893" cy="646699"/>
            </a:xfrm>
            <a:custGeom>
              <a:avLst/>
              <a:gdLst>
                <a:gd name="T0" fmla="*/ 214 w 221"/>
                <a:gd name="T1" fmla="*/ 77 h 315"/>
                <a:gd name="T2" fmla="*/ 164 w 221"/>
                <a:gd name="T3" fmla="*/ 14 h 315"/>
                <a:gd name="T4" fmla="*/ 110 w 221"/>
                <a:gd name="T5" fmla="*/ 0 h 315"/>
                <a:gd name="T6" fmla="*/ 110 w 221"/>
                <a:gd name="T7" fmla="*/ 0 h 315"/>
                <a:gd name="T8" fmla="*/ 56 w 221"/>
                <a:gd name="T9" fmla="*/ 14 h 315"/>
                <a:gd name="T10" fmla="*/ 6 w 221"/>
                <a:gd name="T11" fmla="*/ 77 h 315"/>
                <a:gd name="T12" fmla="*/ 5 w 221"/>
                <a:gd name="T13" fmla="*/ 132 h 315"/>
                <a:gd name="T14" fmla="*/ 40 w 221"/>
                <a:gd name="T15" fmla="*/ 208 h 315"/>
                <a:gd name="T16" fmla="*/ 94 w 221"/>
                <a:gd name="T17" fmla="*/ 292 h 315"/>
                <a:gd name="T18" fmla="*/ 110 w 221"/>
                <a:gd name="T19" fmla="*/ 315 h 315"/>
                <a:gd name="T20" fmla="*/ 110 w 221"/>
                <a:gd name="T21" fmla="*/ 315 h 315"/>
                <a:gd name="T22" fmla="*/ 126 w 221"/>
                <a:gd name="T23" fmla="*/ 292 h 315"/>
                <a:gd name="T24" fmla="*/ 180 w 221"/>
                <a:gd name="T25" fmla="*/ 208 h 315"/>
                <a:gd name="T26" fmla="*/ 215 w 221"/>
                <a:gd name="T27" fmla="*/ 132 h 315"/>
                <a:gd name="T28" fmla="*/ 214 w 221"/>
                <a:gd name="T29" fmla="*/ 77 h 315"/>
                <a:gd name="T30" fmla="*/ 110 w 221"/>
                <a:gd name="T31" fmla="*/ 174 h 315"/>
                <a:gd name="T32" fmla="*/ 110 w 221"/>
                <a:gd name="T33" fmla="*/ 174 h 315"/>
                <a:gd name="T34" fmla="*/ 110 w 221"/>
                <a:gd name="T35" fmla="*/ 174 h 315"/>
                <a:gd name="T36" fmla="*/ 44 w 221"/>
                <a:gd name="T37" fmla="*/ 108 h 315"/>
                <a:gd name="T38" fmla="*/ 110 w 221"/>
                <a:gd name="T39" fmla="*/ 42 h 315"/>
                <a:gd name="T40" fmla="*/ 110 w 221"/>
                <a:gd name="T41" fmla="*/ 42 h 315"/>
                <a:gd name="T42" fmla="*/ 110 w 221"/>
                <a:gd name="T43" fmla="*/ 42 h 315"/>
                <a:gd name="T44" fmla="*/ 176 w 221"/>
                <a:gd name="T45" fmla="*/ 108 h 315"/>
                <a:gd name="T46" fmla="*/ 110 w 221"/>
                <a:gd name="T47" fmla="*/ 174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1" h="315">
                  <a:moveTo>
                    <a:pt x="214" y="77"/>
                  </a:moveTo>
                  <a:cubicBezTo>
                    <a:pt x="206" y="50"/>
                    <a:pt x="189" y="29"/>
                    <a:pt x="164" y="14"/>
                  </a:cubicBezTo>
                  <a:cubicBezTo>
                    <a:pt x="147" y="4"/>
                    <a:pt x="129" y="0"/>
                    <a:pt x="110" y="0"/>
                  </a:cubicBezTo>
                  <a:cubicBezTo>
                    <a:pt x="110" y="0"/>
                    <a:pt x="110" y="0"/>
                    <a:pt x="110" y="0"/>
                  </a:cubicBezTo>
                  <a:cubicBezTo>
                    <a:pt x="91" y="0"/>
                    <a:pt x="73" y="4"/>
                    <a:pt x="56" y="14"/>
                  </a:cubicBezTo>
                  <a:cubicBezTo>
                    <a:pt x="31" y="29"/>
                    <a:pt x="15" y="50"/>
                    <a:pt x="6" y="77"/>
                  </a:cubicBezTo>
                  <a:cubicBezTo>
                    <a:pt x="1" y="95"/>
                    <a:pt x="0" y="114"/>
                    <a:pt x="5" y="132"/>
                  </a:cubicBezTo>
                  <a:cubicBezTo>
                    <a:pt x="13" y="159"/>
                    <a:pt x="26" y="184"/>
                    <a:pt x="40" y="208"/>
                  </a:cubicBezTo>
                  <a:cubicBezTo>
                    <a:pt x="58" y="237"/>
                    <a:pt x="76" y="264"/>
                    <a:pt x="94" y="292"/>
                  </a:cubicBezTo>
                  <a:cubicBezTo>
                    <a:pt x="99" y="300"/>
                    <a:pt x="104" y="307"/>
                    <a:pt x="110" y="315"/>
                  </a:cubicBezTo>
                  <a:cubicBezTo>
                    <a:pt x="110" y="315"/>
                    <a:pt x="110" y="315"/>
                    <a:pt x="110" y="315"/>
                  </a:cubicBezTo>
                  <a:cubicBezTo>
                    <a:pt x="116" y="307"/>
                    <a:pt x="121" y="300"/>
                    <a:pt x="126" y="292"/>
                  </a:cubicBezTo>
                  <a:cubicBezTo>
                    <a:pt x="144" y="264"/>
                    <a:pt x="163" y="237"/>
                    <a:pt x="180" y="208"/>
                  </a:cubicBezTo>
                  <a:cubicBezTo>
                    <a:pt x="194" y="184"/>
                    <a:pt x="207" y="159"/>
                    <a:pt x="215" y="132"/>
                  </a:cubicBezTo>
                  <a:cubicBezTo>
                    <a:pt x="221" y="114"/>
                    <a:pt x="220" y="95"/>
                    <a:pt x="214" y="77"/>
                  </a:cubicBezTo>
                  <a:close/>
                  <a:moveTo>
                    <a:pt x="110" y="174"/>
                  </a:moveTo>
                  <a:cubicBezTo>
                    <a:pt x="110" y="174"/>
                    <a:pt x="110" y="174"/>
                    <a:pt x="110" y="174"/>
                  </a:cubicBezTo>
                  <a:cubicBezTo>
                    <a:pt x="110" y="174"/>
                    <a:pt x="110" y="174"/>
                    <a:pt x="110" y="174"/>
                  </a:cubicBezTo>
                  <a:cubicBezTo>
                    <a:pt x="74" y="174"/>
                    <a:pt x="44" y="145"/>
                    <a:pt x="44" y="108"/>
                  </a:cubicBezTo>
                  <a:cubicBezTo>
                    <a:pt x="44" y="72"/>
                    <a:pt x="74" y="42"/>
                    <a:pt x="110" y="42"/>
                  </a:cubicBezTo>
                  <a:cubicBezTo>
                    <a:pt x="110" y="42"/>
                    <a:pt x="110" y="42"/>
                    <a:pt x="110" y="42"/>
                  </a:cubicBezTo>
                  <a:cubicBezTo>
                    <a:pt x="110" y="42"/>
                    <a:pt x="110" y="42"/>
                    <a:pt x="110" y="42"/>
                  </a:cubicBezTo>
                  <a:cubicBezTo>
                    <a:pt x="147" y="42"/>
                    <a:pt x="176" y="72"/>
                    <a:pt x="176" y="108"/>
                  </a:cubicBezTo>
                  <a:cubicBezTo>
                    <a:pt x="176" y="145"/>
                    <a:pt x="147" y="174"/>
                    <a:pt x="110" y="174"/>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prstClr val="black"/>
                </a:solidFill>
              </a:endParaRPr>
            </a:p>
          </p:txBody>
        </p:sp>
      </p:grpSp>
      <p:grpSp>
        <p:nvGrpSpPr>
          <p:cNvPr id="7" name="Group 158">
            <a:extLst>
              <a:ext uri="{FF2B5EF4-FFF2-40B4-BE49-F238E27FC236}">
                <a16:creationId xmlns:a16="http://schemas.microsoft.com/office/drawing/2014/main" xmlns="" id="{7B2A6F9E-F0E9-4622-ACDE-CB82326B5637}"/>
              </a:ext>
            </a:extLst>
          </p:cNvPr>
          <p:cNvGrpSpPr/>
          <p:nvPr/>
        </p:nvGrpSpPr>
        <p:grpSpPr>
          <a:xfrm>
            <a:off x="6814365" y="4146848"/>
            <a:ext cx="1100316" cy="1197357"/>
            <a:chOff x="7478257" y="2193205"/>
            <a:chExt cx="452893" cy="700189"/>
          </a:xfrm>
        </p:grpSpPr>
        <p:sp>
          <p:nvSpPr>
            <p:cNvPr id="27" name="Oval 159">
              <a:extLst>
                <a:ext uri="{FF2B5EF4-FFF2-40B4-BE49-F238E27FC236}">
                  <a16:creationId xmlns:a16="http://schemas.microsoft.com/office/drawing/2014/main" xmlns="" id="{5A0418DE-2F1D-4FFD-B28F-98DC2FEF1A72}"/>
                </a:ext>
              </a:extLst>
            </p:cNvPr>
            <p:cNvSpPr/>
            <p:nvPr/>
          </p:nvSpPr>
          <p:spPr>
            <a:xfrm>
              <a:off x="7478257" y="2786413"/>
              <a:ext cx="452893" cy="106981"/>
            </a:xfrm>
            <a:prstGeom prst="ellipse">
              <a:avLst/>
            </a:prstGeom>
            <a:solidFill>
              <a:schemeClr val="tx2">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prstClr val="white"/>
                </a:solidFill>
              </a:endParaRPr>
            </a:p>
          </p:txBody>
        </p:sp>
        <p:sp>
          <p:nvSpPr>
            <p:cNvPr id="28" name="Freeform 17">
              <a:extLst>
                <a:ext uri="{FF2B5EF4-FFF2-40B4-BE49-F238E27FC236}">
                  <a16:creationId xmlns:a16="http://schemas.microsoft.com/office/drawing/2014/main" xmlns="" id="{E2FE26E6-6248-47C3-9AD0-8A58E5F104C0}"/>
                </a:ext>
              </a:extLst>
            </p:cNvPr>
            <p:cNvSpPr>
              <a:spLocks noEditPoints="1"/>
            </p:cNvSpPr>
            <p:nvPr/>
          </p:nvSpPr>
          <p:spPr bwMode="auto">
            <a:xfrm>
              <a:off x="7478257" y="2193205"/>
              <a:ext cx="452893" cy="646699"/>
            </a:xfrm>
            <a:custGeom>
              <a:avLst/>
              <a:gdLst>
                <a:gd name="T0" fmla="*/ 214 w 221"/>
                <a:gd name="T1" fmla="*/ 77 h 315"/>
                <a:gd name="T2" fmla="*/ 164 w 221"/>
                <a:gd name="T3" fmla="*/ 14 h 315"/>
                <a:gd name="T4" fmla="*/ 110 w 221"/>
                <a:gd name="T5" fmla="*/ 0 h 315"/>
                <a:gd name="T6" fmla="*/ 110 w 221"/>
                <a:gd name="T7" fmla="*/ 0 h 315"/>
                <a:gd name="T8" fmla="*/ 56 w 221"/>
                <a:gd name="T9" fmla="*/ 14 h 315"/>
                <a:gd name="T10" fmla="*/ 6 w 221"/>
                <a:gd name="T11" fmla="*/ 77 h 315"/>
                <a:gd name="T12" fmla="*/ 5 w 221"/>
                <a:gd name="T13" fmla="*/ 132 h 315"/>
                <a:gd name="T14" fmla="*/ 40 w 221"/>
                <a:gd name="T15" fmla="*/ 208 h 315"/>
                <a:gd name="T16" fmla="*/ 94 w 221"/>
                <a:gd name="T17" fmla="*/ 292 h 315"/>
                <a:gd name="T18" fmla="*/ 110 w 221"/>
                <a:gd name="T19" fmla="*/ 315 h 315"/>
                <a:gd name="T20" fmla="*/ 110 w 221"/>
                <a:gd name="T21" fmla="*/ 315 h 315"/>
                <a:gd name="T22" fmla="*/ 126 w 221"/>
                <a:gd name="T23" fmla="*/ 292 h 315"/>
                <a:gd name="T24" fmla="*/ 180 w 221"/>
                <a:gd name="T25" fmla="*/ 208 h 315"/>
                <a:gd name="T26" fmla="*/ 215 w 221"/>
                <a:gd name="T27" fmla="*/ 132 h 315"/>
                <a:gd name="T28" fmla="*/ 214 w 221"/>
                <a:gd name="T29" fmla="*/ 77 h 315"/>
                <a:gd name="T30" fmla="*/ 110 w 221"/>
                <a:gd name="T31" fmla="*/ 174 h 315"/>
                <a:gd name="T32" fmla="*/ 110 w 221"/>
                <a:gd name="T33" fmla="*/ 174 h 315"/>
                <a:gd name="T34" fmla="*/ 110 w 221"/>
                <a:gd name="T35" fmla="*/ 174 h 315"/>
                <a:gd name="T36" fmla="*/ 44 w 221"/>
                <a:gd name="T37" fmla="*/ 108 h 315"/>
                <a:gd name="T38" fmla="*/ 110 w 221"/>
                <a:gd name="T39" fmla="*/ 42 h 315"/>
                <a:gd name="T40" fmla="*/ 110 w 221"/>
                <a:gd name="T41" fmla="*/ 42 h 315"/>
                <a:gd name="T42" fmla="*/ 110 w 221"/>
                <a:gd name="T43" fmla="*/ 42 h 315"/>
                <a:gd name="T44" fmla="*/ 176 w 221"/>
                <a:gd name="T45" fmla="*/ 108 h 315"/>
                <a:gd name="T46" fmla="*/ 110 w 221"/>
                <a:gd name="T47" fmla="*/ 174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1" h="315">
                  <a:moveTo>
                    <a:pt x="214" y="77"/>
                  </a:moveTo>
                  <a:cubicBezTo>
                    <a:pt x="206" y="50"/>
                    <a:pt x="189" y="29"/>
                    <a:pt x="164" y="14"/>
                  </a:cubicBezTo>
                  <a:cubicBezTo>
                    <a:pt x="147" y="4"/>
                    <a:pt x="129" y="0"/>
                    <a:pt x="110" y="0"/>
                  </a:cubicBezTo>
                  <a:cubicBezTo>
                    <a:pt x="110" y="0"/>
                    <a:pt x="110" y="0"/>
                    <a:pt x="110" y="0"/>
                  </a:cubicBezTo>
                  <a:cubicBezTo>
                    <a:pt x="91" y="0"/>
                    <a:pt x="73" y="4"/>
                    <a:pt x="56" y="14"/>
                  </a:cubicBezTo>
                  <a:cubicBezTo>
                    <a:pt x="31" y="29"/>
                    <a:pt x="15" y="50"/>
                    <a:pt x="6" y="77"/>
                  </a:cubicBezTo>
                  <a:cubicBezTo>
                    <a:pt x="1" y="95"/>
                    <a:pt x="0" y="114"/>
                    <a:pt x="5" y="132"/>
                  </a:cubicBezTo>
                  <a:cubicBezTo>
                    <a:pt x="13" y="159"/>
                    <a:pt x="26" y="184"/>
                    <a:pt x="40" y="208"/>
                  </a:cubicBezTo>
                  <a:cubicBezTo>
                    <a:pt x="58" y="237"/>
                    <a:pt x="76" y="264"/>
                    <a:pt x="94" y="292"/>
                  </a:cubicBezTo>
                  <a:cubicBezTo>
                    <a:pt x="99" y="300"/>
                    <a:pt x="104" y="307"/>
                    <a:pt x="110" y="315"/>
                  </a:cubicBezTo>
                  <a:cubicBezTo>
                    <a:pt x="110" y="315"/>
                    <a:pt x="110" y="315"/>
                    <a:pt x="110" y="315"/>
                  </a:cubicBezTo>
                  <a:cubicBezTo>
                    <a:pt x="116" y="307"/>
                    <a:pt x="121" y="300"/>
                    <a:pt x="126" y="292"/>
                  </a:cubicBezTo>
                  <a:cubicBezTo>
                    <a:pt x="144" y="264"/>
                    <a:pt x="163" y="237"/>
                    <a:pt x="180" y="208"/>
                  </a:cubicBezTo>
                  <a:cubicBezTo>
                    <a:pt x="194" y="184"/>
                    <a:pt x="207" y="159"/>
                    <a:pt x="215" y="132"/>
                  </a:cubicBezTo>
                  <a:cubicBezTo>
                    <a:pt x="221" y="114"/>
                    <a:pt x="220" y="95"/>
                    <a:pt x="214" y="77"/>
                  </a:cubicBezTo>
                  <a:close/>
                  <a:moveTo>
                    <a:pt x="110" y="174"/>
                  </a:moveTo>
                  <a:cubicBezTo>
                    <a:pt x="110" y="174"/>
                    <a:pt x="110" y="174"/>
                    <a:pt x="110" y="174"/>
                  </a:cubicBezTo>
                  <a:cubicBezTo>
                    <a:pt x="110" y="174"/>
                    <a:pt x="110" y="174"/>
                    <a:pt x="110" y="174"/>
                  </a:cubicBezTo>
                  <a:cubicBezTo>
                    <a:pt x="74" y="174"/>
                    <a:pt x="44" y="145"/>
                    <a:pt x="44" y="108"/>
                  </a:cubicBezTo>
                  <a:cubicBezTo>
                    <a:pt x="44" y="72"/>
                    <a:pt x="74" y="42"/>
                    <a:pt x="110" y="42"/>
                  </a:cubicBezTo>
                  <a:cubicBezTo>
                    <a:pt x="110" y="42"/>
                    <a:pt x="110" y="42"/>
                    <a:pt x="110" y="42"/>
                  </a:cubicBezTo>
                  <a:cubicBezTo>
                    <a:pt x="110" y="42"/>
                    <a:pt x="110" y="42"/>
                    <a:pt x="110" y="42"/>
                  </a:cubicBezTo>
                  <a:cubicBezTo>
                    <a:pt x="147" y="42"/>
                    <a:pt x="176" y="72"/>
                    <a:pt x="176" y="108"/>
                  </a:cubicBezTo>
                  <a:cubicBezTo>
                    <a:pt x="176" y="145"/>
                    <a:pt x="147" y="174"/>
                    <a:pt x="110" y="174"/>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prstClr val="black"/>
                </a:solidFill>
              </a:endParaRPr>
            </a:p>
          </p:txBody>
        </p:sp>
      </p:grpSp>
      <p:grpSp>
        <p:nvGrpSpPr>
          <p:cNvPr id="8" name="Group 161">
            <a:extLst>
              <a:ext uri="{FF2B5EF4-FFF2-40B4-BE49-F238E27FC236}">
                <a16:creationId xmlns:a16="http://schemas.microsoft.com/office/drawing/2014/main" xmlns="" id="{B854ABA0-5487-4821-B2F2-349225F2294D}"/>
              </a:ext>
            </a:extLst>
          </p:cNvPr>
          <p:cNvGrpSpPr/>
          <p:nvPr/>
        </p:nvGrpSpPr>
        <p:grpSpPr>
          <a:xfrm>
            <a:off x="5130901" y="2445302"/>
            <a:ext cx="1033652" cy="1598063"/>
            <a:chOff x="7478257" y="2193205"/>
            <a:chExt cx="452893" cy="700189"/>
          </a:xfrm>
        </p:grpSpPr>
        <p:sp>
          <p:nvSpPr>
            <p:cNvPr id="25" name="Oval 162">
              <a:extLst>
                <a:ext uri="{FF2B5EF4-FFF2-40B4-BE49-F238E27FC236}">
                  <a16:creationId xmlns:a16="http://schemas.microsoft.com/office/drawing/2014/main" xmlns="" id="{4C5AABC9-36F0-408A-898D-9413B94E35B6}"/>
                </a:ext>
              </a:extLst>
            </p:cNvPr>
            <p:cNvSpPr/>
            <p:nvPr/>
          </p:nvSpPr>
          <p:spPr>
            <a:xfrm>
              <a:off x="7478257" y="2786413"/>
              <a:ext cx="452893" cy="106981"/>
            </a:xfrm>
            <a:prstGeom prst="ellipse">
              <a:avLst/>
            </a:prstGeom>
            <a:solidFill>
              <a:schemeClr val="tx2">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prstClr val="white"/>
                </a:solidFill>
              </a:endParaRPr>
            </a:p>
          </p:txBody>
        </p:sp>
        <p:sp>
          <p:nvSpPr>
            <p:cNvPr id="26" name="Freeform 17">
              <a:extLst>
                <a:ext uri="{FF2B5EF4-FFF2-40B4-BE49-F238E27FC236}">
                  <a16:creationId xmlns:a16="http://schemas.microsoft.com/office/drawing/2014/main" xmlns="" id="{7003277C-2D44-4FB9-8071-68E3F805B6AB}"/>
                </a:ext>
              </a:extLst>
            </p:cNvPr>
            <p:cNvSpPr>
              <a:spLocks noEditPoints="1"/>
            </p:cNvSpPr>
            <p:nvPr/>
          </p:nvSpPr>
          <p:spPr bwMode="auto">
            <a:xfrm>
              <a:off x="7478257" y="2193205"/>
              <a:ext cx="452893" cy="646699"/>
            </a:xfrm>
            <a:custGeom>
              <a:avLst/>
              <a:gdLst>
                <a:gd name="T0" fmla="*/ 214 w 221"/>
                <a:gd name="T1" fmla="*/ 77 h 315"/>
                <a:gd name="T2" fmla="*/ 164 w 221"/>
                <a:gd name="T3" fmla="*/ 14 h 315"/>
                <a:gd name="T4" fmla="*/ 110 w 221"/>
                <a:gd name="T5" fmla="*/ 0 h 315"/>
                <a:gd name="T6" fmla="*/ 110 w 221"/>
                <a:gd name="T7" fmla="*/ 0 h 315"/>
                <a:gd name="T8" fmla="*/ 56 w 221"/>
                <a:gd name="T9" fmla="*/ 14 h 315"/>
                <a:gd name="T10" fmla="*/ 6 w 221"/>
                <a:gd name="T11" fmla="*/ 77 h 315"/>
                <a:gd name="T12" fmla="*/ 5 w 221"/>
                <a:gd name="T13" fmla="*/ 132 h 315"/>
                <a:gd name="T14" fmla="*/ 40 w 221"/>
                <a:gd name="T15" fmla="*/ 208 h 315"/>
                <a:gd name="T16" fmla="*/ 94 w 221"/>
                <a:gd name="T17" fmla="*/ 292 h 315"/>
                <a:gd name="T18" fmla="*/ 110 w 221"/>
                <a:gd name="T19" fmla="*/ 315 h 315"/>
                <a:gd name="T20" fmla="*/ 110 w 221"/>
                <a:gd name="T21" fmla="*/ 315 h 315"/>
                <a:gd name="T22" fmla="*/ 126 w 221"/>
                <a:gd name="T23" fmla="*/ 292 h 315"/>
                <a:gd name="T24" fmla="*/ 180 w 221"/>
                <a:gd name="T25" fmla="*/ 208 h 315"/>
                <a:gd name="T26" fmla="*/ 215 w 221"/>
                <a:gd name="T27" fmla="*/ 132 h 315"/>
                <a:gd name="T28" fmla="*/ 214 w 221"/>
                <a:gd name="T29" fmla="*/ 77 h 315"/>
                <a:gd name="T30" fmla="*/ 110 w 221"/>
                <a:gd name="T31" fmla="*/ 174 h 315"/>
                <a:gd name="T32" fmla="*/ 110 w 221"/>
                <a:gd name="T33" fmla="*/ 174 h 315"/>
                <a:gd name="T34" fmla="*/ 110 w 221"/>
                <a:gd name="T35" fmla="*/ 174 h 315"/>
                <a:gd name="T36" fmla="*/ 44 w 221"/>
                <a:gd name="T37" fmla="*/ 108 h 315"/>
                <a:gd name="T38" fmla="*/ 110 w 221"/>
                <a:gd name="T39" fmla="*/ 42 h 315"/>
                <a:gd name="T40" fmla="*/ 110 w 221"/>
                <a:gd name="T41" fmla="*/ 42 h 315"/>
                <a:gd name="T42" fmla="*/ 110 w 221"/>
                <a:gd name="T43" fmla="*/ 42 h 315"/>
                <a:gd name="T44" fmla="*/ 176 w 221"/>
                <a:gd name="T45" fmla="*/ 108 h 315"/>
                <a:gd name="T46" fmla="*/ 110 w 221"/>
                <a:gd name="T47" fmla="*/ 174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1" h="315">
                  <a:moveTo>
                    <a:pt x="214" y="77"/>
                  </a:moveTo>
                  <a:cubicBezTo>
                    <a:pt x="206" y="50"/>
                    <a:pt x="189" y="29"/>
                    <a:pt x="164" y="14"/>
                  </a:cubicBezTo>
                  <a:cubicBezTo>
                    <a:pt x="147" y="4"/>
                    <a:pt x="129" y="0"/>
                    <a:pt x="110" y="0"/>
                  </a:cubicBezTo>
                  <a:cubicBezTo>
                    <a:pt x="110" y="0"/>
                    <a:pt x="110" y="0"/>
                    <a:pt x="110" y="0"/>
                  </a:cubicBezTo>
                  <a:cubicBezTo>
                    <a:pt x="91" y="0"/>
                    <a:pt x="73" y="4"/>
                    <a:pt x="56" y="14"/>
                  </a:cubicBezTo>
                  <a:cubicBezTo>
                    <a:pt x="31" y="29"/>
                    <a:pt x="15" y="50"/>
                    <a:pt x="6" y="77"/>
                  </a:cubicBezTo>
                  <a:cubicBezTo>
                    <a:pt x="1" y="95"/>
                    <a:pt x="0" y="114"/>
                    <a:pt x="5" y="132"/>
                  </a:cubicBezTo>
                  <a:cubicBezTo>
                    <a:pt x="13" y="159"/>
                    <a:pt x="26" y="184"/>
                    <a:pt x="40" y="208"/>
                  </a:cubicBezTo>
                  <a:cubicBezTo>
                    <a:pt x="58" y="237"/>
                    <a:pt x="76" y="264"/>
                    <a:pt x="94" y="292"/>
                  </a:cubicBezTo>
                  <a:cubicBezTo>
                    <a:pt x="99" y="300"/>
                    <a:pt x="104" y="307"/>
                    <a:pt x="110" y="315"/>
                  </a:cubicBezTo>
                  <a:cubicBezTo>
                    <a:pt x="110" y="315"/>
                    <a:pt x="110" y="315"/>
                    <a:pt x="110" y="315"/>
                  </a:cubicBezTo>
                  <a:cubicBezTo>
                    <a:pt x="116" y="307"/>
                    <a:pt x="121" y="300"/>
                    <a:pt x="126" y="292"/>
                  </a:cubicBezTo>
                  <a:cubicBezTo>
                    <a:pt x="144" y="264"/>
                    <a:pt x="163" y="237"/>
                    <a:pt x="180" y="208"/>
                  </a:cubicBezTo>
                  <a:cubicBezTo>
                    <a:pt x="194" y="184"/>
                    <a:pt x="207" y="159"/>
                    <a:pt x="215" y="132"/>
                  </a:cubicBezTo>
                  <a:cubicBezTo>
                    <a:pt x="221" y="114"/>
                    <a:pt x="220" y="95"/>
                    <a:pt x="214" y="77"/>
                  </a:cubicBezTo>
                  <a:close/>
                  <a:moveTo>
                    <a:pt x="110" y="174"/>
                  </a:moveTo>
                  <a:cubicBezTo>
                    <a:pt x="110" y="174"/>
                    <a:pt x="110" y="174"/>
                    <a:pt x="110" y="174"/>
                  </a:cubicBezTo>
                  <a:cubicBezTo>
                    <a:pt x="110" y="174"/>
                    <a:pt x="110" y="174"/>
                    <a:pt x="110" y="174"/>
                  </a:cubicBezTo>
                  <a:cubicBezTo>
                    <a:pt x="74" y="174"/>
                    <a:pt x="44" y="145"/>
                    <a:pt x="44" y="108"/>
                  </a:cubicBezTo>
                  <a:cubicBezTo>
                    <a:pt x="44" y="72"/>
                    <a:pt x="74" y="42"/>
                    <a:pt x="110" y="42"/>
                  </a:cubicBezTo>
                  <a:cubicBezTo>
                    <a:pt x="110" y="42"/>
                    <a:pt x="110" y="42"/>
                    <a:pt x="110" y="42"/>
                  </a:cubicBezTo>
                  <a:cubicBezTo>
                    <a:pt x="110" y="42"/>
                    <a:pt x="110" y="42"/>
                    <a:pt x="110" y="42"/>
                  </a:cubicBezTo>
                  <a:cubicBezTo>
                    <a:pt x="147" y="42"/>
                    <a:pt x="176" y="72"/>
                    <a:pt x="176" y="108"/>
                  </a:cubicBezTo>
                  <a:cubicBezTo>
                    <a:pt x="176" y="145"/>
                    <a:pt x="147" y="174"/>
                    <a:pt x="110" y="174"/>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prstClr val="black"/>
                </a:solidFill>
              </a:endParaRPr>
            </a:p>
          </p:txBody>
        </p:sp>
      </p:grpSp>
      <p:grpSp>
        <p:nvGrpSpPr>
          <p:cNvPr id="9" name="Group 164">
            <a:extLst>
              <a:ext uri="{FF2B5EF4-FFF2-40B4-BE49-F238E27FC236}">
                <a16:creationId xmlns:a16="http://schemas.microsoft.com/office/drawing/2014/main" xmlns="" id="{40B7FA44-8389-46FF-A2DC-574DD85B98DA}"/>
              </a:ext>
            </a:extLst>
          </p:cNvPr>
          <p:cNvGrpSpPr/>
          <p:nvPr/>
        </p:nvGrpSpPr>
        <p:grpSpPr>
          <a:xfrm>
            <a:off x="8454580" y="767951"/>
            <a:ext cx="880050" cy="1360591"/>
            <a:chOff x="7478257" y="2193205"/>
            <a:chExt cx="452893" cy="700189"/>
          </a:xfrm>
        </p:grpSpPr>
        <p:sp>
          <p:nvSpPr>
            <p:cNvPr id="23" name="Oval 165">
              <a:extLst>
                <a:ext uri="{FF2B5EF4-FFF2-40B4-BE49-F238E27FC236}">
                  <a16:creationId xmlns:a16="http://schemas.microsoft.com/office/drawing/2014/main" xmlns="" id="{45A559E3-C492-4D22-9072-FDAE059F2E68}"/>
                </a:ext>
              </a:extLst>
            </p:cNvPr>
            <p:cNvSpPr/>
            <p:nvPr/>
          </p:nvSpPr>
          <p:spPr>
            <a:xfrm>
              <a:off x="7478257" y="2786413"/>
              <a:ext cx="452893" cy="106981"/>
            </a:xfrm>
            <a:prstGeom prst="ellipse">
              <a:avLst/>
            </a:prstGeom>
            <a:solidFill>
              <a:schemeClr val="tx2">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solidFill>
                  <a:prstClr val="white"/>
                </a:solidFill>
              </a:endParaRPr>
            </a:p>
          </p:txBody>
        </p:sp>
        <p:sp>
          <p:nvSpPr>
            <p:cNvPr id="24" name="Freeform 17">
              <a:extLst>
                <a:ext uri="{FF2B5EF4-FFF2-40B4-BE49-F238E27FC236}">
                  <a16:creationId xmlns:a16="http://schemas.microsoft.com/office/drawing/2014/main" xmlns="" id="{8FBB1C22-916D-4D88-9014-DFEC36C03C66}"/>
                </a:ext>
              </a:extLst>
            </p:cNvPr>
            <p:cNvSpPr>
              <a:spLocks noEditPoints="1"/>
            </p:cNvSpPr>
            <p:nvPr/>
          </p:nvSpPr>
          <p:spPr bwMode="auto">
            <a:xfrm>
              <a:off x="7478257" y="2193205"/>
              <a:ext cx="452893" cy="646699"/>
            </a:xfrm>
            <a:custGeom>
              <a:avLst/>
              <a:gdLst>
                <a:gd name="T0" fmla="*/ 214 w 221"/>
                <a:gd name="T1" fmla="*/ 77 h 315"/>
                <a:gd name="T2" fmla="*/ 164 w 221"/>
                <a:gd name="T3" fmla="*/ 14 h 315"/>
                <a:gd name="T4" fmla="*/ 110 w 221"/>
                <a:gd name="T5" fmla="*/ 0 h 315"/>
                <a:gd name="T6" fmla="*/ 110 w 221"/>
                <a:gd name="T7" fmla="*/ 0 h 315"/>
                <a:gd name="T8" fmla="*/ 56 w 221"/>
                <a:gd name="T9" fmla="*/ 14 h 315"/>
                <a:gd name="T10" fmla="*/ 6 w 221"/>
                <a:gd name="T11" fmla="*/ 77 h 315"/>
                <a:gd name="T12" fmla="*/ 5 w 221"/>
                <a:gd name="T13" fmla="*/ 132 h 315"/>
                <a:gd name="T14" fmla="*/ 40 w 221"/>
                <a:gd name="T15" fmla="*/ 208 h 315"/>
                <a:gd name="T16" fmla="*/ 94 w 221"/>
                <a:gd name="T17" fmla="*/ 292 h 315"/>
                <a:gd name="T18" fmla="*/ 110 w 221"/>
                <a:gd name="T19" fmla="*/ 315 h 315"/>
                <a:gd name="T20" fmla="*/ 110 w 221"/>
                <a:gd name="T21" fmla="*/ 315 h 315"/>
                <a:gd name="T22" fmla="*/ 126 w 221"/>
                <a:gd name="T23" fmla="*/ 292 h 315"/>
                <a:gd name="T24" fmla="*/ 180 w 221"/>
                <a:gd name="T25" fmla="*/ 208 h 315"/>
                <a:gd name="T26" fmla="*/ 215 w 221"/>
                <a:gd name="T27" fmla="*/ 132 h 315"/>
                <a:gd name="T28" fmla="*/ 214 w 221"/>
                <a:gd name="T29" fmla="*/ 77 h 315"/>
                <a:gd name="T30" fmla="*/ 110 w 221"/>
                <a:gd name="T31" fmla="*/ 174 h 315"/>
                <a:gd name="T32" fmla="*/ 110 w 221"/>
                <a:gd name="T33" fmla="*/ 174 h 315"/>
                <a:gd name="T34" fmla="*/ 110 w 221"/>
                <a:gd name="T35" fmla="*/ 174 h 315"/>
                <a:gd name="T36" fmla="*/ 44 w 221"/>
                <a:gd name="T37" fmla="*/ 108 h 315"/>
                <a:gd name="T38" fmla="*/ 110 w 221"/>
                <a:gd name="T39" fmla="*/ 42 h 315"/>
                <a:gd name="T40" fmla="*/ 110 w 221"/>
                <a:gd name="T41" fmla="*/ 42 h 315"/>
                <a:gd name="T42" fmla="*/ 110 w 221"/>
                <a:gd name="T43" fmla="*/ 42 h 315"/>
                <a:gd name="T44" fmla="*/ 176 w 221"/>
                <a:gd name="T45" fmla="*/ 108 h 315"/>
                <a:gd name="T46" fmla="*/ 110 w 221"/>
                <a:gd name="T47" fmla="*/ 174 h 31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1" h="315">
                  <a:moveTo>
                    <a:pt x="214" y="77"/>
                  </a:moveTo>
                  <a:cubicBezTo>
                    <a:pt x="206" y="50"/>
                    <a:pt x="189" y="29"/>
                    <a:pt x="164" y="14"/>
                  </a:cubicBezTo>
                  <a:cubicBezTo>
                    <a:pt x="147" y="4"/>
                    <a:pt x="129" y="0"/>
                    <a:pt x="110" y="0"/>
                  </a:cubicBezTo>
                  <a:cubicBezTo>
                    <a:pt x="110" y="0"/>
                    <a:pt x="110" y="0"/>
                    <a:pt x="110" y="0"/>
                  </a:cubicBezTo>
                  <a:cubicBezTo>
                    <a:pt x="91" y="0"/>
                    <a:pt x="73" y="4"/>
                    <a:pt x="56" y="14"/>
                  </a:cubicBezTo>
                  <a:cubicBezTo>
                    <a:pt x="31" y="29"/>
                    <a:pt x="15" y="50"/>
                    <a:pt x="6" y="77"/>
                  </a:cubicBezTo>
                  <a:cubicBezTo>
                    <a:pt x="1" y="95"/>
                    <a:pt x="0" y="114"/>
                    <a:pt x="5" y="132"/>
                  </a:cubicBezTo>
                  <a:cubicBezTo>
                    <a:pt x="13" y="159"/>
                    <a:pt x="26" y="184"/>
                    <a:pt x="40" y="208"/>
                  </a:cubicBezTo>
                  <a:cubicBezTo>
                    <a:pt x="58" y="237"/>
                    <a:pt x="76" y="264"/>
                    <a:pt x="94" y="292"/>
                  </a:cubicBezTo>
                  <a:cubicBezTo>
                    <a:pt x="99" y="300"/>
                    <a:pt x="104" y="307"/>
                    <a:pt x="110" y="315"/>
                  </a:cubicBezTo>
                  <a:cubicBezTo>
                    <a:pt x="110" y="315"/>
                    <a:pt x="110" y="315"/>
                    <a:pt x="110" y="315"/>
                  </a:cubicBezTo>
                  <a:cubicBezTo>
                    <a:pt x="116" y="307"/>
                    <a:pt x="121" y="300"/>
                    <a:pt x="126" y="292"/>
                  </a:cubicBezTo>
                  <a:cubicBezTo>
                    <a:pt x="144" y="264"/>
                    <a:pt x="163" y="237"/>
                    <a:pt x="180" y="208"/>
                  </a:cubicBezTo>
                  <a:cubicBezTo>
                    <a:pt x="194" y="184"/>
                    <a:pt x="207" y="159"/>
                    <a:pt x="215" y="132"/>
                  </a:cubicBezTo>
                  <a:cubicBezTo>
                    <a:pt x="221" y="114"/>
                    <a:pt x="220" y="95"/>
                    <a:pt x="214" y="77"/>
                  </a:cubicBezTo>
                  <a:close/>
                  <a:moveTo>
                    <a:pt x="110" y="174"/>
                  </a:moveTo>
                  <a:cubicBezTo>
                    <a:pt x="110" y="174"/>
                    <a:pt x="110" y="174"/>
                    <a:pt x="110" y="174"/>
                  </a:cubicBezTo>
                  <a:cubicBezTo>
                    <a:pt x="110" y="174"/>
                    <a:pt x="110" y="174"/>
                    <a:pt x="110" y="174"/>
                  </a:cubicBezTo>
                  <a:cubicBezTo>
                    <a:pt x="74" y="174"/>
                    <a:pt x="44" y="145"/>
                    <a:pt x="44" y="108"/>
                  </a:cubicBezTo>
                  <a:cubicBezTo>
                    <a:pt x="44" y="72"/>
                    <a:pt x="74" y="42"/>
                    <a:pt x="110" y="42"/>
                  </a:cubicBezTo>
                  <a:cubicBezTo>
                    <a:pt x="110" y="42"/>
                    <a:pt x="110" y="42"/>
                    <a:pt x="110" y="42"/>
                  </a:cubicBezTo>
                  <a:cubicBezTo>
                    <a:pt x="110" y="42"/>
                    <a:pt x="110" y="42"/>
                    <a:pt x="110" y="42"/>
                  </a:cubicBezTo>
                  <a:cubicBezTo>
                    <a:pt x="147" y="42"/>
                    <a:pt x="176" y="72"/>
                    <a:pt x="176" y="108"/>
                  </a:cubicBezTo>
                  <a:cubicBezTo>
                    <a:pt x="176" y="145"/>
                    <a:pt x="147" y="174"/>
                    <a:pt x="110" y="174"/>
                  </a:cubicBezTo>
                  <a:close/>
                </a:path>
              </a:pathLst>
            </a:custGeom>
            <a:solidFill>
              <a:schemeClr val="accent6"/>
            </a:solidFill>
            <a:ln>
              <a:noFill/>
            </a:ln>
          </p:spPr>
          <p:txBody>
            <a:bodyPr vert="horz" wrap="square" lIns="91440" tIns="45720" rIns="91440" bIns="45720" numCol="1" anchor="t" anchorCtr="0" compatLnSpc="1">
              <a:prstTxWarp prst="textNoShape">
                <a:avLst/>
              </a:prstTxWarp>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dirty="0">
                <a:solidFill>
                  <a:prstClr val="black"/>
                </a:solidFill>
              </a:endParaRPr>
            </a:p>
          </p:txBody>
        </p:sp>
      </p:grpSp>
      <p:sp>
        <p:nvSpPr>
          <p:cNvPr id="10" name="TextBox 167">
            <a:extLst>
              <a:ext uri="{FF2B5EF4-FFF2-40B4-BE49-F238E27FC236}">
                <a16:creationId xmlns:a16="http://schemas.microsoft.com/office/drawing/2014/main" xmlns="" id="{B67F2147-4484-40D5-B546-A8F47DFE51AF}"/>
              </a:ext>
            </a:extLst>
          </p:cNvPr>
          <p:cNvSpPr txBox="1"/>
          <p:nvPr/>
        </p:nvSpPr>
        <p:spPr>
          <a:xfrm>
            <a:off x="1924358" y="4937983"/>
            <a:ext cx="939633" cy="523220"/>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2800" dirty="0">
                <a:solidFill>
                  <a:prstClr val="black"/>
                </a:solidFill>
                <a:latin typeface="Noto Sans" panose="020B0502040504020204" pitchFamily="34"/>
                <a:ea typeface="Noto Sans" panose="020B0502040504020204" pitchFamily="34"/>
                <a:cs typeface="Noto Sans" panose="020B0502040504020204" pitchFamily="34"/>
              </a:rPr>
              <a:t>01</a:t>
            </a:r>
            <a:endParaRPr lang="en-GB" sz="2800" dirty="0">
              <a:solidFill>
                <a:prstClr val="black"/>
              </a:solidFill>
              <a:latin typeface="Noto Sans" panose="020B0502040504020204" pitchFamily="34"/>
              <a:ea typeface="Noto Sans" panose="020B0502040504020204" pitchFamily="34"/>
              <a:cs typeface="Noto Sans" panose="020B0502040504020204" pitchFamily="34"/>
            </a:endParaRPr>
          </a:p>
        </p:txBody>
      </p:sp>
      <p:sp>
        <p:nvSpPr>
          <p:cNvPr id="11" name="TextBox 168">
            <a:extLst>
              <a:ext uri="{FF2B5EF4-FFF2-40B4-BE49-F238E27FC236}">
                <a16:creationId xmlns:a16="http://schemas.microsoft.com/office/drawing/2014/main" xmlns="" id="{34D2F6EE-113C-450F-8387-5A25F3043BEA}"/>
              </a:ext>
            </a:extLst>
          </p:cNvPr>
          <p:cNvSpPr txBox="1"/>
          <p:nvPr/>
        </p:nvSpPr>
        <p:spPr>
          <a:xfrm>
            <a:off x="6847697" y="4149618"/>
            <a:ext cx="1033652" cy="707886"/>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4000" dirty="0">
                <a:solidFill>
                  <a:prstClr val="white"/>
                </a:solidFill>
                <a:latin typeface="Noto Sans" panose="020B0502040504020204" pitchFamily="34"/>
                <a:ea typeface="Noto Sans" panose="020B0502040504020204" pitchFamily="34"/>
                <a:cs typeface="Noto Sans" panose="020B0502040504020204" pitchFamily="34"/>
              </a:rPr>
              <a:t>02</a:t>
            </a:r>
            <a:endParaRPr lang="en-GB" sz="4000" dirty="0">
              <a:solidFill>
                <a:prstClr val="white"/>
              </a:solidFill>
              <a:latin typeface="Noto Sans" panose="020B0502040504020204" pitchFamily="34"/>
              <a:ea typeface="Noto Sans" panose="020B0502040504020204" pitchFamily="34"/>
              <a:cs typeface="Noto Sans" panose="020B0502040504020204" pitchFamily="34"/>
            </a:endParaRPr>
          </a:p>
        </p:txBody>
      </p:sp>
      <p:sp>
        <p:nvSpPr>
          <p:cNvPr id="12" name="TextBox 169">
            <a:extLst>
              <a:ext uri="{FF2B5EF4-FFF2-40B4-BE49-F238E27FC236}">
                <a16:creationId xmlns:a16="http://schemas.microsoft.com/office/drawing/2014/main" xmlns="" id="{2A81A2BA-1F7F-4BD4-80CB-D4E689347B7E}"/>
              </a:ext>
            </a:extLst>
          </p:cNvPr>
          <p:cNvSpPr txBox="1"/>
          <p:nvPr/>
        </p:nvSpPr>
        <p:spPr>
          <a:xfrm>
            <a:off x="5142958" y="2659677"/>
            <a:ext cx="1033652" cy="63094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3500" dirty="0">
                <a:solidFill>
                  <a:prstClr val="black"/>
                </a:solidFill>
                <a:latin typeface="Noto Sans" panose="020B0502040504020204" pitchFamily="34"/>
                <a:ea typeface="Noto Sans" panose="020B0502040504020204" pitchFamily="34"/>
                <a:cs typeface="Noto Sans" panose="020B0502040504020204" pitchFamily="34"/>
              </a:rPr>
              <a:t>03</a:t>
            </a:r>
            <a:endParaRPr lang="en-GB" sz="3500" dirty="0">
              <a:solidFill>
                <a:prstClr val="black"/>
              </a:solidFill>
              <a:latin typeface="Noto Sans" panose="020B0502040504020204" pitchFamily="34"/>
              <a:ea typeface="Noto Sans" panose="020B0502040504020204" pitchFamily="34"/>
              <a:cs typeface="Noto Sans" panose="020B0502040504020204" pitchFamily="34"/>
            </a:endParaRPr>
          </a:p>
        </p:txBody>
      </p:sp>
      <p:sp>
        <p:nvSpPr>
          <p:cNvPr id="13" name="TextBox 170">
            <a:extLst>
              <a:ext uri="{FF2B5EF4-FFF2-40B4-BE49-F238E27FC236}">
                <a16:creationId xmlns:a16="http://schemas.microsoft.com/office/drawing/2014/main" xmlns="" id="{5887FBB0-9FCD-4095-A184-DBD7FB1DD22E}"/>
              </a:ext>
            </a:extLst>
          </p:cNvPr>
          <p:cNvSpPr txBox="1"/>
          <p:nvPr/>
        </p:nvSpPr>
        <p:spPr>
          <a:xfrm>
            <a:off x="8386757" y="878241"/>
            <a:ext cx="1033652" cy="55399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defRPr/>
            </a:pPr>
            <a:r>
              <a:rPr lang="en-US" sz="3000" dirty="0">
                <a:solidFill>
                  <a:prstClr val="black"/>
                </a:solidFill>
                <a:latin typeface="Noto Sans" panose="020B0502040504020204" pitchFamily="34"/>
                <a:ea typeface="Noto Sans" panose="020B0502040504020204" pitchFamily="34"/>
                <a:cs typeface="Noto Sans" panose="020B0502040504020204" pitchFamily="34"/>
              </a:rPr>
              <a:t>04</a:t>
            </a:r>
            <a:endParaRPr lang="en-GB" sz="3000" dirty="0">
              <a:solidFill>
                <a:prstClr val="black"/>
              </a:solidFill>
              <a:latin typeface="Noto Sans" panose="020B0502040504020204" pitchFamily="34"/>
              <a:ea typeface="Noto Sans" panose="020B0502040504020204" pitchFamily="34"/>
              <a:cs typeface="Noto Sans" panose="020B0502040504020204" pitchFamily="34"/>
            </a:endParaRPr>
          </a:p>
        </p:txBody>
      </p:sp>
      <p:sp>
        <p:nvSpPr>
          <p:cNvPr id="14" name="TextBox 171">
            <a:extLst>
              <a:ext uri="{FF2B5EF4-FFF2-40B4-BE49-F238E27FC236}">
                <a16:creationId xmlns:a16="http://schemas.microsoft.com/office/drawing/2014/main" xmlns="" id="{BF02C3D4-8338-4FF8-A1C8-C6390D4E80A8}"/>
              </a:ext>
            </a:extLst>
          </p:cNvPr>
          <p:cNvSpPr txBox="1"/>
          <p:nvPr/>
        </p:nvSpPr>
        <p:spPr>
          <a:xfrm>
            <a:off x="230558" y="3076009"/>
            <a:ext cx="3264079" cy="1477328"/>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lang="es-CO" dirty="0">
                <a:solidFill>
                  <a:prstClr val="black"/>
                </a:solidFill>
              </a:rPr>
              <a:t>Revisar la planeación estratégica de la vigencia </a:t>
            </a:r>
            <a:r>
              <a:rPr lang="es-CO" dirty="0" smtClean="0">
                <a:solidFill>
                  <a:prstClr val="black"/>
                </a:solidFill>
              </a:rPr>
              <a:t>2023, </a:t>
            </a:r>
            <a:r>
              <a:rPr lang="es-CO" dirty="0">
                <a:solidFill>
                  <a:prstClr val="black"/>
                </a:solidFill>
              </a:rPr>
              <a:t>con el fin de determinar las    prioridades y retos de la dependencia para la vigencia.</a:t>
            </a:r>
            <a:endParaRPr lang="en-GB" sz="1500" dirty="0">
              <a:solidFill>
                <a:prstClr val="black"/>
              </a:solidFill>
              <a:latin typeface="Noto Sans" panose="020B0502040504020204" pitchFamily="34"/>
              <a:ea typeface="Noto Sans" panose="020B0502040504020204" pitchFamily="34"/>
              <a:cs typeface="Noto Sans" panose="020B0502040504020204" pitchFamily="34"/>
            </a:endParaRPr>
          </a:p>
        </p:txBody>
      </p:sp>
      <p:sp>
        <p:nvSpPr>
          <p:cNvPr id="15" name="TextBox 172">
            <a:extLst>
              <a:ext uri="{FF2B5EF4-FFF2-40B4-BE49-F238E27FC236}">
                <a16:creationId xmlns:a16="http://schemas.microsoft.com/office/drawing/2014/main" xmlns="" id="{9054FD7B-D1AA-4AA9-9961-99A55CE36CA8}"/>
              </a:ext>
            </a:extLst>
          </p:cNvPr>
          <p:cNvSpPr txBox="1"/>
          <p:nvPr/>
        </p:nvSpPr>
        <p:spPr>
          <a:xfrm>
            <a:off x="2816744" y="1142545"/>
            <a:ext cx="3904801" cy="132343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lang="es-CO" sz="1600" dirty="0">
                <a:solidFill>
                  <a:prstClr val="black"/>
                </a:solidFill>
              </a:rPr>
              <a:t>Verificar que los programas puedan desarrollarse preferiblemente de manera virtual </a:t>
            </a:r>
            <a:r>
              <a:rPr lang="es-CO" sz="1600" dirty="0" smtClean="0">
                <a:solidFill>
                  <a:prstClr val="black"/>
                </a:solidFill>
              </a:rPr>
              <a:t>y </a:t>
            </a:r>
            <a:r>
              <a:rPr lang="es-CO" sz="1600" dirty="0">
                <a:solidFill>
                  <a:prstClr val="black"/>
                </a:solidFill>
              </a:rPr>
              <a:t>que los funcionarios cuenten con el tiempo y disposición para participar activamente de los programas. </a:t>
            </a:r>
            <a:endParaRPr lang="en-GB" sz="1400" dirty="0">
              <a:solidFill>
                <a:prstClr val="black"/>
              </a:solidFill>
              <a:latin typeface="Noto Sans" panose="020B0502040504020204" pitchFamily="34"/>
              <a:ea typeface="Noto Sans" panose="020B0502040504020204" pitchFamily="34"/>
              <a:cs typeface="Noto Sans" panose="020B0502040504020204" pitchFamily="34"/>
            </a:endParaRPr>
          </a:p>
        </p:txBody>
      </p:sp>
      <p:sp>
        <p:nvSpPr>
          <p:cNvPr id="16" name="TextBox 173">
            <a:extLst>
              <a:ext uri="{FF2B5EF4-FFF2-40B4-BE49-F238E27FC236}">
                <a16:creationId xmlns:a16="http://schemas.microsoft.com/office/drawing/2014/main" xmlns="" id="{3C1B6BF5-2395-48D1-8167-2E655E71AE64}"/>
              </a:ext>
            </a:extLst>
          </p:cNvPr>
          <p:cNvSpPr txBox="1"/>
          <p:nvPr/>
        </p:nvSpPr>
        <p:spPr>
          <a:xfrm>
            <a:off x="8386757" y="4089066"/>
            <a:ext cx="3174518" cy="203132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s-CO" dirty="0">
                <a:solidFill>
                  <a:prstClr val="black"/>
                </a:solidFill>
              </a:rPr>
              <a:t>Revisar el desempeño de los funcionarios de carrera y/o provisionales, con el fin de determinar las brechas existentes en conocimiento que se reflejan en la gestión que realiza cada servidor.</a:t>
            </a:r>
          </a:p>
        </p:txBody>
      </p:sp>
      <p:sp>
        <p:nvSpPr>
          <p:cNvPr id="17" name="TextBox 174">
            <a:extLst>
              <a:ext uri="{FF2B5EF4-FFF2-40B4-BE49-F238E27FC236}">
                <a16:creationId xmlns:a16="http://schemas.microsoft.com/office/drawing/2014/main" xmlns="" id="{33BF5552-C7F7-49A5-894F-2B394E6519A3}"/>
              </a:ext>
            </a:extLst>
          </p:cNvPr>
          <p:cNvSpPr txBox="1"/>
          <p:nvPr/>
        </p:nvSpPr>
        <p:spPr>
          <a:xfrm>
            <a:off x="9448729" y="1255795"/>
            <a:ext cx="2454248" cy="1200329"/>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just">
              <a:defRPr/>
            </a:pPr>
            <a:r>
              <a:rPr lang="es-CO" dirty="0" smtClean="0">
                <a:solidFill>
                  <a:prstClr val="black"/>
                </a:solidFill>
              </a:rPr>
              <a:t>Diligenciar </a:t>
            </a:r>
            <a:r>
              <a:rPr lang="es-CO" dirty="0">
                <a:solidFill>
                  <a:prstClr val="black"/>
                </a:solidFill>
              </a:rPr>
              <a:t>la matriz  diseñada priorizando máximo 3 programas por dependencia</a:t>
            </a:r>
            <a:endParaRPr lang="en-GB" dirty="0">
              <a:solidFill>
                <a:prstClr val="black"/>
              </a:solidFill>
            </a:endParaRPr>
          </a:p>
        </p:txBody>
      </p:sp>
      <p:sp>
        <p:nvSpPr>
          <p:cNvPr id="18" name="Rectangle 175">
            <a:extLst>
              <a:ext uri="{FF2B5EF4-FFF2-40B4-BE49-F238E27FC236}">
                <a16:creationId xmlns:a16="http://schemas.microsoft.com/office/drawing/2014/main" xmlns="" id="{0F1C02BF-ADCA-4784-82C1-18A60CAAAFAC}"/>
              </a:ext>
            </a:extLst>
          </p:cNvPr>
          <p:cNvSpPr/>
          <p:nvPr/>
        </p:nvSpPr>
        <p:spPr>
          <a:xfrm>
            <a:off x="324578" y="2916927"/>
            <a:ext cx="1754928" cy="8558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prstClr val="white"/>
              </a:solidFill>
            </a:endParaRPr>
          </a:p>
        </p:txBody>
      </p:sp>
      <p:sp>
        <p:nvSpPr>
          <p:cNvPr id="19" name="Rectangle 176">
            <a:extLst>
              <a:ext uri="{FF2B5EF4-FFF2-40B4-BE49-F238E27FC236}">
                <a16:creationId xmlns:a16="http://schemas.microsoft.com/office/drawing/2014/main" xmlns="" id="{830A12B6-2C82-4BF0-A17A-4930AA6602B9}"/>
              </a:ext>
            </a:extLst>
          </p:cNvPr>
          <p:cNvSpPr/>
          <p:nvPr/>
        </p:nvSpPr>
        <p:spPr>
          <a:xfrm>
            <a:off x="2910763" y="1069656"/>
            <a:ext cx="1754928" cy="85584"/>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prstClr val="white"/>
              </a:solidFill>
            </a:endParaRPr>
          </a:p>
        </p:txBody>
      </p:sp>
      <p:sp>
        <p:nvSpPr>
          <p:cNvPr id="20" name="Rectangle 177">
            <a:extLst>
              <a:ext uri="{FF2B5EF4-FFF2-40B4-BE49-F238E27FC236}">
                <a16:creationId xmlns:a16="http://schemas.microsoft.com/office/drawing/2014/main" xmlns="" id="{B04BB237-9E0E-4CAD-9DCF-40C7C26E38F5}"/>
              </a:ext>
            </a:extLst>
          </p:cNvPr>
          <p:cNvSpPr/>
          <p:nvPr/>
        </p:nvSpPr>
        <p:spPr>
          <a:xfrm>
            <a:off x="8463843" y="3929984"/>
            <a:ext cx="1754928" cy="855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prstClr val="white"/>
              </a:solidFill>
            </a:endParaRPr>
          </a:p>
        </p:txBody>
      </p:sp>
      <p:sp>
        <p:nvSpPr>
          <p:cNvPr id="21" name="Rectangle 178">
            <a:extLst>
              <a:ext uri="{FF2B5EF4-FFF2-40B4-BE49-F238E27FC236}">
                <a16:creationId xmlns:a16="http://schemas.microsoft.com/office/drawing/2014/main" xmlns="" id="{46CE52EB-9596-4C92-8DBD-E4BF8F7C3889}"/>
              </a:ext>
            </a:extLst>
          </p:cNvPr>
          <p:cNvSpPr/>
          <p:nvPr/>
        </p:nvSpPr>
        <p:spPr>
          <a:xfrm>
            <a:off x="9466282" y="1090670"/>
            <a:ext cx="1754928" cy="85584"/>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solidFill>
                <a:prstClr val="white"/>
              </a:solidFill>
            </a:endParaRPr>
          </a:p>
        </p:txBody>
      </p:sp>
      <p:sp>
        <p:nvSpPr>
          <p:cNvPr id="2" name="Rectángulo 1"/>
          <p:cNvSpPr/>
          <p:nvPr/>
        </p:nvSpPr>
        <p:spPr>
          <a:xfrm>
            <a:off x="0" y="145364"/>
            <a:ext cx="10692714" cy="1077218"/>
          </a:xfrm>
          <a:prstGeom prst="rect">
            <a:avLst/>
          </a:prstGeom>
        </p:spPr>
        <p:txBody>
          <a:bodyPr wrap="square">
            <a:spAutoFit/>
          </a:bodyPr>
          <a:lstStyle/>
          <a:p>
            <a:r>
              <a:rPr lang="es-CO" sz="3200" dirty="0" smtClean="0">
                <a:solidFill>
                  <a:schemeClr val="accent6"/>
                </a:solidFill>
                <a:latin typeface="Arial Rounded MT Bold" panose="020F0704030504030204" pitchFamily="34" charset="0"/>
              </a:rPr>
              <a:t>Criterios </a:t>
            </a:r>
            <a:r>
              <a:rPr lang="es-CO" sz="3200" dirty="0">
                <a:solidFill>
                  <a:schemeClr val="accent6"/>
                </a:solidFill>
                <a:latin typeface="Arial Rounded MT Bold" panose="020F0704030504030204" pitchFamily="34" charset="0"/>
              </a:rPr>
              <a:t>para la identificación de </a:t>
            </a:r>
            <a:r>
              <a:rPr lang="es-CO" sz="3200" dirty="0" smtClean="0">
                <a:solidFill>
                  <a:schemeClr val="accent6"/>
                </a:solidFill>
                <a:latin typeface="Arial Rounded MT Bold" panose="020F0704030504030204" pitchFamily="34" charset="0"/>
              </a:rPr>
              <a:t>necesidades de capacitación  </a:t>
            </a:r>
            <a:endParaRPr lang="es-CO" sz="3200" dirty="0"/>
          </a:p>
        </p:txBody>
      </p:sp>
    </p:spTree>
    <p:extLst>
      <p:ext uri="{BB962C8B-B14F-4D97-AF65-F5344CB8AC3E}">
        <p14:creationId xmlns:p14="http://schemas.microsoft.com/office/powerpoint/2010/main" val="27585374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Freeform 13">
            <a:extLst>
              <a:ext uri="{FF2B5EF4-FFF2-40B4-BE49-F238E27FC236}">
                <a16:creationId xmlns:a16="http://schemas.microsoft.com/office/drawing/2014/main" xmlns="" id="{E18242A4-31C7-4940-B567-792D8F5F9D58}"/>
              </a:ext>
            </a:extLst>
          </p:cNvPr>
          <p:cNvSpPr>
            <a:spLocks/>
          </p:cNvSpPr>
          <p:nvPr/>
        </p:nvSpPr>
        <p:spPr bwMode="auto">
          <a:xfrm>
            <a:off x="3736292" y="2654683"/>
            <a:ext cx="2167746" cy="2152123"/>
          </a:xfrm>
          <a:custGeom>
            <a:avLst/>
            <a:gdLst>
              <a:gd name="T0" fmla="*/ 81 w 276"/>
              <a:gd name="T1" fmla="*/ 219 h 274"/>
              <a:gd name="T2" fmla="*/ 71 w 276"/>
              <a:gd name="T3" fmla="*/ 239 h 274"/>
              <a:gd name="T4" fmla="*/ 54 w 276"/>
              <a:gd name="T5" fmla="*/ 260 h 274"/>
              <a:gd name="T6" fmla="*/ 17 w 276"/>
              <a:gd name="T7" fmla="*/ 250 h 274"/>
              <a:gd name="T8" fmla="*/ 28 w 276"/>
              <a:gd name="T9" fmla="*/ 215 h 274"/>
              <a:gd name="T10" fmla="*/ 53 w 276"/>
              <a:gd name="T11" fmla="*/ 201 h 274"/>
              <a:gd name="T12" fmla="*/ 60 w 276"/>
              <a:gd name="T13" fmla="*/ 197 h 274"/>
              <a:gd name="T14" fmla="*/ 0 w 276"/>
              <a:gd name="T15" fmla="*/ 137 h 274"/>
              <a:gd name="T16" fmla="*/ 48 w 276"/>
              <a:gd name="T17" fmla="*/ 91 h 274"/>
              <a:gd name="T18" fmla="*/ 56 w 276"/>
              <a:gd name="T19" fmla="*/ 106 h 274"/>
              <a:gd name="T20" fmla="*/ 107 w 276"/>
              <a:gd name="T21" fmla="*/ 126 h 274"/>
              <a:gd name="T22" fmla="*/ 129 w 276"/>
              <a:gd name="T23" fmla="*/ 91 h 274"/>
              <a:gd name="T24" fmla="*/ 99 w 276"/>
              <a:gd name="T25" fmla="*/ 51 h 274"/>
              <a:gd name="T26" fmla="*/ 97 w 276"/>
              <a:gd name="T27" fmla="*/ 50 h 274"/>
              <a:gd name="T28" fmla="*/ 92 w 276"/>
              <a:gd name="T29" fmla="*/ 47 h 274"/>
              <a:gd name="T30" fmla="*/ 139 w 276"/>
              <a:gd name="T31" fmla="*/ 0 h 274"/>
              <a:gd name="T32" fmla="*/ 196 w 276"/>
              <a:gd name="T33" fmla="*/ 58 h 274"/>
              <a:gd name="T34" fmla="*/ 212 w 276"/>
              <a:gd name="T35" fmla="*/ 28 h 274"/>
              <a:gd name="T36" fmla="*/ 248 w 276"/>
              <a:gd name="T37" fmla="*/ 15 h 274"/>
              <a:gd name="T38" fmla="*/ 262 w 276"/>
              <a:gd name="T39" fmla="*/ 45 h 274"/>
              <a:gd name="T40" fmla="*/ 240 w 276"/>
              <a:gd name="T41" fmla="*/ 68 h 274"/>
              <a:gd name="T42" fmla="*/ 221 w 276"/>
              <a:gd name="T43" fmla="*/ 78 h 274"/>
              <a:gd name="T44" fmla="*/ 218 w 276"/>
              <a:gd name="T45" fmla="*/ 80 h 274"/>
              <a:gd name="T46" fmla="*/ 239 w 276"/>
              <a:gd name="T47" fmla="*/ 100 h 274"/>
              <a:gd name="T48" fmla="*/ 273 w 276"/>
              <a:gd name="T49" fmla="*/ 135 h 274"/>
              <a:gd name="T50" fmla="*/ 273 w 276"/>
              <a:gd name="T51" fmla="*/ 140 h 274"/>
              <a:gd name="T52" fmla="*/ 221 w 276"/>
              <a:gd name="T53" fmla="*/ 192 h 274"/>
              <a:gd name="T54" fmla="*/ 218 w 276"/>
              <a:gd name="T55" fmla="*/ 196 h 274"/>
              <a:gd name="T56" fmla="*/ 238 w 276"/>
              <a:gd name="T57" fmla="*/ 206 h 274"/>
              <a:gd name="T58" fmla="*/ 259 w 276"/>
              <a:gd name="T59" fmla="*/ 229 h 274"/>
              <a:gd name="T60" fmla="*/ 251 w 276"/>
              <a:gd name="T61" fmla="*/ 256 h 274"/>
              <a:gd name="T62" fmla="*/ 221 w 276"/>
              <a:gd name="T63" fmla="*/ 257 h 274"/>
              <a:gd name="T64" fmla="*/ 203 w 276"/>
              <a:gd name="T65" fmla="*/ 234 h 274"/>
              <a:gd name="T66" fmla="*/ 195 w 276"/>
              <a:gd name="T67" fmla="*/ 218 h 274"/>
              <a:gd name="T68" fmla="*/ 171 w 276"/>
              <a:gd name="T69" fmla="*/ 242 h 274"/>
              <a:gd name="T70" fmla="*/ 142 w 276"/>
              <a:gd name="T71" fmla="*/ 271 h 274"/>
              <a:gd name="T72" fmla="*/ 134 w 276"/>
              <a:gd name="T73" fmla="*/ 271 h 274"/>
              <a:gd name="T74" fmla="*/ 85 w 276"/>
              <a:gd name="T75" fmla="*/ 221 h 274"/>
              <a:gd name="T76" fmla="*/ 81 w 276"/>
              <a:gd name="T77" fmla="*/ 219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276" h="274">
                <a:moveTo>
                  <a:pt x="81" y="219"/>
                </a:moveTo>
                <a:cubicBezTo>
                  <a:pt x="78" y="226"/>
                  <a:pt x="74" y="232"/>
                  <a:pt x="71" y="239"/>
                </a:cubicBezTo>
                <a:cubicBezTo>
                  <a:pt x="67" y="247"/>
                  <a:pt x="62" y="255"/>
                  <a:pt x="54" y="260"/>
                </a:cubicBezTo>
                <a:cubicBezTo>
                  <a:pt x="40" y="268"/>
                  <a:pt x="24" y="263"/>
                  <a:pt x="17" y="250"/>
                </a:cubicBezTo>
                <a:cubicBezTo>
                  <a:pt x="12" y="239"/>
                  <a:pt x="16" y="222"/>
                  <a:pt x="28" y="215"/>
                </a:cubicBezTo>
                <a:cubicBezTo>
                  <a:pt x="36" y="210"/>
                  <a:pt x="45" y="205"/>
                  <a:pt x="53" y="201"/>
                </a:cubicBezTo>
                <a:cubicBezTo>
                  <a:pt x="55" y="200"/>
                  <a:pt x="57" y="199"/>
                  <a:pt x="60" y="197"/>
                </a:cubicBezTo>
                <a:cubicBezTo>
                  <a:pt x="40" y="177"/>
                  <a:pt x="21" y="157"/>
                  <a:pt x="0" y="137"/>
                </a:cubicBezTo>
                <a:cubicBezTo>
                  <a:pt x="16" y="122"/>
                  <a:pt x="32" y="107"/>
                  <a:pt x="48" y="91"/>
                </a:cubicBezTo>
                <a:cubicBezTo>
                  <a:pt x="51" y="96"/>
                  <a:pt x="53" y="101"/>
                  <a:pt x="56" y="106"/>
                </a:cubicBezTo>
                <a:cubicBezTo>
                  <a:pt x="65" y="123"/>
                  <a:pt x="88" y="134"/>
                  <a:pt x="107" y="126"/>
                </a:cubicBezTo>
                <a:cubicBezTo>
                  <a:pt x="120" y="121"/>
                  <a:pt x="130" y="106"/>
                  <a:pt x="129" y="91"/>
                </a:cubicBezTo>
                <a:cubicBezTo>
                  <a:pt x="128" y="71"/>
                  <a:pt x="116" y="59"/>
                  <a:pt x="99" y="51"/>
                </a:cubicBezTo>
                <a:cubicBezTo>
                  <a:pt x="99" y="51"/>
                  <a:pt x="98" y="51"/>
                  <a:pt x="97" y="50"/>
                </a:cubicBezTo>
                <a:cubicBezTo>
                  <a:pt x="96" y="49"/>
                  <a:pt x="94" y="48"/>
                  <a:pt x="92" y="47"/>
                </a:cubicBezTo>
                <a:cubicBezTo>
                  <a:pt x="107" y="32"/>
                  <a:pt x="123" y="16"/>
                  <a:pt x="139" y="0"/>
                </a:cubicBezTo>
                <a:cubicBezTo>
                  <a:pt x="158" y="19"/>
                  <a:pt x="177" y="38"/>
                  <a:pt x="196" y="58"/>
                </a:cubicBezTo>
                <a:cubicBezTo>
                  <a:pt x="202" y="47"/>
                  <a:pt x="207" y="38"/>
                  <a:pt x="212" y="28"/>
                </a:cubicBezTo>
                <a:cubicBezTo>
                  <a:pt x="219" y="16"/>
                  <a:pt x="236" y="10"/>
                  <a:pt x="248" y="15"/>
                </a:cubicBezTo>
                <a:cubicBezTo>
                  <a:pt x="259" y="20"/>
                  <a:pt x="265" y="32"/>
                  <a:pt x="262" y="45"/>
                </a:cubicBezTo>
                <a:cubicBezTo>
                  <a:pt x="259" y="57"/>
                  <a:pt x="250" y="63"/>
                  <a:pt x="240" y="68"/>
                </a:cubicBezTo>
                <a:cubicBezTo>
                  <a:pt x="233" y="71"/>
                  <a:pt x="227" y="75"/>
                  <a:pt x="221" y="78"/>
                </a:cubicBezTo>
                <a:cubicBezTo>
                  <a:pt x="220" y="78"/>
                  <a:pt x="220" y="79"/>
                  <a:pt x="218" y="80"/>
                </a:cubicBezTo>
                <a:cubicBezTo>
                  <a:pt x="225" y="87"/>
                  <a:pt x="232" y="94"/>
                  <a:pt x="239" y="100"/>
                </a:cubicBezTo>
                <a:cubicBezTo>
                  <a:pt x="250" y="112"/>
                  <a:pt x="262" y="123"/>
                  <a:pt x="273" y="135"/>
                </a:cubicBezTo>
                <a:cubicBezTo>
                  <a:pt x="276" y="137"/>
                  <a:pt x="275" y="138"/>
                  <a:pt x="273" y="140"/>
                </a:cubicBezTo>
                <a:cubicBezTo>
                  <a:pt x="256" y="157"/>
                  <a:pt x="238" y="175"/>
                  <a:pt x="221" y="192"/>
                </a:cubicBezTo>
                <a:cubicBezTo>
                  <a:pt x="220" y="193"/>
                  <a:pt x="219" y="194"/>
                  <a:pt x="218" y="196"/>
                </a:cubicBezTo>
                <a:cubicBezTo>
                  <a:pt x="225" y="199"/>
                  <a:pt x="231" y="203"/>
                  <a:pt x="238" y="206"/>
                </a:cubicBezTo>
                <a:cubicBezTo>
                  <a:pt x="248" y="211"/>
                  <a:pt x="256" y="217"/>
                  <a:pt x="259" y="229"/>
                </a:cubicBezTo>
                <a:cubicBezTo>
                  <a:pt x="262" y="239"/>
                  <a:pt x="258" y="250"/>
                  <a:pt x="251" y="256"/>
                </a:cubicBezTo>
                <a:cubicBezTo>
                  <a:pt x="242" y="262"/>
                  <a:pt x="231" y="262"/>
                  <a:pt x="221" y="257"/>
                </a:cubicBezTo>
                <a:cubicBezTo>
                  <a:pt x="212" y="252"/>
                  <a:pt x="208" y="243"/>
                  <a:pt x="203" y="234"/>
                </a:cubicBezTo>
                <a:cubicBezTo>
                  <a:pt x="201" y="229"/>
                  <a:pt x="198" y="224"/>
                  <a:pt x="195" y="218"/>
                </a:cubicBezTo>
                <a:cubicBezTo>
                  <a:pt x="186" y="226"/>
                  <a:pt x="179" y="234"/>
                  <a:pt x="171" y="242"/>
                </a:cubicBezTo>
                <a:cubicBezTo>
                  <a:pt x="162" y="252"/>
                  <a:pt x="152" y="261"/>
                  <a:pt x="142" y="271"/>
                </a:cubicBezTo>
                <a:cubicBezTo>
                  <a:pt x="139" y="274"/>
                  <a:pt x="137" y="274"/>
                  <a:pt x="134" y="271"/>
                </a:cubicBezTo>
                <a:cubicBezTo>
                  <a:pt x="118" y="254"/>
                  <a:pt x="101" y="238"/>
                  <a:pt x="85" y="221"/>
                </a:cubicBezTo>
                <a:cubicBezTo>
                  <a:pt x="84" y="220"/>
                  <a:pt x="83" y="220"/>
                  <a:pt x="81" y="219"/>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en-US"/>
          </a:p>
        </p:txBody>
      </p:sp>
      <p:sp>
        <p:nvSpPr>
          <p:cNvPr id="24" name="Freeform 14">
            <a:extLst>
              <a:ext uri="{FF2B5EF4-FFF2-40B4-BE49-F238E27FC236}">
                <a16:creationId xmlns:a16="http://schemas.microsoft.com/office/drawing/2014/main" xmlns="" id="{06B5C950-D0A6-4C97-9D62-157104BA17E6}"/>
              </a:ext>
            </a:extLst>
          </p:cNvPr>
          <p:cNvSpPr>
            <a:spLocks/>
          </p:cNvSpPr>
          <p:nvPr/>
        </p:nvSpPr>
        <p:spPr bwMode="auto">
          <a:xfrm>
            <a:off x="6029025" y="2654683"/>
            <a:ext cx="2159935" cy="2159934"/>
          </a:xfrm>
          <a:custGeom>
            <a:avLst/>
            <a:gdLst>
              <a:gd name="T0" fmla="*/ 79 w 275"/>
              <a:gd name="T1" fmla="*/ 58 h 275"/>
              <a:gd name="T2" fmla="*/ 137 w 275"/>
              <a:gd name="T3" fmla="*/ 0 h 275"/>
              <a:gd name="T4" fmla="*/ 182 w 275"/>
              <a:gd name="T5" fmla="*/ 46 h 275"/>
              <a:gd name="T6" fmla="*/ 167 w 275"/>
              <a:gd name="T7" fmla="*/ 54 h 275"/>
              <a:gd name="T8" fmla="*/ 145 w 275"/>
              <a:gd name="T9" fmla="*/ 99 h 275"/>
              <a:gd name="T10" fmla="*/ 202 w 275"/>
              <a:gd name="T11" fmla="*/ 121 h 275"/>
              <a:gd name="T12" fmla="*/ 222 w 275"/>
              <a:gd name="T13" fmla="*/ 97 h 275"/>
              <a:gd name="T14" fmla="*/ 226 w 275"/>
              <a:gd name="T15" fmla="*/ 89 h 275"/>
              <a:gd name="T16" fmla="*/ 248 w 275"/>
              <a:gd name="T17" fmla="*/ 109 h 275"/>
              <a:gd name="T18" fmla="*/ 272 w 275"/>
              <a:gd name="T19" fmla="*/ 134 h 275"/>
              <a:gd name="T20" fmla="*/ 272 w 275"/>
              <a:gd name="T21" fmla="*/ 140 h 275"/>
              <a:gd name="T22" fmla="*/ 218 w 275"/>
              <a:gd name="T23" fmla="*/ 194 h 275"/>
              <a:gd name="T24" fmla="*/ 220 w 275"/>
              <a:gd name="T25" fmla="*/ 200 h 275"/>
              <a:gd name="T26" fmla="*/ 242 w 275"/>
              <a:gd name="T27" fmla="*/ 212 h 275"/>
              <a:gd name="T28" fmla="*/ 254 w 275"/>
              <a:gd name="T29" fmla="*/ 253 h 275"/>
              <a:gd name="T30" fmla="*/ 230 w 275"/>
              <a:gd name="T31" fmla="*/ 263 h 275"/>
              <a:gd name="T32" fmla="*/ 202 w 275"/>
              <a:gd name="T33" fmla="*/ 238 h 275"/>
              <a:gd name="T34" fmla="*/ 193 w 275"/>
              <a:gd name="T35" fmla="*/ 220 h 275"/>
              <a:gd name="T36" fmla="*/ 179 w 275"/>
              <a:gd name="T37" fmla="*/ 233 h 275"/>
              <a:gd name="T38" fmla="*/ 141 w 275"/>
              <a:gd name="T39" fmla="*/ 272 h 275"/>
              <a:gd name="T40" fmla="*/ 135 w 275"/>
              <a:gd name="T41" fmla="*/ 273 h 275"/>
              <a:gd name="T42" fmla="*/ 91 w 275"/>
              <a:gd name="T43" fmla="*/ 229 h 275"/>
              <a:gd name="T44" fmla="*/ 105 w 275"/>
              <a:gd name="T45" fmla="*/ 221 h 275"/>
              <a:gd name="T46" fmla="*/ 124 w 275"/>
              <a:gd name="T47" fmla="*/ 170 h 275"/>
              <a:gd name="T48" fmla="*/ 89 w 275"/>
              <a:gd name="T49" fmla="*/ 148 h 275"/>
              <a:gd name="T50" fmla="*/ 50 w 275"/>
              <a:gd name="T51" fmla="*/ 178 h 275"/>
              <a:gd name="T52" fmla="*/ 46 w 275"/>
              <a:gd name="T53" fmla="*/ 185 h 275"/>
              <a:gd name="T54" fmla="*/ 41 w 275"/>
              <a:gd name="T55" fmla="*/ 178 h 275"/>
              <a:gd name="T56" fmla="*/ 3 w 275"/>
              <a:gd name="T57" fmla="*/ 141 h 275"/>
              <a:gd name="T58" fmla="*/ 3 w 275"/>
              <a:gd name="T59" fmla="*/ 134 h 275"/>
              <a:gd name="T60" fmla="*/ 55 w 275"/>
              <a:gd name="T61" fmla="*/ 83 h 275"/>
              <a:gd name="T62" fmla="*/ 59 w 275"/>
              <a:gd name="T63" fmla="*/ 79 h 275"/>
              <a:gd name="T64" fmla="*/ 46 w 275"/>
              <a:gd name="T65" fmla="*/ 71 h 275"/>
              <a:gd name="T66" fmla="*/ 27 w 275"/>
              <a:gd name="T67" fmla="*/ 62 h 275"/>
              <a:gd name="T68" fmla="*/ 14 w 275"/>
              <a:gd name="T69" fmla="*/ 23 h 275"/>
              <a:gd name="T70" fmla="*/ 42 w 275"/>
              <a:gd name="T71" fmla="*/ 11 h 275"/>
              <a:gd name="T72" fmla="*/ 67 w 275"/>
              <a:gd name="T73" fmla="*/ 35 h 275"/>
              <a:gd name="T74" fmla="*/ 79 w 275"/>
              <a:gd name="T75" fmla="*/ 58 h 2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75" h="275">
                <a:moveTo>
                  <a:pt x="79" y="58"/>
                </a:moveTo>
                <a:cubicBezTo>
                  <a:pt x="99" y="38"/>
                  <a:pt x="118" y="19"/>
                  <a:pt x="137" y="0"/>
                </a:cubicBezTo>
                <a:cubicBezTo>
                  <a:pt x="152" y="16"/>
                  <a:pt x="167" y="31"/>
                  <a:pt x="182" y="46"/>
                </a:cubicBezTo>
                <a:cubicBezTo>
                  <a:pt x="178" y="48"/>
                  <a:pt x="173" y="51"/>
                  <a:pt x="167" y="54"/>
                </a:cubicBezTo>
                <a:cubicBezTo>
                  <a:pt x="151" y="62"/>
                  <a:pt x="141" y="82"/>
                  <a:pt x="145" y="99"/>
                </a:cubicBezTo>
                <a:cubicBezTo>
                  <a:pt x="151" y="125"/>
                  <a:pt x="179" y="135"/>
                  <a:pt x="202" y="121"/>
                </a:cubicBezTo>
                <a:cubicBezTo>
                  <a:pt x="212" y="115"/>
                  <a:pt x="218" y="106"/>
                  <a:pt x="222" y="97"/>
                </a:cubicBezTo>
                <a:cubicBezTo>
                  <a:pt x="224" y="94"/>
                  <a:pt x="225" y="92"/>
                  <a:pt x="226" y="89"/>
                </a:cubicBezTo>
                <a:cubicBezTo>
                  <a:pt x="234" y="96"/>
                  <a:pt x="241" y="102"/>
                  <a:pt x="248" y="109"/>
                </a:cubicBezTo>
                <a:cubicBezTo>
                  <a:pt x="256" y="118"/>
                  <a:pt x="264" y="126"/>
                  <a:pt x="272" y="134"/>
                </a:cubicBezTo>
                <a:cubicBezTo>
                  <a:pt x="275" y="137"/>
                  <a:pt x="275" y="138"/>
                  <a:pt x="272" y="140"/>
                </a:cubicBezTo>
                <a:cubicBezTo>
                  <a:pt x="254" y="158"/>
                  <a:pt x="237" y="176"/>
                  <a:pt x="218" y="194"/>
                </a:cubicBezTo>
                <a:cubicBezTo>
                  <a:pt x="215" y="198"/>
                  <a:pt x="216" y="199"/>
                  <a:pt x="220" y="200"/>
                </a:cubicBezTo>
                <a:cubicBezTo>
                  <a:pt x="227" y="204"/>
                  <a:pt x="235" y="208"/>
                  <a:pt x="242" y="212"/>
                </a:cubicBezTo>
                <a:cubicBezTo>
                  <a:pt x="258" y="220"/>
                  <a:pt x="263" y="240"/>
                  <a:pt x="254" y="253"/>
                </a:cubicBezTo>
                <a:cubicBezTo>
                  <a:pt x="250" y="260"/>
                  <a:pt x="238" y="265"/>
                  <a:pt x="230" y="263"/>
                </a:cubicBezTo>
                <a:cubicBezTo>
                  <a:pt x="215" y="261"/>
                  <a:pt x="208" y="250"/>
                  <a:pt x="202" y="238"/>
                </a:cubicBezTo>
                <a:cubicBezTo>
                  <a:pt x="199" y="232"/>
                  <a:pt x="196" y="226"/>
                  <a:pt x="193" y="220"/>
                </a:cubicBezTo>
                <a:cubicBezTo>
                  <a:pt x="188" y="225"/>
                  <a:pt x="184" y="229"/>
                  <a:pt x="179" y="233"/>
                </a:cubicBezTo>
                <a:cubicBezTo>
                  <a:pt x="166" y="246"/>
                  <a:pt x="154" y="259"/>
                  <a:pt x="141" y="272"/>
                </a:cubicBezTo>
                <a:cubicBezTo>
                  <a:pt x="140" y="273"/>
                  <a:pt x="138" y="275"/>
                  <a:pt x="135" y="273"/>
                </a:cubicBezTo>
                <a:cubicBezTo>
                  <a:pt x="121" y="258"/>
                  <a:pt x="106" y="243"/>
                  <a:pt x="91" y="229"/>
                </a:cubicBezTo>
                <a:cubicBezTo>
                  <a:pt x="96" y="226"/>
                  <a:pt x="100" y="223"/>
                  <a:pt x="105" y="221"/>
                </a:cubicBezTo>
                <a:cubicBezTo>
                  <a:pt x="124" y="211"/>
                  <a:pt x="132" y="189"/>
                  <a:pt x="124" y="170"/>
                </a:cubicBezTo>
                <a:cubicBezTo>
                  <a:pt x="119" y="156"/>
                  <a:pt x="103" y="147"/>
                  <a:pt x="89" y="148"/>
                </a:cubicBezTo>
                <a:cubicBezTo>
                  <a:pt x="69" y="150"/>
                  <a:pt x="58" y="161"/>
                  <a:pt x="50" y="178"/>
                </a:cubicBezTo>
                <a:cubicBezTo>
                  <a:pt x="49" y="180"/>
                  <a:pt x="48" y="181"/>
                  <a:pt x="46" y="185"/>
                </a:cubicBezTo>
                <a:cubicBezTo>
                  <a:pt x="44" y="182"/>
                  <a:pt x="43" y="180"/>
                  <a:pt x="41" y="178"/>
                </a:cubicBezTo>
                <a:cubicBezTo>
                  <a:pt x="28" y="165"/>
                  <a:pt x="16" y="153"/>
                  <a:pt x="3" y="141"/>
                </a:cubicBezTo>
                <a:cubicBezTo>
                  <a:pt x="0" y="138"/>
                  <a:pt x="0" y="137"/>
                  <a:pt x="3" y="134"/>
                </a:cubicBezTo>
                <a:cubicBezTo>
                  <a:pt x="21" y="117"/>
                  <a:pt x="38" y="100"/>
                  <a:pt x="55" y="83"/>
                </a:cubicBezTo>
                <a:cubicBezTo>
                  <a:pt x="56" y="81"/>
                  <a:pt x="57" y="80"/>
                  <a:pt x="59" y="79"/>
                </a:cubicBezTo>
                <a:cubicBezTo>
                  <a:pt x="54" y="76"/>
                  <a:pt x="50" y="74"/>
                  <a:pt x="46" y="71"/>
                </a:cubicBezTo>
                <a:cubicBezTo>
                  <a:pt x="40" y="68"/>
                  <a:pt x="33" y="65"/>
                  <a:pt x="27" y="62"/>
                </a:cubicBezTo>
                <a:cubicBezTo>
                  <a:pt x="13" y="55"/>
                  <a:pt x="7" y="36"/>
                  <a:pt x="14" y="23"/>
                </a:cubicBezTo>
                <a:cubicBezTo>
                  <a:pt x="19" y="13"/>
                  <a:pt x="32" y="9"/>
                  <a:pt x="42" y="11"/>
                </a:cubicBezTo>
                <a:cubicBezTo>
                  <a:pt x="55" y="15"/>
                  <a:pt x="62" y="24"/>
                  <a:pt x="67" y="35"/>
                </a:cubicBezTo>
                <a:cubicBezTo>
                  <a:pt x="70" y="43"/>
                  <a:pt x="74" y="50"/>
                  <a:pt x="79" y="58"/>
                </a:cubicBez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15">
            <a:extLst>
              <a:ext uri="{FF2B5EF4-FFF2-40B4-BE49-F238E27FC236}">
                <a16:creationId xmlns:a16="http://schemas.microsoft.com/office/drawing/2014/main" xmlns="" id="{0CA7A612-AAD5-4B6B-A2DE-C7CFE27300FC}"/>
              </a:ext>
            </a:extLst>
          </p:cNvPr>
          <p:cNvSpPr>
            <a:spLocks/>
          </p:cNvSpPr>
          <p:nvPr/>
        </p:nvSpPr>
        <p:spPr bwMode="auto">
          <a:xfrm>
            <a:off x="4884611" y="3799097"/>
            <a:ext cx="2167746" cy="2152123"/>
          </a:xfrm>
          <a:custGeom>
            <a:avLst/>
            <a:gdLst>
              <a:gd name="T0" fmla="*/ 45 w 276"/>
              <a:gd name="T1" fmla="*/ 92 h 274"/>
              <a:gd name="T2" fmla="*/ 57 w 276"/>
              <a:gd name="T3" fmla="*/ 111 h 274"/>
              <a:gd name="T4" fmla="*/ 116 w 276"/>
              <a:gd name="T5" fmla="*/ 115 h 274"/>
              <a:gd name="T6" fmla="*/ 116 w 276"/>
              <a:gd name="T7" fmla="*/ 64 h 274"/>
              <a:gd name="T8" fmla="*/ 96 w 276"/>
              <a:gd name="T9" fmla="*/ 49 h 274"/>
              <a:gd name="T10" fmla="*/ 91 w 276"/>
              <a:gd name="T11" fmla="*/ 47 h 274"/>
              <a:gd name="T12" fmla="*/ 139 w 276"/>
              <a:gd name="T13" fmla="*/ 0 h 274"/>
              <a:gd name="T14" fmla="*/ 193 w 276"/>
              <a:gd name="T15" fmla="*/ 54 h 274"/>
              <a:gd name="T16" fmla="*/ 196 w 276"/>
              <a:gd name="T17" fmla="*/ 57 h 274"/>
              <a:gd name="T18" fmla="*/ 207 w 276"/>
              <a:gd name="T19" fmla="*/ 36 h 274"/>
              <a:gd name="T20" fmla="*/ 227 w 276"/>
              <a:gd name="T21" fmla="*/ 16 h 274"/>
              <a:gd name="T22" fmla="*/ 253 w 276"/>
              <a:gd name="T23" fmla="*/ 20 h 274"/>
              <a:gd name="T24" fmla="*/ 260 w 276"/>
              <a:gd name="T25" fmla="*/ 46 h 274"/>
              <a:gd name="T26" fmla="*/ 237 w 276"/>
              <a:gd name="T27" fmla="*/ 69 h 274"/>
              <a:gd name="T28" fmla="*/ 218 w 276"/>
              <a:gd name="T29" fmla="*/ 79 h 274"/>
              <a:gd name="T30" fmla="*/ 276 w 276"/>
              <a:gd name="T31" fmla="*/ 137 h 274"/>
              <a:gd name="T32" fmla="*/ 261 w 276"/>
              <a:gd name="T33" fmla="*/ 152 h 274"/>
              <a:gd name="T34" fmla="*/ 220 w 276"/>
              <a:gd name="T35" fmla="*/ 192 h 274"/>
              <a:gd name="T36" fmla="*/ 221 w 276"/>
              <a:gd name="T37" fmla="*/ 198 h 274"/>
              <a:gd name="T38" fmla="*/ 248 w 276"/>
              <a:gd name="T39" fmla="*/ 213 h 274"/>
              <a:gd name="T40" fmla="*/ 253 w 276"/>
              <a:gd name="T41" fmla="*/ 254 h 274"/>
              <a:gd name="T42" fmla="*/ 213 w 276"/>
              <a:gd name="T43" fmla="*/ 250 h 274"/>
              <a:gd name="T44" fmla="*/ 199 w 276"/>
              <a:gd name="T45" fmla="*/ 225 h 274"/>
              <a:gd name="T46" fmla="*/ 195 w 276"/>
              <a:gd name="T47" fmla="*/ 218 h 274"/>
              <a:gd name="T48" fmla="*/ 178 w 276"/>
              <a:gd name="T49" fmla="*/ 234 h 274"/>
              <a:gd name="T50" fmla="*/ 141 w 276"/>
              <a:gd name="T51" fmla="*/ 272 h 274"/>
              <a:gd name="T52" fmla="*/ 135 w 276"/>
              <a:gd name="T53" fmla="*/ 272 h 274"/>
              <a:gd name="T54" fmla="*/ 92 w 276"/>
              <a:gd name="T55" fmla="*/ 229 h 274"/>
              <a:gd name="T56" fmla="*/ 91 w 276"/>
              <a:gd name="T57" fmla="*/ 227 h 274"/>
              <a:gd name="T58" fmla="*/ 108 w 276"/>
              <a:gd name="T59" fmla="*/ 219 h 274"/>
              <a:gd name="T60" fmla="*/ 128 w 276"/>
              <a:gd name="T61" fmla="*/ 174 h 274"/>
              <a:gd name="T62" fmla="*/ 78 w 276"/>
              <a:gd name="T63" fmla="*/ 149 h 274"/>
              <a:gd name="T64" fmla="*/ 52 w 276"/>
              <a:gd name="T65" fmla="*/ 176 h 274"/>
              <a:gd name="T66" fmla="*/ 48 w 276"/>
              <a:gd name="T67" fmla="*/ 184 h 274"/>
              <a:gd name="T68" fmla="*/ 30 w 276"/>
              <a:gd name="T69" fmla="*/ 166 h 274"/>
              <a:gd name="T70" fmla="*/ 4 w 276"/>
              <a:gd name="T71" fmla="*/ 140 h 274"/>
              <a:gd name="T72" fmla="*/ 3 w 276"/>
              <a:gd name="T73" fmla="*/ 135 h 274"/>
              <a:gd name="T74" fmla="*/ 45 w 276"/>
              <a:gd name="T75" fmla="*/ 92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276" h="274">
                <a:moveTo>
                  <a:pt x="45" y="92"/>
                </a:moveTo>
                <a:cubicBezTo>
                  <a:pt x="50" y="99"/>
                  <a:pt x="53" y="106"/>
                  <a:pt x="57" y="111"/>
                </a:cubicBezTo>
                <a:cubicBezTo>
                  <a:pt x="72" y="129"/>
                  <a:pt x="99" y="133"/>
                  <a:pt x="116" y="115"/>
                </a:cubicBezTo>
                <a:cubicBezTo>
                  <a:pt x="129" y="102"/>
                  <a:pt x="129" y="79"/>
                  <a:pt x="116" y="64"/>
                </a:cubicBezTo>
                <a:cubicBezTo>
                  <a:pt x="110" y="57"/>
                  <a:pt x="103" y="53"/>
                  <a:pt x="96" y="49"/>
                </a:cubicBezTo>
                <a:cubicBezTo>
                  <a:pt x="94" y="48"/>
                  <a:pt x="93" y="48"/>
                  <a:pt x="91" y="47"/>
                </a:cubicBezTo>
                <a:cubicBezTo>
                  <a:pt x="106" y="32"/>
                  <a:pt x="139" y="0"/>
                  <a:pt x="139" y="0"/>
                </a:cubicBezTo>
                <a:cubicBezTo>
                  <a:pt x="141" y="3"/>
                  <a:pt x="181" y="42"/>
                  <a:pt x="193" y="54"/>
                </a:cubicBezTo>
                <a:cubicBezTo>
                  <a:pt x="193" y="55"/>
                  <a:pt x="194" y="56"/>
                  <a:pt x="196" y="57"/>
                </a:cubicBezTo>
                <a:cubicBezTo>
                  <a:pt x="200" y="50"/>
                  <a:pt x="204" y="43"/>
                  <a:pt x="207" y="36"/>
                </a:cubicBezTo>
                <a:cubicBezTo>
                  <a:pt x="211" y="27"/>
                  <a:pt x="217" y="19"/>
                  <a:pt x="227" y="16"/>
                </a:cubicBezTo>
                <a:cubicBezTo>
                  <a:pt x="236" y="12"/>
                  <a:pt x="245" y="13"/>
                  <a:pt x="253" y="20"/>
                </a:cubicBezTo>
                <a:cubicBezTo>
                  <a:pt x="261" y="26"/>
                  <a:pt x="263" y="35"/>
                  <a:pt x="260" y="46"/>
                </a:cubicBezTo>
                <a:cubicBezTo>
                  <a:pt x="257" y="58"/>
                  <a:pt x="248" y="64"/>
                  <a:pt x="237" y="69"/>
                </a:cubicBezTo>
                <a:cubicBezTo>
                  <a:pt x="231" y="72"/>
                  <a:pt x="225" y="76"/>
                  <a:pt x="218" y="79"/>
                </a:cubicBezTo>
                <a:cubicBezTo>
                  <a:pt x="237" y="99"/>
                  <a:pt x="256" y="117"/>
                  <a:pt x="276" y="137"/>
                </a:cubicBezTo>
                <a:cubicBezTo>
                  <a:pt x="270" y="142"/>
                  <a:pt x="266" y="147"/>
                  <a:pt x="261" y="152"/>
                </a:cubicBezTo>
                <a:cubicBezTo>
                  <a:pt x="247" y="166"/>
                  <a:pt x="234" y="179"/>
                  <a:pt x="220" y="192"/>
                </a:cubicBezTo>
                <a:cubicBezTo>
                  <a:pt x="217" y="195"/>
                  <a:pt x="218" y="197"/>
                  <a:pt x="221" y="198"/>
                </a:cubicBezTo>
                <a:cubicBezTo>
                  <a:pt x="230" y="203"/>
                  <a:pt x="240" y="207"/>
                  <a:pt x="248" y="213"/>
                </a:cubicBezTo>
                <a:cubicBezTo>
                  <a:pt x="262" y="222"/>
                  <a:pt x="265" y="244"/>
                  <a:pt x="253" y="254"/>
                </a:cubicBezTo>
                <a:cubicBezTo>
                  <a:pt x="242" y="266"/>
                  <a:pt x="223" y="263"/>
                  <a:pt x="213" y="250"/>
                </a:cubicBezTo>
                <a:cubicBezTo>
                  <a:pt x="207" y="242"/>
                  <a:pt x="203" y="233"/>
                  <a:pt x="199" y="225"/>
                </a:cubicBezTo>
                <a:cubicBezTo>
                  <a:pt x="197" y="223"/>
                  <a:pt x="196" y="221"/>
                  <a:pt x="195" y="218"/>
                </a:cubicBezTo>
                <a:cubicBezTo>
                  <a:pt x="189" y="224"/>
                  <a:pt x="184" y="229"/>
                  <a:pt x="178" y="234"/>
                </a:cubicBezTo>
                <a:cubicBezTo>
                  <a:pt x="166" y="247"/>
                  <a:pt x="153" y="259"/>
                  <a:pt x="141" y="272"/>
                </a:cubicBezTo>
                <a:cubicBezTo>
                  <a:pt x="139" y="274"/>
                  <a:pt x="137" y="274"/>
                  <a:pt x="135" y="272"/>
                </a:cubicBezTo>
                <a:cubicBezTo>
                  <a:pt x="121" y="258"/>
                  <a:pt x="107" y="243"/>
                  <a:pt x="92" y="229"/>
                </a:cubicBezTo>
                <a:cubicBezTo>
                  <a:pt x="92" y="229"/>
                  <a:pt x="92" y="228"/>
                  <a:pt x="91" y="227"/>
                </a:cubicBezTo>
                <a:cubicBezTo>
                  <a:pt x="97" y="225"/>
                  <a:pt x="102" y="222"/>
                  <a:pt x="108" y="219"/>
                </a:cubicBezTo>
                <a:cubicBezTo>
                  <a:pt x="123" y="210"/>
                  <a:pt x="132" y="191"/>
                  <a:pt x="128" y="174"/>
                </a:cubicBezTo>
                <a:cubicBezTo>
                  <a:pt x="123" y="151"/>
                  <a:pt x="100" y="141"/>
                  <a:pt x="78" y="149"/>
                </a:cubicBezTo>
                <a:cubicBezTo>
                  <a:pt x="65" y="154"/>
                  <a:pt x="58" y="164"/>
                  <a:pt x="52" y="176"/>
                </a:cubicBezTo>
                <a:cubicBezTo>
                  <a:pt x="51" y="178"/>
                  <a:pt x="49" y="181"/>
                  <a:pt x="48" y="184"/>
                </a:cubicBezTo>
                <a:cubicBezTo>
                  <a:pt x="41" y="178"/>
                  <a:pt x="35" y="172"/>
                  <a:pt x="30" y="166"/>
                </a:cubicBezTo>
                <a:cubicBezTo>
                  <a:pt x="21" y="158"/>
                  <a:pt x="12" y="149"/>
                  <a:pt x="4" y="140"/>
                </a:cubicBezTo>
                <a:cubicBezTo>
                  <a:pt x="2" y="139"/>
                  <a:pt x="0" y="137"/>
                  <a:pt x="3" y="135"/>
                </a:cubicBezTo>
                <a:cubicBezTo>
                  <a:pt x="17" y="121"/>
                  <a:pt x="31" y="106"/>
                  <a:pt x="45" y="92"/>
                </a:cubicBezTo>
                <a:close/>
              </a:path>
            </a:pathLst>
          </a:custGeom>
          <a:solidFill>
            <a:schemeClr val="accent2"/>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Freeform 16">
            <a:extLst>
              <a:ext uri="{FF2B5EF4-FFF2-40B4-BE49-F238E27FC236}">
                <a16:creationId xmlns:a16="http://schemas.microsoft.com/office/drawing/2014/main" xmlns="" id="{D5045BD9-EB3D-4394-AF53-2F2B5F80D460}"/>
              </a:ext>
            </a:extLst>
          </p:cNvPr>
          <p:cNvSpPr>
            <a:spLocks/>
          </p:cNvSpPr>
          <p:nvPr/>
        </p:nvSpPr>
        <p:spPr bwMode="auto">
          <a:xfrm>
            <a:off x="4900234" y="1506364"/>
            <a:ext cx="2152123" cy="2152123"/>
          </a:xfrm>
          <a:custGeom>
            <a:avLst/>
            <a:gdLst>
              <a:gd name="T0" fmla="*/ 216 w 274"/>
              <a:gd name="T1" fmla="*/ 79 h 274"/>
              <a:gd name="T2" fmla="*/ 234 w 274"/>
              <a:gd name="T3" fmla="*/ 98 h 274"/>
              <a:gd name="T4" fmla="*/ 270 w 274"/>
              <a:gd name="T5" fmla="*/ 134 h 274"/>
              <a:gd name="T6" fmla="*/ 274 w 274"/>
              <a:gd name="T7" fmla="*/ 138 h 274"/>
              <a:gd name="T8" fmla="*/ 227 w 274"/>
              <a:gd name="T9" fmla="*/ 184 h 274"/>
              <a:gd name="T10" fmla="*/ 226 w 274"/>
              <a:gd name="T11" fmla="*/ 184 h 274"/>
              <a:gd name="T12" fmla="*/ 214 w 274"/>
              <a:gd name="T13" fmla="*/ 163 h 274"/>
              <a:gd name="T14" fmla="*/ 171 w 274"/>
              <a:gd name="T15" fmla="*/ 146 h 274"/>
              <a:gd name="T16" fmla="*/ 144 w 274"/>
              <a:gd name="T17" fmla="*/ 187 h 274"/>
              <a:gd name="T18" fmla="*/ 174 w 274"/>
              <a:gd name="T19" fmla="*/ 223 h 274"/>
              <a:gd name="T20" fmla="*/ 183 w 274"/>
              <a:gd name="T21" fmla="*/ 227 h 274"/>
              <a:gd name="T22" fmla="*/ 136 w 274"/>
              <a:gd name="T23" fmla="*/ 274 h 274"/>
              <a:gd name="T24" fmla="*/ 90 w 274"/>
              <a:gd name="T25" fmla="*/ 228 h 274"/>
              <a:gd name="T26" fmla="*/ 105 w 274"/>
              <a:gd name="T27" fmla="*/ 220 h 274"/>
              <a:gd name="T28" fmla="*/ 124 w 274"/>
              <a:gd name="T29" fmla="*/ 172 h 274"/>
              <a:gd name="T30" fmla="*/ 95 w 274"/>
              <a:gd name="T31" fmla="*/ 148 h 274"/>
              <a:gd name="T32" fmla="*/ 50 w 274"/>
              <a:gd name="T33" fmla="*/ 176 h 274"/>
              <a:gd name="T34" fmla="*/ 46 w 274"/>
              <a:gd name="T35" fmla="*/ 183 h 274"/>
              <a:gd name="T36" fmla="*/ 0 w 274"/>
              <a:gd name="T37" fmla="*/ 136 h 274"/>
              <a:gd name="T38" fmla="*/ 57 w 274"/>
              <a:gd name="T39" fmla="*/ 80 h 274"/>
              <a:gd name="T40" fmla="*/ 40 w 274"/>
              <a:gd name="T41" fmla="*/ 70 h 274"/>
              <a:gd name="T42" fmla="*/ 25 w 274"/>
              <a:gd name="T43" fmla="*/ 63 h 274"/>
              <a:gd name="T44" fmla="*/ 12 w 274"/>
              <a:gd name="T45" fmla="*/ 31 h 274"/>
              <a:gd name="T46" fmla="*/ 43 w 274"/>
              <a:gd name="T47" fmla="*/ 14 h 274"/>
              <a:gd name="T48" fmla="*/ 67 w 274"/>
              <a:gd name="T49" fmla="*/ 37 h 274"/>
              <a:gd name="T50" fmla="*/ 77 w 274"/>
              <a:gd name="T51" fmla="*/ 57 h 274"/>
              <a:gd name="T52" fmla="*/ 134 w 274"/>
              <a:gd name="T53" fmla="*/ 0 h 274"/>
              <a:gd name="T54" fmla="*/ 194 w 274"/>
              <a:gd name="T55" fmla="*/ 59 h 274"/>
              <a:gd name="T56" fmla="*/ 202 w 274"/>
              <a:gd name="T57" fmla="*/ 44 h 274"/>
              <a:gd name="T58" fmla="*/ 211 w 274"/>
              <a:gd name="T59" fmla="*/ 28 h 274"/>
              <a:gd name="T60" fmla="*/ 246 w 274"/>
              <a:gd name="T61" fmla="*/ 14 h 274"/>
              <a:gd name="T62" fmla="*/ 261 w 274"/>
              <a:gd name="T63" fmla="*/ 43 h 274"/>
              <a:gd name="T64" fmla="*/ 239 w 274"/>
              <a:gd name="T65" fmla="*/ 67 h 274"/>
              <a:gd name="T66" fmla="*/ 216 w 274"/>
              <a:gd name="T67" fmla="*/ 79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274" h="274">
                <a:moveTo>
                  <a:pt x="216" y="79"/>
                </a:moveTo>
                <a:cubicBezTo>
                  <a:pt x="222" y="86"/>
                  <a:pt x="228" y="92"/>
                  <a:pt x="234" y="98"/>
                </a:cubicBezTo>
                <a:cubicBezTo>
                  <a:pt x="246" y="110"/>
                  <a:pt x="258" y="122"/>
                  <a:pt x="270" y="134"/>
                </a:cubicBezTo>
                <a:cubicBezTo>
                  <a:pt x="272" y="136"/>
                  <a:pt x="274" y="138"/>
                  <a:pt x="274" y="138"/>
                </a:cubicBezTo>
                <a:cubicBezTo>
                  <a:pt x="274" y="138"/>
                  <a:pt x="242" y="169"/>
                  <a:pt x="227" y="184"/>
                </a:cubicBezTo>
                <a:cubicBezTo>
                  <a:pt x="227" y="184"/>
                  <a:pt x="227" y="184"/>
                  <a:pt x="226" y="184"/>
                </a:cubicBezTo>
                <a:cubicBezTo>
                  <a:pt x="222" y="177"/>
                  <a:pt x="218" y="170"/>
                  <a:pt x="214" y="163"/>
                </a:cubicBezTo>
                <a:cubicBezTo>
                  <a:pt x="204" y="149"/>
                  <a:pt x="186" y="142"/>
                  <a:pt x="171" y="146"/>
                </a:cubicBezTo>
                <a:cubicBezTo>
                  <a:pt x="152" y="151"/>
                  <a:pt x="141" y="168"/>
                  <a:pt x="144" y="187"/>
                </a:cubicBezTo>
                <a:cubicBezTo>
                  <a:pt x="147" y="205"/>
                  <a:pt x="159" y="215"/>
                  <a:pt x="174" y="223"/>
                </a:cubicBezTo>
                <a:cubicBezTo>
                  <a:pt x="177" y="224"/>
                  <a:pt x="180" y="226"/>
                  <a:pt x="183" y="227"/>
                </a:cubicBezTo>
                <a:cubicBezTo>
                  <a:pt x="167" y="243"/>
                  <a:pt x="151" y="259"/>
                  <a:pt x="136" y="274"/>
                </a:cubicBezTo>
                <a:cubicBezTo>
                  <a:pt x="121" y="259"/>
                  <a:pt x="106" y="244"/>
                  <a:pt x="90" y="228"/>
                </a:cubicBezTo>
                <a:cubicBezTo>
                  <a:pt x="95" y="226"/>
                  <a:pt x="100" y="223"/>
                  <a:pt x="105" y="220"/>
                </a:cubicBezTo>
                <a:cubicBezTo>
                  <a:pt x="122" y="210"/>
                  <a:pt x="130" y="191"/>
                  <a:pt x="124" y="172"/>
                </a:cubicBezTo>
                <a:cubicBezTo>
                  <a:pt x="121" y="160"/>
                  <a:pt x="107" y="149"/>
                  <a:pt x="95" y="148"/>
                </a:cubicBezTo>
                <a:cubicBezTo>
                  <a:pt x="74" y="146"/>
                  <a:pt x="60" y="156"/>
                  <a:pt x="50" y="176"/>
                </a:cubicBezTo>
                <a:cubicBezTo>
                  <a:pt x="49" y="178"/>
                  <a:pt x="47" y="181"/>
                  <a:pt x="46" y="183"/>
                </a:cubicBezTo>
                <a:cubicBezTo>
                  <a:pt x="31" y="167"/>
                  <a:pt x="15" y="152"/>
                  <a:pt x="0" y="136"/>
                </a:cubicBezTo>
                <a:cubicBezTo>
                  <a:pt x="18" y="118"/>
                  <a:pt x="37" y="99"/>
                  <a:pt x="57" y="80"/>
                </a:cubicBezTo>
                <a:cubicBezTo>
                  <a:pt x="50" y="76"/>
                  <a:pt x="45" y="73"/>
                  <a:pt x="40" y="70"/>
                </a:cubicBezTo>
                <a:cubicBezTo>
                  <a:pt x="35" y="68"/>
                  <a:pt x="30" y="66"/>
                  <a:pt x="25" y="63"/>
                </a:cubicBezTo>
                <a:cubicBezTo>
                  <a:pt x="14" y="55"/>
                  <a:pt x="9" y="44"/>
                  <a:pt x="12" y="31"/>
                </a:cubicBezTo>
                <a:cubicBezTo>
                  <a:pt x="15" y="17"/>
                  <a:pt x="30" y="10"/>
                  <a:pt x="43" y="14"/>
                </a:cubicBezTo>
                <a:cubicBezTo>
                  <a:pt x="55" y="17"/>
                  <a:pt x="62" y="26"/>
                  <a:pt x="67" y="37"/>
                </a:cubicBezTo>
                <a:cubicBezTo>
                  <a:pt x="70" y="44"/>
                  <a:pt x="74" y="50"/>
                  <a:pt x="77" y="57"/>
                </a:cubicBezTo>
                <a:cubicBezTo>
                  <a:pt x="95" y="39"/>
                  <a:pt x="116" y="19"/>
                  <a:pt x="134" y="0"/>
                </a:cubicBezTo>
                <a:cubicBezTo>
                  <a:pt x="145" y="11"/>
                  <a:pt x="194" y="59"/>
                  <a:pt x="194" y="59"/>
                </a:cubicBezTo>
                <a:cubicBezTo>
                  <a:pt x="194" y="59"/>
                  <a:pt x="200" y="49"/>
                  <a:pt x="202" y="44"/>
                </a:cubicBezTo>
                <a:cubicBezTo>
                  <a:pt x="205" y="39"/>
                  <a:pt x="208" y="33"/>
                  <a:pt x="211" y="28"/>
                </a:cubicBezTo>
                <a:cubicBezTo>
                  <a:pt x="218" y="15"/>
                  <a:pt x="234" y="10"/>
                  <a:pt x="246" y="14"/>
                </a:cubicBezTo>
                <a:cubicBezTo>
                  <a:pt x="257" y="19"/>
                  <a:pt x="263" y="30"/>
                  <a:pt x="261" y="43"/>
                </a:cubicBezTo>
                <a:cubicBezTo>
                  <a:pt x="258" y="55"/>
                  <a:pt x="250" y="62"/>
                  <a:pt x="239" y="67"/>
                </a:cubicBezTo>
                <a:cubicBezTo>
                  <a:pt x="231" y="71"/>
                  <a:pt x="224" y="75"/>
                  <a:pt x="216" y="79"/>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endParaRPr lang="en-US" dirty="0"/>
          </a:p>
        </p:txBody>
      </p:sp>
      <p:sp>
        <p:nvSpPr>
          <p:cNvPr id="28" name="TextBox 27">
            <a:extLst>
              <a:ext uri="{FF2B5EF4-FFF2-40B4-BE49-F238E27FC236}">
                <a16:creationId xmlns:a16="http://schemas.microsoft.com/office/drawing/2014/main" xmlns="" id="{3414089A-AC40-4C9D-ABF9-FE46517AA958}"/>
              </a:ext>
            </a:extLst>
          </p:cNvPr>
          <p:cNvSpPr txBox="1"/>
          <p:nvPr/>
        </p:nvSpPr>
        <p:spPr>
          <a:xfrm>
            <a:off x="1178170" y="332077"/>
            <a:ext cx="9627576" cy="707886"/>
          </a:xfrm>
          <a:prstGeom prst="rect">
            <a:avLst/>
          </a:prstGeom>
          <a:noFill/>
        </p:spPr>
        <p:txBody>
          <a:bodyPr wrap="square" rtlCol="0">
            <a:spAutoFit/>
          </a:bodyPr>
          <a:lstStyle/>
          <a:p>
            <a:pPr algn="ctr"/>
            <a:r>
              <a:rPr lang="es-ES" sz="4000" spc="-1" dirty="0">
                <a:solidFill>
                  <a:srgbClr val="548235"/>
                </a:solidFill>
                <a:latin typeface="Arial Rounded MT Bold"/>
              </a:rPr>
              <a:t>Educación </a:t>
            </a:r>
            <a:r>
              <a:rPr lang="es-ES" sz="4000" spc="-1" dirty="0" smtClean="0">
                <a:solidFill>
                  <a:srgbClr val="548235"/>
                </a:solidFill>
                <a:latin typeface="Arial Rounded MT Bold"/>
              </a:rPr>
              <a:t>Informal </a:t>
            </a:r>
            <a:r>
              <a:rPr lang="es-ES" sz="4000" spc="-1" dirty="0">
                <a:solidFill>
                  <a:srgbClr val="548235"/>
                </a:solidFill>
                <a:latin typeface="Arial Rounded MT Bold"/>
              </a:rPr>
              <a:t>(Cursos Cortos) </a:t>
            </a:r>
            <a:endParaRPr lang="es-CO" sz="4000" spc="-1" dirty="0">
              <a:solidFill>
                <a:srgbClr val="548235"/>
              </a:solidFill>
              <a:latin typeface="Arial Rounded MT Bold"/>
            </a:endParaRPr>
          </a:p>
        </p:txBody>
      </p:sp>
      <p:sp>
        <p:nvSpPr>
          <p:cNvPr id="9" name="TextBox 8">
            <a:extLst>
              <a:ext uri="{FF2B5EF4-FFF2-40B4-BE49-F238E27FC236}">
                <a16:creationId xmlns:a16="http://schemas.microsoft.com/office/drawing/2014/main" xmlns="" id="{30877DDC-4409-47B9-9128-0C38930DA68C}"/>
              </a:ext>
            </a:extLst>
          </p:cNvPr>
          <p:cNvSpPr txBox="1"/>
          <p:nvPr/>
        </p:nvSpPr>
        <p:spPr>
          <a:xfrm>
            <a:off x="789450" y="2074593"/>
            <a:ext cx="2586139" cy="1015663"/>
          </a:xfrm>
          <a:prstGeom prst="rect">
            <a:avLst/>
          </a:prstGeom>
          <a:noFill/>
        </p:spPr>
        <p:txBody>
          <a:bodyPr wrap="square" rtlCol="0">
            <a:spAutoFit/>
          </a:bodyPr>
          <a:lstStyle/>
          <a:p>
            <a:pPr algn="just">
              <a:defRPr/>
            </a:pPr>
            <a:r>
              <a:rPr lang="en-US" sz="2000" dirty="0">
                <a:latin typeface="Arial" panose="020B0604020202020204" pitchFamily="34" charset="0"/>
                <a:ea typeface="Noto Sans" panose="020B0502040504020204" pitchFamily="34"/>
                <a:cs typeface="Arial" panose="020B0604020202020204" pitchFamily="34" charset="0"/>
              </a:rPr>
              <a:t>Procesos con </a:t>
            </a:r>
            <a:r>
              <a:rPr lang="en-US" sz="2000" dirty="0" smtClean="0">
                <a:latin typeface="Arial" panose="020B0604020202020204" pitchFamily="34" charset="0"/>
                <a:ea typeface="Noto Sans" panose="020B0502040504020204" pitchFamily="34"/>
                <a:cs typeface="Arial" panose="020B0604020202020204" pitchFamily="34" charset="0"/>
              </a:rPr>
              <a:t>costo -</a:t>
            </a:r>
            <a:endParaRPr lang="en-US" sz="2000" dirty="0">
              <a:latin typeface="Arial" panose="020B0604020202020204" pitchFamily="34" charset="0"/>
              <a:ea typeface="Noto Sans" panose="020B0502040504020204" pitchFamily="34"/>
              <a:cs typeface="Arial" panose="020B0604020202020204" pitchFamily="34" charset="0"/>
            </a:endParaRPr>
          </a:p>
          <a:p>
            <a:pPr lvl="0" algn="just">
              <a:defRPr/>
            </a:pPr>
            <a:r>
              <a:rPr lang="en-US" sz="2000" noProof="0" dirty="0" smtClean="0">
                <a:latin typeface="Arial" panose="020B0604020202020204" pitchFamily="34" charset="0"/>
                <a:cs typeface="Arial" panose="020B0604020202020204" pitchFamily="34" charset="0"/>
              </a:rPr>
              <a:t>Plan </a:t>
            </a:r>
            <a:r>
              <a:rPr lang="en-US" sz="2000" noProof="0" dirty="0" smtClean="0">
                <a:latin typeface="Arial" panose="020B0604020202020204" pitchFamily="34" charset="0"/>
                <a:cs typeface="Arial" panose="020B0604020202020204" pitchFamily="34" charset="0"/>
              </a:rPr>
              <a:t>Anual de </a:t>
            </a:r>
            <a:r>
              <a:rPr lang="en-US" sz="2000" noProof="0" dirty="0" smtClean="0">
                <a:latin typeface="Arial" panose="020B0604020202020204" pitchFamily="34" charset="0"/>
                <a:cs typeface="Arial" panose="020B0604020202020204" pitchFamily="34" charset="0"/>
              </a:rPr>
              <a:t>Adquisiciones (PAA)</a:t>
            </a:r>
            <a:endParaRPr lang="en-US" sz="2000" noProof="0" dirty="0" smtClean="0">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xmlns="" id="{F363F73B-FCFF-45AF-9844-E45C003FBB3A}"/>
              </a:ext>
            </a:extLst>
          </p:cNvPr>
          <p:cNvSpPr txBox="1"/>
          <p:nvPr/>
        </p:nvSpPr>
        <p:spPr>
          <a:xfrm>
            <a:off x="889000" y="4269353"/>
            <a:ext cx="1880007" cy="707886"/>
          </a:xfrm>
          <a:prstGeom prst="rect">
            <a:avLst/>
          </a:prstGeom>
          <a:noFill/>
        </p:spPr>
        <p:txBody>
          <a:bodyPr wrap="square" rtlCol="0">
            <a:spAutoFit/>
          </a:bodyPr>
          <a:lstStyle/>
          <a:p>
            <a:pPr lvl="0" algn="just">
              <a:defRPr/>
            </a:pPr>
            <a:r>
              <a:rPr lang="en-US" sz="2000" dirty="0" smtClean="0">
                <a:latin typeface="Arial" panose="020B0604020202020204" pitchFamily="34" charset="0"/>
                <a:ea typeface="Noto Sans" panose="020B0502040504020204" pitchFamily="34"/>
                <a:cs typeface="Arial" panose="020B0604020202020204" pitchFamily="34" charset="0"/>
              </a:rPr>
              <a:t>Gestión del Conocimiento</a:t>
            </a:r>
            <a:endParaRPr lang="en-GB" sz="2000" dirty="0">
              <a:latin typeface="Arial" panose="020B0604020202020204" pitchFamily="34" charset="0"/>
              <a:ea typeface="Noto Sans" panose="020B0502040504020204" pitchFamily="34"/>
              <a:cs typeface="Arial" panose="020B0604020202020204" pitchFamily="34" charset="0"/>
            </a:endParaRPr>
          </a:p>
        </p:txBody>
      </p:sp>
      <p:sp>
        <p:nvSpPr>
          <p:cNvPr id="2" name="Rectangle 1">
            <a:extLst>
              <a:ext uri="{FF2B5EF4-FFF2-40B4-BE49-F238E27FC236}">
                <a16:creationId xmlns:a16="http://schemas.microsoft.com/office/drawing/2014/main" xmlns="" id="{0B7FFB8B-046C-42E6-8DAC-F3D090B92E10}"/>
              </a:ext>
            </a:extLst>
          </p:cNvPr>
          <p:cNvSpPr/>
          <p:nvPr/>
        </p:nvSpPr>
        <p:spPr>
          <a:xfrm>
            <a:off x="889000" y="1870338"/>
            <a:ext cx="1892141" cy="762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xmlns="" id="{859A254B-3AD9-4711-A1D4-C903831287DD}"/>
              </a:ext>
            </a:extLst>
          </p:cNvPr>
          <p:cNvSpPr/>
          <p:nvPr/>
        </p:nvSpPr>
        <p:spPr>
          <a:xfrm>
            <a:off x="889000" y="4178300"/>
            <a:ext cx="1892141" cy="762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xmlns="" id="{4B718389-B036-4067-8B3C-44445CA4D57C}"/>
              </a:ext>
            </a:extLst>
          </p:cNvPr>
          <p:cNvSpPr txBox="1"/>
          <p:nvPr/>
        </p:nvSpPr>
        <p:spPr>
          <a:xfrm>
            <a:off x="8851376" y="2992080"/>
            <a:ext cx="2780451" cy="1631216"/>
          </a:xfrm>
          <a:prstGeom prst="rect">
            <a:avLst/>
          </a:prstGeom>
          <a:noFill/>
        </p:spPr>
        <p:txBody>
          <a:bodyPr wrap="square" rtlCol="0">
            <a:spAutoFit/>
          </a:bodyPr>
          <a:lstStyle/>
          <a:p>
            <a:pPr lvl="0" algn="just">
              <a:defRPr/>
            </a:pPr>
            <a:r>
              <a:rPr lang="en-US" sz="2000" dirty="0">
                <a:latin typeface="Arial" panose="020B0604020202020204" pitchFamily="34" charset="0"/>
                <a:ea typeface="Noto Sans" panose="020B0502040504020204" pitchFamily="34"/>
                <a:cs typeface="Arial" panose="020B0604020202020204" pitchFamily="34" charset="0"/>
              </a:rPr>
              <a:t>Gestión con entidades públicas</a:t>
            </a:r>
          </a:p>
          <a:p>
            <a:pPr lvl="0" algn="just">
              <a:defRPr/>
            </a:pPr>
            <a:r>
              <a:rPr lang="en-US" sz="2000" dirty="0">
                <a:latin typeface="Arial" panose="020B0604020202020204" pitchFamily="34" charset="0"/>
                <a:ea typeface="Noto Sans" panose="020B0502040504020204" pitchFamily="34"/>
                <a:cs typeface="Arial" panose="020B0604020202020204" pitchFamily="34" charset="0"/>
              </a:rPr>
              <a:t>ESAP, SENA, DAFP, COLOMBIA COMPRA EFICIENTE</a:t>
            </a:r>
            <a:endParaRPr lang="en-GB" sz="2000" dirty="0">
              <a:latin typeface="Arial" panose="020B0604020202020204" pitchFamily="34" charset="0"/>
              <a:ea typeface="Noto Sans" panose="020B0502040504020204" pitchFamily="34"/>
              <a:cs typeface="Arial" panose="020B0604020202020204" pitchFamily="34" charset="0"/>
            </a:endParaRPr>
          </a:p>
        </p:txBody>
      </p:sp>
      <p:sp>
        <p:nvSpPr>
          <p:cNvPr id="17" name="Rectangle 16">
            <a:extLst>
              <a:ext uri="{FF2B5EF4-FFF2-40B4-BE49-F238E27FC236}">
                <a16:creationId xmlns:a16="http://schemas.microsoft.com/office/drawing/2014/main" xmlns="" id="{E08443D3-8BD1-4B2A-8047-37E5CE0F906D}"/>
              </a:ext>
            </a:extLst>
          </p:cNvPr>
          <p:cNvSpPr/>
          <p:nvPr/>
        </p:nvSpPr>
        <p:spPr>
          <a:xfrm>
            <a:off x="9066255" y="2842403"/>
            <a:ext cx="1892141" cy="762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577729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a 3"/>
          <p:cNvGraphicFramePr/>
          <p:nvPr>
            <p:extLst>
              <p:ext uri="{D42A27DB-BD31-4B8C-83A1-F6EECF244321}">
                <p14:modId xmlns:p14="http://schemas.microsoft.com/office/powerpoint/2010/main" val="2254384864"/>
              </p:ext>
            </p:extLst>
          </p:nvPr>
        </p:nvGraphicFramePr>
        <p:xfrm>
          <a:off x="736163" y="1443147"/>
          <a:ext cx="12477329" cy="48987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ángulo 5"/>
          <p:cNvSpPr/>
          <p:nvPr/>
        </p:nvSpPr>
        <p:spPr>
          <a:xfrm>
            <a:off x="-65454" y="293935"/>
            <a:ext cx="12037574" cy="1661993"/>
          </a:xfrm>
          <a:prstGeom prst="rect">
            <a:avLst/>
          </a:prstGeom>
        </p:spPr>
        <p:txBody>
          <a:bodyPr wrap="square">
            <a:spAutoFit/>
          </a:bodyPr>
          <a:lstStyle/>
          <a:p>
            <a:pPr algn="ctr"/>
            <a:r>
              <a:rPr lang="es-CO" sz="5400" spc="-1" dirty="0">
                <a:solidFill>
                  <a:srgbClr val="548235"/>
                </a:solidFill>
                <a:latin typeface="Arial Rounded MT Bold"/>
              </a:rPr>
              <a:t>Consolidado PIC 2023</a:t>
            </a:r>
          </a:p>
          <a:p>
            <a:pPr algn="ctr"/>
            <a:endParaRPr lang="es-ES" sz="4800" b="1" dirty="0">
              <a:solidFill>
                <a:schemeClr val="accent5">
                  <a:lumMod val="50000"/>
                </a:schemeClr>
              </a:solidFill>
              <a:latin typeface="Times New Roman" panose="02020603050405020304" pitchFamily="18" charset="0"/>
            </a:endParaRPr>
          </a:p>
        </p:txBody>
      </p:sp>
      <p:grpSp>
        <p:nvGrpSpPr>
          <p:cNvPr id="7" name="Grupo 6"/>
          <p:cNvGrpSpPr/>
          <p:nvPr/>
        </p:nvGrpSpPr>
        <p:grpSpPr>
          <a:xfrm>
            <a:off x="785979" y="2947417"/>
            <a:ext cx="1990172" cy="1518407"/>
            <a:chOff x="3235370" y="910715"/>
            <a:chExt cx="3165168" cy="2036895"/>
          </a:xfrm>
        </p:grpSpPr>
        <p:sp>
          <p:nvSpPr>
            <p:cNvPr id="8" name="Rectángulo redondeado 7"/>
            <p:cNvSpPr/>
            <p:nvPr/>
          </p:nvSpPr>
          <p:spPr>
            <a:xfrm>
              <a:off x="3235370" y="910715"/>
              <a:ext cx="3165168" cy="2036895"/>
            </a:xfrm>
            <a:prstGeom prst="roundRect">
              <a:avLst>
                <a:gd name="adj" fmla="val 10000"/>
              </a:avLst>
            </a:prstGeom>
            <a:solidFill>
              <a:schemeClr val="accent6">
                <a:lumMod val="20000"/>
                <a:lumOff val="80000"/>
              </a:schemeClr>
            </a:solidFill>
          </p:spPr>
          <p:style>
            <a:lnRef idx="1">
              <a:schemeClr val="accent3"/>
            </a:lnRef>
            <a:fillRef idx="2">
              <a:schemeClr val="accent3"/>
            </a:fillRef>
            <a:effectRef idx="1">
              <a:schemeClr val="accent3"/>
            </a:effectRef>
            <a:fontRef idx="minor">
              <a:schemeClr val="dk1">
                <a:hueOff val="0"/>
                <a:satOff val="0"/>
                <a:lumOff val="0"/>
                <a:alphaOff val="0"/>
              </a:schemeClr>
            </a:fontRef>
          </p:style>
        </p:sp>
        <p:sp>
          <p:nvSpPr>
            <p:cNvPr id="9" name="Rectángulo 8"/>
            <p:cNvSpPr/>
            <p:nvPr/>
          </p:nvSpPr>
          <p:spPr>
            <a:xfrm>
              <a:off x="3279556" y="1100565"/>
              <a:ext cx="2974222" cy="159946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780" tIns="17780" rIns="17780" bIns="17780" numCol="1" spcCol="1270" anchor="ctr" anchorCtr="0">
              <a:noAutofit/>
            </a:bodyPr>
            <a:lstStyle/>
            <a:p>
              <a:pPr lvl="0" algn="ctr" defTabSz="1244600">
                <a:lnSpc>
                  <a:spcPct val="90000"/>
                </a:lnSpc>
                <a:spcBef>
                  <a:spcPct val="0"/>
                </a:spcBef>
                <a:spcAft>
                  <a:spcPct val="35000"/>
                </a:spcAft>
              </a:pPr>
              <a:r>
                <a:rPr lang="es-ES" sz="2800" b="1" dirty="0" smtClean="0"/>
                <a:t>226</a:t>
              </a:r>
              <a:endParaRPr lang="es-ES" sz="2800" b="1" kern="1200" dirty="0"/>
            </a:p>
            <a:p>
              <a:pPr lvl="0" algn="ctr" defTabSz="1244600">
                <a:lnSpc>
                  <a:spcPct val="90000"/>
                </a:lnSpc>
                <a:spcBef>
                  <a:spcPct val="0"/>
                </a:spcBef>
                <a:spcAft>
                  <a:spcPct val="35000"/>
                </a:spcAft>
              </a:pPr>
              <a:r>
                <a:rPr lang="es-ES" sz="2000" b="1" dirty="0" smtClean="0"/>
                <a:t>Solicitudes de necesidades de capacitación</a:t>
              </a:r>
              <a:endParaRPr lang="es-CO" sz="2000" b="1" kern="1200" dirty="0"/>
            </a:p>
          </p:txBody>
        </p:sp>
      </p:grpSp>
      <p:cxnSp>
        <p:nvCxnSpPr>
          <p:cNvPr id="3" name="Conector recto 2"/>
          <p:cNvCxnSpPr/>
          <p:nvPr/>
        </p:nvCxnSpPr>
        <p:spPr>
          <a:xfrm flipV="1">
            <a:off x="2780144" y="3682314"/>
            <a:ext cx="1075164" cy="2790"/>
          </a:xfrm>
          <a:prstGeom prst="line">
            <a:avLst/>
          </a:prstGeom>
          <a:ln w="12700"/>
        </p:spPr>
        <p:style>
          <a:lnRef idx="1">
            <a:schemeClr val="dk1"/>
          </a:lnRef>
          <a:fillRef idx="0">
            <a:schemeClr val="dk1"/>
          </a:fillRef>
          <a:effectRef idx="0">
            <a:schemeClr val="dk1"/>
          </a:effectRef>
          <a:fontRef idx="minor">
            <a:schemeClr val="tx1"/>
          </a:fontRef>
        </p:style>
      </p:cxnSp>
      <p:sp>
        <p:nvSpPr>
          <p:cNvPr id="2" name="CuadroTexto 1"/>
          <p:cNvSpPr txBox="1"/>
          <p:nvPr/>
        </p:nvSpPr>
        <p:spPr>
          <a:xfrm>
            <a:off x="3855308" y="5183102"/>
            <a:ext cx="2553730" cy="1169551"/>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marL="285750" indent="-285750" algn="just" fontAlgn="base">
              <a:buFont typeface="Arial" panose="020B0604020202020204" pitchFamily="34" charset="0"/>
              <a:buChar char="•"/>
            </a:pPr>
            <a:r>
              <a:rPr lang="es-CO" sz="1400" dirty="0"/>
              <a:t>No inclusión de Programas ejecutados en </a:t>
            </a:r>
            <a:r>
              <a:rPr lang="es-CO" sz="1400" dirty="0" smtClean="0"/>
              <a:t>202</a:t>
            </a:r>
            <a:r>
              <a:rPr lang="en-US" sz="1400" dirty="0" smtClean="0"/>
              <a:t>2</a:t>
            </a:r>
            <a:endParaRPr lang="en-US" sz="1400" dirty="0"/>
          </a:p>
          <a:p>
            <a:pPr marL="285750" indent="-285750" algn="just" fontAlgn="base">
              <a:buFont typeface="Arial" panose="020B0604020202020204" pitchFamily="34" charset="0"/>
              <a:buChar char="•"/>
            </a:pPr>
            <a:r>
              <a:rPr lang="es-CO" sz="1400" dirty="0"/>
              <a:t>Unificación de necesidades cursos frecuentes</a:t>
            </a:r>
            <a:r>
              <a:rPr lang="en-US" sz="1400" dirty="0"/>
              <a:t>​</a:t>
            </a:r>
          </a:p>
          <a:p>
            <a:pPr marL="285750" indent="-285750" algn="just" fontAlgn="base">
              <a:buFont typeface="Arial" panose="020B0604020202020204" pitchFamily="34" charset="0"/>
              <a:buChar char="•"/>
            </a:pPr>
            <a:r>
              <a:rPr lang="es-CO" sz="1400" dirty="0"/>
              <a:t>Pertinencia de </a:t>
            </a:r>
            <a:r>
              <a:rPr lang="es-CO" sz="1400" dirty="0" smtClean="0"/>
              <a:t>Cursos</a:t>
            </a:r>
            <a:endParaRPr lang="en-US" sz="1400" dirty="0"/>
          </a:p>
        </p:txBody>
      </p:sp>
      <p:sp>
        <p:nvSpPr>
          <p:cNvPr id="5" name="Flecha abajo 4"/>
          <p:cNvSpPr/>
          <p:nvPr/>
        </p:nvSpPr>
        <p:spPr>
          <a:xfrm>
            <a:off x="4934465" y="4687478"/>
            <a:ext cx="313038" cy="431492"/>
          </a:xfrm>
          <a:prstGeom prst="down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s-CO"/>
          </a:p>
        </p:txBody>
      </p:sp>
    </p:spTree>
    <p:extLst>
      <p:ext uri="{BB962C8B-B14F-4D97-AF65-F5344CB8AC3E}">
        <p14:creationId xmlns:p14="http://schemas.microsoft.com/office/powerpoint/2010/main" val="30831646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a 6"/>
          <p:cNvGraphicFramePr>
            <a:graphicFrameLocks noGrp="1"/>
          </p:cNvGraphicFramePr>
          <p:nvPr>
            <p:extLst>
              <p:ext uri="{D42A27DB-BD31-4B8C-83A1-F6EECF244321}">
                <p14:modId xmlns:p14="http://schemas.microsoft.com/office/powerpoint/2010/main" val="3444538891"/>
              </p:ext>
            </p:extLst>
          </p:nvPr>
        </p:nvGraphicFramePr>
        <p:xfrm>
          <a:off x="325094" y="865039"/>
          <a:ext cx="11141975" cy="5458818"/>
        </p:xfrm>
        <a:graphic>
          <a:graphicData uri="http://schemas.openxmlformats.org/drawingml/2006/table">
            <a:tbl>
              <a:tblPr>
                <a:tableStyleId>{E8B1032C-EA38-4F05-BA0D-38AFFFC7BED3}</a:tableStyleId>
              </a:tblPr>
              <a:tblGrid>
                <a:gridCol w="5234701">
                  <a:extLst>
                    <a:ext uri="{9D8B030D-6E8A-4147-A177-3AD203B41FA5}">
                      <a16:colId xmlns:a16="http://schemas.microsoft.com/office/drawing/2014/main" xmlns="" val="3652318917"/>
                    </a:ext>
                  </a:extLst>
                </a:gridCol>
                <a:gridCol w="5907274">
                  <a:extLst>
                    <a:ext uri="{9D8B030D-6E8A-4147-A177-3AD203B41FA5}">
                      <a16:colId xmlns:a16="http://schemas.microsoft.com/office/drawing/2014/main" xmlns="" val="3190723869"/>
                    </a:ext>
                  </a:extLst>
                </a:gridCol>
              </a:tblGrid>
              <a:tr h="510544">
                <a:tc>
                  <a:txBody>
                    <a:bodyPr/>
                    <a:lstStyle/>
                    <a:p>
                      <a:pPr algn="ctr" fontAlgn="ctr"/>
                      <a:r>
                        <a:rPr lang="es-CO" sz="1100" b="1" u="none" strike="noStrike" dirty="0">
                          <a:effectLst/>
                          <a:latin typeface="Arial" panose="020B0604020202020204" pitchFamily="34" charset="0"/>
                          <a:cs typeface="Arial" panose="020B0604020202020204" pitchFamily="34" charset="0"/>
                        </a:rPr>
                        <a:t>NOMBRE DEL PROGRAMA</a:t>
                      </a:r>
                      <a:endParaRPr lang="es-CO" sz="1100" b="1" i="0" u="none" strike="noStrike" dirty="0">
                        <a:solidFill>
                          <a:srgbClr val="000000"/>
                        </a:solidFill>
                        <a:effectLst/>
                        <a:latin typeface="Arial" panose="020B0604020202020204" pitchFamily="34" charset="0"/>
                        <a:cs typeface="Arial" panose="020B0604020202020204" pitchFamily="34" charset="0"/>
                      </a:endParaRPr>
                    </a:p>
                  </a:txBody>
                  <a:tcPr marL="2499" marR="2499" marT="2499" marB="0" anchor="ctr">
                    <a:solidFill>
                      <a:schemeClr val="accent6">
                        <a:lumMod val="40000"/>
                        <a:lumOff val="60000"/>
                      </a:schemeClr>
                    </a:solidFill>
                  </a:tcPr>
                </a:tc>
                <a:tc>
                  <a:txBody>
                    <a:bodyPr/>
                    <a:lstStyle/>
                    <a:p>
                      <a:pPr marL="0" algn="ctr" defTabSz="914400" rtl="0" eaLnBrk="1" fontAlgn="ctr" latinLnBrk="0" hangingPunct="1"/>
                      <a:r>
                        <a:rPr lang="es-CO" sz="1100" b="1" u="none" strike="noStrike" kern="1200" dirty="0">
                          <a:solidFill>
                            <a:schemeClr val="tx1"/>
                          </a:solidFill>
                          <a:effectLst/>
                          <a:latin typeface="Arial" panose="020B0604020202020204" pitchFamily="34" charset="0"/>
                          <a:ea typeface="+mn-ea"/>
                          <a:cs typeface="Arial" panose="020B0604020202020204" pitchFamily="34" charset="0"/>
                        </a:rPr>
                        <a:t>OBJETIVO DEL PROGRAMA</a:t>
                      </a:r>
                    </a:p>
                  </a:txBody>
                  <a:tcPr marL="2499" marR="2499" marT="2499" marB="0" anchor="ctr">
                    <a:solidFill>
                      <a:schemeClr val="accent6">
                        <a:lumMod val="40000"/>
                        <a:lumOff val="60000"/>
                      </a:schemeClr>
                    </a:solidFill>
                  </a:tcPr>
                </a:tc>
                <a:extLst>
                  <a:ext uri="{0D108BD9-81ED-4DB2-BD59-A6C34878D82A}">
                    <a16:rowId xmlns:a16="http://schemas.microsoft.com/office/drawing/2014/main" xmlns="" val="1780493556"/>
                  </a:ext>
                </a:extLst>
              </a:tr>
              <a:tr h="597569">
                <a:tc>
                  <a:txBody>
                    <a:bodyPr/>
                    <a:lstStyle/>
                    <a:p>
                      <a:pPr algn="ctr" fontAlgn="ctr"/>
                      <a:r>
                        <a:rPr lang="pt-BR" sz="1100" u="none" strike="noStrike" dirty="0" smtClean="0">
                          <a:effectLst/>
                          <a:latin typeface="Arial" panose="020B0604020202020204" pitchFamily="34" charset="0"/>
                          <a:cs typeface="Arial" panose="020B0604020202020204" pitchFamily="34" charset="0"/>
                        </a:rPr>
                        <a:t>Gerencia de Programas de Extensión Rural</a:t>
                      </a:r>
                      <a:endParaRPr lang="pt-BR" sz="1100" b="0" i="0" u="none" strike="noStrike" dirty="0">
                        <a:solidFill>
                          <a:srgbClr val="000000"/>
                        </a:solidFill>
                        <a:effectLst/>
                        <a:latin typeface="Arial" panose="020B0604020202020204" pitchFamily="34" charset="0"/>
                        <a:cs typeface="Arial" panose="020B0604020202020204" pitchFamily="34" charset="0"/>
                      </a:endParaRPr>
                    </a:p>
                  </a:txBody>
                  <a:tcPr marL="2499" marR="2499" marT="2499"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Fortalecer capacidades de profesionales, tecnólogos y técnicos profesionales, que se desempeñan en el campo de la extensión rural. </a:t>
                      </a:r>
                    </a:p>
                  </a:txBody>
                  <a:tcPr marL="2499" marR="2499" marT="2499" marB="0" anchor="ctr"/>
                </a:tc>
                <a:extLst>
                  <a:ext uri="{0D108BD9-81ED-4DB2-BD59-A6C34878D82A}">
                    <a16:rowId xmlns:a16="http://schemas.microsoft.com/office/drawing/2014/main" xmlns="" val="731061363"/>
                  </a:ext>
                </a:extLst>
              </a:tr>
              <a:tr h="989492">
                <a:tc>
                  <a:txBody>
                    <a:bodyPr/>
                    <a:lstStyle/>
                    <a:p>
                      <a:pPr algn="ctr" fontAlgn="ctr"/>
                      <a:r>
                        <a:rPr lang="es-ES" sz="1100" u="none" strike="noStrike" dirty="0">
                          <a:effectLst/>
                          <a:latin typeface="Arial" panose="020B0604020202020204" pitchFamily="34" charset="0"/>
                          <a:cs typeface="Arial" panose="020B0604020202020204" pitchFamily="34" charset="0"/>
                        </a:rPr>
                        <a:t>Gestión del riesgo para manipular agentes infecciosos de enfermedades en erradicación y de exóticas bajo nivel de bioseguridad biológica 3 en el complejo Laboratorio Nacional de Diagnóstico Veterinario</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499" marR="2499" marT="2499"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Entrenar y/o actualizar los conocimientos en bioseguridad en el laboratorio NSB 3 A para fortalecer la competencia </a:t>
                      </a:r>
                      <a:r>
                        <a:rPr lang="es-ES" sz="1100" u="none" strike="noStrike" kern="1200" dirty="0" smtClean="0">
                          <a:solidFill>
                            <a:schemeClr val="tx1"/>
                          </a:solidFill>
                          <a:effectLst/>
                          <a:latin typeface="Arial" panose="020B0604020202020204" pitchFamily="34" charset="0"/>
                          <a:ea typeface="+mn-ea"/>
                          <a:cs typeface="Arial" panose="020B0604020202020204" pitchFamily="34" charset="0"/>
                        </a:rPr>
                        <a:t>técnica </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al personal  que labora en este tipo de </a:t>
                      </a:r>
                      <a:r>
                        <a:rPr lang="es-ES" sz="1100" u="none" strike="noStrike" kern="1200" dirty="0" smtClean="0">
                          <a:solidFill>
                            <a:schemeClr val="tx1"/>
                          </a:solidFill>
                          <a:effectLst/>
                          <a:latin typeface="Arial" panose="020B0604020202020204" pitchFamily="34" charset="0"/>
                          <a:ea typeface="+mn-ea"/>
                          <a:cs typeface="Arial" panose="020B0604020202020204" pitchFamily="34" charset="0"/>
                        </a:rPr>
                        <a:t>instalación.</a:t>
                      </a:r>
                      <a:endParaRPr lang="es-ES" sz="1100" u="none" strike="noStrike" kern="1200" dirty="0">
                        <a:solidFill>
                          <a:schemeClr val="tx1"/>
                        </a:solidFill>
                        <a:effectLst/>
                        <a:latin typeface="Arial" panose="020B0604020202020204" pitchFamily="34" charset="0"/>
                        <a:ea typeface="+mn-ea"/>
                        <a:cs typeface="Arial" panose="020B0604020202020204" pitchFamily="34" charset="0"/>
                      </a:endParaRPr>
                    </a:p>
                  </a:txBody>
                  <a:tcPr marL="2499" marR="2499" marT="2499" marB="0" anchor="ctr"/>
                </a:tc>
                <a:extLst>
                  <a:ext uri="{0D108BD9-81ED-4DB2-BD59-A6C34878D82A}">
                    <a16:rowId xmlns:a16="http://schemas.microsoft.com/office/drawing/2014/main" xmlns="" val="1081299273"/>
                  </a:ext>
                </a:extLst>
              </a:tr>
              <a:tr h="704901">
                <a:tc>
                  <a:txBody>
                    <a:bodyPr/>
                    <a:lstStyle/>
                    <a:p>
                      <a:pPr algn="ctr" fontAlgn="ctr"/>
                      <a:r>
                        <a:rPr lang="es-ES" sz="1100" u="none" strike="noStrike" dirty="0">
                          <a:effectLst/>
                          <a:latin typeface="Arial" panose="020B0604020202020204" pitchFamily="34" charset="0"/>
                          <a:cs typeface="Arial" panose="020B0604020202020204" pitchFamily="34" charset="0"/>
                        </a:rPr>
                        <a:t>Training </a:t>
                      </a:r>
                      <a:r>
                        <a:rPr lang="es-ES" sz="1100" u="none" strike="noStrike" dirty="0" err="1">
                          <a:effectLst/>
                          <a:latin typeface="Arial" panose="020B0604020202020204" pitchFamily="34" charset="0"/>
                          <a:cs typeface="Arial" panose="020B0604020202020204" pitchFamily="34" charset="0"/>
                        </a:rPr>
                        <a:t>course</a:t>
                      </a:r>
                      <a:r>
                        <a:rPr lang="es-ES" sz="1100" u="none" strike="noStrike" dirty="0">
                          <a:effectLst/>
                          <a:latin typeface="Arial" panose="020B0604020202020204" pitchFamily="34" charset="0"/>
                          <a:cs typeface="Arial" panose="020B0604020202020204" pitchFamily="34" charset="0"/>
                        </a:rPr>
                        <a:t> </a:t>
                      </a:r>
                      <a:r>
                        <a:rPr lang="es-ES" sz="1100" u="none" strike="noStrike" dirty="0" err="1">
                          <a:effectLst/>
                          <a:latin typeface="Arial" panose="020B0604020202020204" pitchFamily="34" charset="0"/>
                          <a:cs typeface="Arial" panose="020B0604020202020204" pitchFamily="34" charset="0"/>
                        </a:rPr>
                        <a:t>Seed</a:t>
                      </a:r>
                      <a:r>
                        <a:rPr lang="es-ES" sz="1100" u="none" strike="noStrike" dirty="0">
                          <a:effectLst/>
                          <a:latin typeface="Arial" panose="020B0604020202020204" pitchFamily="34" charset="0"/>
                          <a:cs typeface="Arial" panose="020B0604020202020204" pitchFamily="34" charset="0"/>
                        </a:rPr>
                        <a:t> </a:t>
                      </a:r>
                      <a:r>
                        <a:rPr lang="es-ES" sz="1100" u="none" strike="noStrike" dirty="0" err="1">
                          <a:effectLst/>
                          <a:latin typeface="Arial" panose="020B0604020202020204" pitchFamily="34" charset="0"/>
                          <a:cs typeface="Arial" panose="020B0604020202020204" pitchFamily="34" charset="0"/>
                        </a:rPr>
                        <a:t>Identification</a:t>
                      </a:r>
                      <a:r>
                        <a:rPr lang="es-ES" sz="1100" u="none" strike="noStrike" dirty="0">
                          <a:effectLst/>
                          <a:latin typeface="Arial" panose="020B0604020202020204" pitchFamily="34" charset="0"/>
                          <a:cs typeface="Arial" panose="020B0604020202020204" pitchFamily="34" charset="0"/>
                        </a:rPr>
                        <a:t> / Curso de entrenamiento en identificación de semillas</a:t>
                      </a:r>
                      <a:br>
                        <a:rPr lang="es-ES" sz="1100" u="none" strike="noStrike" dirty="0">
                          <a:effectLst/>
                          <a:latin typeface="Arial" panose="020B0604020202020204" pitchFamily="34" charset="0"/>
                          <a:cs typeface="Arial" panose="020B0604020202020204" pitchFamily="34" charset="0"/>
                        </a:rPr>
                      </a:b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499" marR="2499" marT="2499"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Fortalecer la identificación de otras semillas (malezas) en muestras que llegan a los laboratorios del ICA. Un primer paso en la identificación de semillas es el reconocimiento de la familia de plantas en función de la composición de la diáspora, lo que permite consultar de manera eficiente las colecciones de referencia de semillas y los atlas de semillas para su identificación final.</a:t>
                      </a:r>
                    </a:p>
                  </a:txBody>
                  <a:tcPr marL="2499" marR="2499" marT="2499" marB="0" anchor="ctr"/>
                </a:tc>
                <a:extLst>
                  <a:ext uri="{0D108BD9-81ED-4DB2-BD59-A6C34878D82A}">
                    <a16:rowId xmlns:a16="http://schemas.microsoft.com/office/drawing/2014/main" xmlns="" val="1420095483"/>
                  </a:ext>
                </a:extLst>
              </a:tr>
              <a:tr h="579187">
                <a:tc>
                  <a:txBody>
                    <a:bodyPr/>
                    <a:lstStyle/>
                    <a:p>
                      <a:pPr algn="ctr" fontAlgn="ctr"/>
                      <a:r>
                        <a:rPr lang="es-ES" sz="1100" u="none" strike="noStrike" dirty="0">
                          <a:effectLst/>
                          <a:latin typeface="Arial" panose="020B0604020202020204" pitchFamily="34" charset="0"/>
                          <a:cs typeface="Arial" panose="020B0604020202020204" pitchFamily="34" charset="0"/>
                        </a:rPr>
                        <a:t>Identificación taxonómica de insectos de importancia agrícola mediante herramientas moleculares</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499" marR="2499" marT="2499"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Proporcionar los fundamentos teórico-prácticos, así como los protocolos básicos, para identificar insectos de relevancia agrícola, mediante la obtención, procesamiento y análisis de información molecular</a:t>
                      </a:r>
                    </a:p>
                  </a:txBody>
                  <a:tcPr marL="2499" marR="2499" marT="2499" marB="0" anchor="ctr"/>
                </a:tc>
                <a:extLst>
                  <a:ext uri="{0D108BD9-81ED-4DB2-BD59-A6C34878D82A}">
                    <a16:rowId xmlns:a16="http://schemas.microsoft.com/office/drawing/2014/main" xmlns="" val="3964438669"/>
                  </a:ext>
                </a:extLst>
              </a:tr>
              <a:tr h="699099">
                <a:tc>
                  <a:txBody>
                    <a:bodyPr/>
                    <a:lstStyle/>
                    <a:p>
                      <a:pPr algn="ctr" fontAlgn="ctr"/>
                      <a:r>
                        <a:rPr lang="es-CO" sz="1100" u="none" strike="noStrike" dirty="0">
                          <a:effectLst/>
                          <a:latin typeface="Arial" panose="020B0604020202020204" pitchFamily="34" charset="0"/>
                          <a:cs typeface="Arial" panose="020B0604020202020204" pitchFamily="34" charset="0"/>
                        </a:rPr>
                        <a:t>Bienestar Animal </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2499" marR="2499" marT="2499"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Brindar las herramientas al personal del ICA a nivel nacional en pro de la mejora de las competencias que permitan el adecuado desarrollo de actividades de Bienestar Animal que deben adelantarse en campo.</a:t>
                      </a:r>
                    </a:p>
                  </a:txBody>
                  <a:tcPr marL="2499" marR="2499" marT="2499" marB="0" anchor="ctr"/>
                </a:tc>
                <a:extLst>
                  <a:ext uri="{0D108BD9-81ED-4DB2-BD59-A6C34878D82A}">
                    <a16:rowId xmlns:a16="http://schemas.microsoft.com/office/drawing/2014/main" xmlns="" val="3822115869"/>
                  </a:ext>
                </a:extLst>
              </a:tr>
              <a:tr h="736809">
                <a:tc>
                  <a:txBody>
                    <a:bodyPr/>
                    <a:lstStyle/>
                    <a:p>
                      <a:pPr algn="ctr" fontAlgn="ctr"/>
                      <a:r>
                        <a:rPr lang="es-CO" sz="1100" u="none" strike="noStrike" dirty="0">
                          <a:effectLst/>
                          <a:latin typeface="Arial" panose="020B0604020202020204" pitchFamily="34" charset="0"/>
                          <a:cs typeface="Arial" panose="020B0604020202020204" pitchFamily="34" charset="0"/>
                        </a:rPr>
                        <a:t>Derecho Disciplinario</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2499" marR="2499" marT="2499"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A través de este Diplomado el participante se actualizará en los contenidos principales del Régimen Disciplinario de los Servidores Públicos, en particular en lo relativo a las reformas introducidas por las leyes 1952 de 2019 y 2094 de 2021.</a:t>
                      </a:r>
                    </a:p>
                  </a:txBody>
                  <a:tcPr marL="2499" marR="2499" marT="2499" marB="0" anchor="ctr"/>
                </a:tc>
                <a:extLst>
                  <a:ext uri="{0D108BD9-81ED-4DB2-BD59-A6C34878D82A}">
                    <a16:rowId xmlns:a16="http://schemas.microsoft.com/office/drawing/2014/main" xmlns="" val="1490561749"/>
                  </a:ext>
                </a:extLst>
              </a:tr>
              <a:tr h="501842">
                <a:tc>
                  <a:txBody>
                    <a:bodyPr/>
                    <a:lstStyle/>
                    <a:p>
                      <a:pPr algn="ctr" fontAlgn="ctr"/>
                      <a:r>
                        <a:rPr lang="es-CO" sz="1100" u="none" strike="noStrike" dirty="0">
                          <a:effectLst/>
                          <a:latin typeface="Arial" panose="020B0604020202020204" pitchFamily="34" charset="0"/>
                          <a:cs typeface="Arial" panose="020B0604020202020204" pitchFamily="34" charset="0"/>
                        </a:rPr>
                        <a:t>Comunicación del riesgo</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2499" marR="2499" marT="2499"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Desarrollar competencias y conocimiento en temas relacionados con comunicación del riesgo para llegar al público objetivo (productores) con la información necesaria para  mejorar su productividad</a:t>
                      </a:r>
                    </a:p>
                  </a:txBody>
                  <a:tcPr marL="2499" marR="2499" marT="2499" marB="0" anchor="ctr"/>
                </a:tc>
                <a:extLst>
                  <a:ext uri="{0D108BD9-81ED-4DB2-BD59-A6C34878D82A}">
                    <a16:rowId xmlns:a16="http://schemas.microsoft.com/office/drawing/2014/main" xmlns="" val="2205794638"/>
                  </a:ext>
                </a:extLst>
              </a:tr>
            </a:tbl>
          </a:graphicData>
        </a:graphic>
      </p:graphicFrame>
      <p:sp>
        <p:nvSpPr>
          <p:cNvPr id="8" name="Rectángulo 7"/>
          <p:cNvSpPr/>
          <p:nvPr/>
        </p:nvSpPr>
        <p:spPr>
          <a:xfrm>
            <a:off x="257186" y="136331"/>
            <a:ext cx="6527813" cy="646331"/>
          </a:xfrm>
          <a:prstGeom prst="rect">
            <a:avLst/>
          </a:prstGeom>
        </p:spPr>
        <p:txBody>
          <a:bodyPr wrap="none">
            <a:spAutoFit/>
          </a:bodyPr>
          <a:lstStyle/>
          <a:p>
            <a:pPr lvl="0" algn="just">
              <a:defRPr/>
            </a:pPr>
            <a:r>
              <a:rPr lang="en-US" sz="3600" b="1" spc="-1" dirty="0">
                <a:solidFill>
                  <a:srgbClr val="739A28"/>
                </a:solidFill>
                <a:latin typeface="Arial Rounded MT Bold"/>
              </a:rPr>
              <a:t>Plan Anual de Adquisiciones</a:t>
            </a:r>
          </a:p>
        </p:txBody>
      </p:sp>
    </p:spTree>
    <p:extLst>
      <p:ext uri="{BB962C8B-B14F-4D97-AF65-F5344CB8AC3E}">
        <p14:creationId xmlns:p14="http://schemas.microsoft.com/office/powerpoint/2010/main" val="3393580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1906877434"/>
              </p:ext>
            </p:extLst>
          </p:nvPr>
        </p:nvGraphicFramePr>
        <p:xfrm>
          <a:off x="323070" y="612378"/>
          <a:ext cx="11440561" cy="5695576"/>
        </p:xfrm>
        <a:graphic>
          <a:graphicData uri="http://schemas.openxmlformats.org/drawingml/2006/table">
            <a:tbl>
              <a:tblPr>
                <a:tableStyleId>{E8B1032C-EA38-4F05-BA0D-38AFFFC7BED3}</a:tableStyleId>
              </a:tblPr>
              <a:tblGrid>
                <a:gridCol w="4595934">
                  <a:extLst>
                    <a:ext uri="{9D8B030D-6E8A-4147-A177-3AD203B41FA5}">
                      <a16:colId xmlns:a16="http://schemas.microsoft.com/office/drawing/2014/main" xmlns="" val="2110852555"/>
                    </a:ext>
                  </a:extLst>
                </a:gridCol>
                <a:gridCol w="6844627">
                  <a:extLst>
                    <a:ext uri="{9D8B030D-6E8A-4147-A177-3AD203B41FA5}">
                      <a16:colId xmlns:a16="http://schemas.microsoft.com/office/drawing/2014/main" xmlns="" val="1980044651"/>
                    </a:ext>
                  </a:extLst>
                </a:gridCol>
              </a:tblGrid>
              <a:tr h="352104">
                <a:tc>
                  <a:txBody>
                    <a:bodyPr/>
                    <a:lstStyle/>
                    <a:p>
                      <a:pPr algn="ctr" fontAlgn="ctr"/>
                      <a:r>
                        <a:rPr lang="es-CO" sz="1100" b="1" u="none" strike="noStrike" dirty="0" smtClean="0">
                          <a:effectLst/>
                          <a:latin typeface="Arial" panose="020B0604020202020204" pitchFamily="34" charset="0"/>
                          <a:cs typeface="Arial" panose="020B0604020202020204" pitchFamily="34" charset="0"/>
                        </a:rPr>
                        <a:t>NOMBRE DEL PROGRAMA</a:t>
                      </a:r>
                      <a:endParaRPr lang="es-CO" sz="1100" b="1" i="0" u="none" strike="noStrike" dirty="0">
                        <a:solidFill>
                          <a:srgbClr val="000000"/>
                        </a:solidFill>
                        <a:effectLst/>
                        <a:latin typeface="Arial" panose="020B0604020202020204" pitchFamily="34" charset="0"/>
                        <a:cs typeface="Arial" panose="020B0604020202020204" pitchFamily="34" charset="0"/>
                      </a:endParaRPr>
                    </a:p>
                  </a:txBody>
                  <a:tcPr marL="1922" marR="1922" marT="1922" marB="0" anchor="ctr">
                    <a:solidFill>
                      <a:schemeClr val="accent6">
                        <a:lumMod val="40000"/>
                        <a:lumOff val="60000"/>
                      </a:schemeClr>
                    </a:solidFill>
                  </a:tcPr>
                </a:tc>
                <a:tc>
                  <a:txBody>
                    <a:bodyPr/>
                    <a:lstStyle/>
                    <a:p>
                      <a:pPr algn="ctr" fontAlgn="ctr"/>
                      <a:r>
                        <a:rPr lang="es-CO" sz="1100" b="1" u="none" strike="noStrike" dirty="0">
                          <a:effectLst/>
                          <a:latin typeface="Arial" panose="020B0604020202020204" pitchFamily="34" charset="0"/>
                          <a:cs typeface="Arial" panose="020B0604020202020204" pitchFamily="34" charset="0"/>
                        </a:rPr>
                        <a:t>OBJETIVO DEL PROGRAMA</a:t>
                      </a:r>
                      <a:endParaRPr lang="es-CO" sz="1100" b="1" i="0" u="none" strike="noStrike" dirty="0">
                        <a:solidFill>
                          <a:srgbClr val="000000"/>
                        </a:solidFill>
                        <a:effectLst/>
                        <a:latin typeface="Arial" panose="020B0604020202020204" pitchFamily="34" charset="0"/>
                        <a:cs typeface="Arial" panose="020B0604020202020204" pitchFamily="34" charset="0"/>
                      </a:endParaRPr>
                    </a:p>
                  </a:txBody>
                  <a:tcPr marL="1922" marR="1922" marT="1922" marB="0" anchor="ctr">
                    <a:solidFill>
                      <a:schemeClr val="accent6">
                        <a:lumMod val="40000"/>
                        <a:lumOff val="60000"/>
                      </a:schemeClr>
                    </a:solidFill>
                  </a:tcPr>
                </a:tc>
                <a:extLst>
                  <a:ext uri="{0D108BD9-81ED-4DB2-BD59-A6C34878D82A}">
                    <a16:rowId xmlns:a16="http://schemas.microsoft.com/office/drawing/2014/main" xmlns="" val="2474754845"/>
                  </a:ext>
                </a:extLst>
              </a:tr>
              <a:tr h="991071">
                <a:tc>
                  <a:txBody>
                    <a:bodyPr/>
                    <a:lstStyle/>
                    <a:p>
                      <a:pPr algn="ctr" fontAlgn="ctr"/>
                      <a:r>
                        <a:rPr lang="es-ES" sz="1100" u="none" strike="noStrike" dirty="0">
                          <a:effectLst/>
                          <a:latin typeface="Arial" panose="020B0604020202020204" pitchFamily="34" charset="0"/>
                          <a:cs typeface="Arial" panose="020B0604020202020204" pitchFamily="34" charset="0"/>
                        </a:rPr>
                        <a:t>Estrategias de Comunicación para la Organización (oportuna, preventiva)</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1922" marR="1922" marT="1922"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Brindar a los participantes una visión de cómo la comunicación corporativa siendo transversal dentro de las organizaciones no tiene fórmulas mágicas, antes bien debe desarrollarse a la medida de cada empresa a partir de un juicioso análisis de la misma desde diferentes ópticas y aplicando herramientas conceptuales y metodológicas para construir un plan integrado y </a:t>
                      </a:r>
                      <a:r>
                        <a:rPr lang="es-ES" sz="1100" u="none" strike="noStrike" kern="1200" dirty="0" smtClean="0">
                          <a:solidFill>
                            <a:schemeClr val="tx1"/>
                          </a:solidFill>
                          <a:effectLst/>
                          <a:latin typeface="Arial" panose="020B0604020202020204" pitchFamily="34" charset="0"/>
                          <a:ea typeface="+mn-ea"/>
                          <a:cs typeface="Arial" panose="020B0604020202020204" pitchFamily="34" charset="0"/>
                        </a:rPr>
                        <a:t>estratégico </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de comunicación que sirva de apoyo a la empresa y plantea soluciones basadas en necesidades manifiestas, para alcanzar sus objetivos de negocio, su misión y su visión, fortalecer la cultura organizacional, mejorar el clima laboral y reforzar el </a:t>
                      </a:r>
                      <a:r>
                        <a:rPr lang="es-ES" sz="1100" u="none" strike="noStrike" kern="1200" dirty="0" smtClean="0">
                          <a:solidFill>
                            <a:schemeClr val="tx1"/>
                          </a:solidFill>
                          <a:effectLst/>
                          <a:latin typeface="Arial" panose="020B0604020202020204" pitchFamily="34" charset="0"/>
                          <a:ea typeface="+mn-ea"/>
                          <a:cs typeface="Arial" panose="020B0604020202020204" pitchFamily="34" charset="0"/>
                        </a:rPr>
                        <a:t>compromiso </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de los directivos con la estrategia de comunicación, de tal manera que se alinee el recurso humano a los objetivos corporativos y a la filosofía organizacional.</a:t>
                      </a:r>
                    </a:p>
                  </a:txBody>
                  <a:tcPr marL="1922" marR="1922" marT="1922" marB="0" anchor="ctr"/>
                </a:tc>
                <a:extLst>
                  <a:ext uri="{0D108BD9-81ED-4DB2-BD59-A6C34878D82A}">
                    <a16:rowId xmlns:a16="http://schemas.microsoft.com/office/drawing/2014/main" xmlns="" val="1929916295"/>
                  </a:ext>
                </a:extLst>
              </a:tr>
              <a:tr h="345715">
                <a:tc>
                  <a:txBody>
                    <a:bodyPr/>
                    <a:lstStyle/>
                    <a:p>
                      <a:pPr algn="ctr" fontAlgn="ctr"/>
                      <a:r>
                        <a:rPr lang="es-CO" sz="1100" u="none" strike="noStrike" dirty="0">
                          <a:effectLst/>
                          <a:latin typeface="Arial" panose="020B0604020202020204" pitchFamily="34" charset="0"/>
                          <a:cs typeface="Arial" panose="020B0604020202020204" pitchFamily="34" charset="0"/>
                        </a:rPr>
                        <a:t>Auditoría forense</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1922" marR="1922" marT="1922"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Conocer técnicas para el desarrollo de auditarías forenses para el sector público</a:t>
                      </a:r>
                    </a:p>
                  </a:txBody>
                  <a:tcPr marL="1922" marR="1922" marT="1922" marB="0" anchor="ctr"/>
                </a:tc>
                <a:extLst>
                  <a:ext uri="{0D108BD9-81ED-4DB2-BD59-A6C34878D82A}">
                    <a16:rowId xmlns:a16="http://schemas.microsoft.com/office/drawing/2014/main" xmlns="" val="3600988632"/>
                  </a:ext>
                </a:extLst>
              </a:tr>
              <a:tr h="446782">
                <a:tc>
                  <a:txBody>
                    <a:bodyPr/>
                    <a:lstStyle/>
                    <a:p>
                      <a:pPr algn="ctr" fontAlgn="ctr"/>
                      <a:r>
                        <a:rPr lang="en-US" sz="1100" u="none" strike="noStrike" dirty="0">
                          <a:effectLst/>
                          <a:latin typeface="Arial" panose="020B0604020202020204" pitchFamily="34" charset="0"/>
                          <a:cs typeface="Arial" panose="020B0604020202020204" pitchFamily="34" charset="0"/>
                        </a:rPr>
                        <a:t>VMware vSphere: Install, Configure, </a:t>
                      </a:r>
                      <a:r>
                        <a:rPr lang="en-US" sz="1100" u="none" strike="noStrike" dirty="0" err="1">
                          <a:effectLst/>
                          <a:latin typeface="Arial" panose="020B0604020202020204" pitchFamily="34" charset="0"/>
                          <a:cs typeface="Arial" panose="020B0604020202020204" pitchFamily="34" charset="0"/>
                        </a:rPr>
                        <a:t>Manag</a:t>
                      </a:r>
                      <a:endParaRPr lang="en-US" sz="1100" b="0" i="0" u="none" strike="noStrike" dirty="0">
                        <a:solidFill>
                          <a:srgbClr val="000000"/>
                        </a:solidFill>
                        <a:effectLst/>
                        <a:latin typeface="Arial" panose="020B0604020202020204" pitchFamily="34" charset="0"/>
                        <a:cs typeface="Arial" panose="020B0604020202020204" pitchFamily="34" charset="0"/>
                      </a:endParaRPr>
                    </a:p>
                  </a:txBody>
                  <a:tcPr marL="1922" marR="1922" marT="1922"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Este curso se enfoca en la instalación, configuración y administración de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VMware</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vSphere</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8, que incluye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VMware</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ESXi</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8 y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VMware</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vCenter</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8. Este curso lo prepara para administrar una infraestructura de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vSphere</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para una organización de cualquier tamaño. Este curso es la base para la mayoría de las tecnologías de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VMware</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en el centro de datos definido por software.</a:t>
                      </a:r>
                    </a:p>
                  </a:txBody>
                  <a:tcPr marL="1922" marR="1922" marT="1922" marB="0" anchor="ctr"/>
                </a:tc>
                <a:extLst>
                  <a:ext uri="{0D108BD9-81ED-4DB2-BD59-A6C34878D82A}">
                    <a16:rowId xmlns:a16="http://schemas.microsoft.com/office/drawing/2014/main" xmlns="" val="3235203999"/>
                  </a:ext>
                </a:extLst>
              </a:tr>
              <a:tr h="1540703">
                <a:tc>
                  <a:txBody>
                    <a:bodyPr/>
                    <a:lstStyle/>
                    <a:p>
                      <a:pPr algn="ctr" fontAlgn="ctr"/>
                      <a:r>
                        <a:rPr lang="en-US" sz="1100" u="none" strike="noStrike" dirty="0">
                          <a:effectLst/>
                          <a:latin typeface="Arial" panose="020B0604020202020204" pitchFamily="34" charset="0"/>
                          <a:cs typeface="Arial" panose="020B0604020202020204" pitchFamily="34" charset="0"/>
                        </a:rPr>
                        <a:t>Certified Information Security Manager® (CISM®) ISACA®</a:t>
                      </a:r>
                      <a:endParaRPr lang="en-US" sz="1100" b="0" i="0" u="none" strike="noStrike" dirty="0">
                        <a:solidFill>
                          <a:srgbClr val="000000"/>
                        </a:solidFill>
                        <a:effectLst/>
                        <a:latin typeface="Arial" panose="020B0604020202020204" pitchFamily="34" charset="0"/>
                        <a:cs typeface="Arial" panose="020B0604020202020204" pitchFamily="34" charset="0"/>
                      </a:endParaRPr>
                    </a:p>
                  </a:txBody>
                  <a:tcPr marL="1922" marR="1922" marT="1922"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Establecer y/o mantener un marco de gobierno de la Seguridad de la Información y procesos de apoyo para asegurar que su estrategia esté alineada con las metas y objetivos de la organización</a:t>
                      </a:r>
                      <a:r>
                        <a:rPr lang="es-ES" sz="1100" u="none" strike="noStrike" kern="1200" dirty="0" smtClean="0">
                          <a:solidFill>
                            <a:schemeClr val="tx1"/>
                          </a:solidFill>
                          <a:effectLst/>
                          <a:latin typeface="Arial" panose="020B0604020202020204" pitchFamily="34" charset="0"/>
                          <a:ea typeface="+mn-ea"/>
                          <a:cs typeface="Arial" panose="020B0604020202020204" pitchFamily="34" charset="0"/>
                        </a:rPr>
                        <a:t>.</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a:r>
                      <a:br>
                        <a:rPr lang="es-ES" sz="1100" u="none" strike="noStrike" kern="1200" dirty="0">
                          <a:solidFill>
                            <a:schemeClr val="tx1"/>
                          </a:solidFill>
                          <a:effectLst/>
                          <a:latin typeface="Arial" panose="020B0604020202020204" pitchFamily="34" charset="0"/>
                          <a:ea typeface="+mn-ea"/>
                          <a:cs typeface="Arial" panose="020B0604020202020204" pitchFamily="34" charset="0"/>
                        </a:rPr>
                      </a:br>
                      <a:r>
                        <a:rPr lang="es-ES" sz="1100" u="none" strike="noStrike" kern="1200" dirty="0">
                          <a:solidFill>
                            <a:schemeClr val="tx1"/>
                          </a:solidFill>
                          <a:effectLst/>
                          <a:latin typeface="Arial" panose="020B0604020202020204" pitchFamily="34" charset="0"/>
                          <a:ea typeface="+mn-ea"/>
                          <a:cs typeface="Arial" panose="020B0604020202020204" pitchFamily="34" charset="0"/>
                        </a:rPr>
                        <a:t>• Gestionar el riesgo de la información a un nivel aceptable basado en el apetito de riesgo para cumplir las metas y objetivos de la organización</a:t>
                      </a:r>
                      <a:r>
                        <a:rPr lang="es-ES" sz="1100" u="none" strike="noStrike" kern="1200" dirty="0" smtClean="0">
                          <a:solidFill>
                            <a:schemeClr val="tx1"/>
                          </a:solidFill>
                          <a:effectLst/>
                          <a:latin typeface="Arial" panose="020B0604020202020204" pitchFamily="34" charset="0"/>
                          <a:ea typeface="+mn-ea"/>
                          <a:cs typeface="Arial" panose="020B0604020202020204" pitchFamily="34" charset="0"/>
                        </a:rPr>
                        <a:t>.</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a:r>
                      <a:br>
                        <a:rPr lang="es-ES" sz="1100" u="none" strike="noStrike" kern="1200" dirty="0">
                          <a:solidFill>
                            <a:schemeClr val="tx1"/>
                          </a:solidFill>
                          <a:effectLst/>
                          <a:latin typeface="Arial" panose="020B0604020202020204" pitchFamily="34" charset="0"/>
                          <a:ea typeface="+mn-ea"/>
                          <a:cs typeface="Arial" panose="020B0604020202020204" pitchFamily="34" charset="0"/>
                        </a:rPr>
                      </a:br>
                      <a:r>
                        <a:rPr lang="es-ES" sz="1100" u="none" strike="noStrike" kern="1200" dirty="0">
                          <a:solidFill>
                            <a:schemeClr val="tx1"/>
                          </a:solidFill>
                          <a:effectLst/>
                          <a:latin typeface="Arial" panose="020B0604020202020204" pitchFamily="34" charset="0"/>
                          <a:ea typeface="+mn-ea"/>
                          <a:cs typeface="Arial" panose="020B0604020202020204" pitchFamily="34" charset="0"/>
                        </a:rPr>
                        <a:t>• Desarrollar y mantener un programa de Seguridad de la Información que identifique, administre y proteja los activos de la organización al mismo tiempo que se alinea con los objetivos comerciales, apoyando así una postura de seguridad efectiva</a:t>
                      </a:r>
                      <a:r>
                        <a:rPr lang="es-ES" sz="1100" u="none" strike="noStrike" kern="1200" dirty="0" smtClean="0">
                          <a:solidFill>
                            <a:schemeClr val="tx1"/>
                          </a:solidFill>
                          <a:effectLst/>
                          <a:latin typeface="Arial" panose="020B0604020202020204" pitchFamily="34" charset="0"/>
                          <a:ea typeface="+mn-ea"/>
                          <a:cs typeface="Arial" panose="020B0604020202020204" pitchFamily="34" charset="0"/>
                        </a:rPr>
                        <a:t>.</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a:r>
                      <a:br>
                        <a:rPr lang="es-ES" sz="1100" u="none" strike="noStrike" kern="1200" dirty="0">
                          <a:solidFill>
                            <a:schemeClr val="tx1"/>
                          </a:solidFill>
                          <a:effectLst/>
                          <a:latin typeface="Arial" panose="020B0604020202020204" pitchFamily="34" charset="0"/>
                          <a:ea typeface="+mn-ea"/>
                          <a:cs typeface="Arial" panose="020B0604020202020204" pitchFamily="34" charset="0"/>
                        </a:rPr>
                      </a:br>
                      <a:r>
                        <a:rPr lang="es-ES" sz="1100" u="none" strike="noStrike" kern="1200" dirty="0">
                          <a:solidFill>
                            <a:schemeClr val="tx1"/>
                          </a:solidFill>
                          <a:effectLst/>
                          <a:latin typeface="Arial" panose="020B0604020202020204" pitchFamily="34" charset="0"/>
                          <a:ea typeface="+mn-ea"/>
                          <a:cs typeface="Arial" panose="020B0604020202020204" pitchFamily="34" charset="0"/>
                        </a:rPr>
                        <a:t>• Planificar, establecer y gestionar la capacidad de detectar, investigar, responder y recuperarse de los incidentes de Seguridad de la Información para minimizar el impacto comercial.</a:t>
                      </a:r>
                    </a:p>
                  </a:txBody>
                  <a:tcPr marL="1922" marR="1922" marT="1922" marB="0" anchor="ctr"/>
                </a:tc>
                <a:extLst>
                  <a:ext uri="{0D108BD9-81ED-4DB2-BD59-A6C34878D82A}">
                    <a16:rowId xmlns:a16="http://schemas.microsoft.com/office/drawing/2014/main" xmlns="" val="4094474732"/>
                  </a:ext>
                </a:extLst>
              </a:tr>
              <a:tr h="661165">
                <a:tc>
                  <a:txBody>
                    <a:bodyPr/>
                    <a:lstStyle/>
                    <a:p>
                      <a:pPr algn="ctr" fontAlgn="ctr"/>
                      <a:r>
                        <a:rPr lang="es-CO" sz="1100" u="none" strike="noStrike" dirty="0">
                          <a:effectLst/>
                          <a:latin typeface="Arial" panose="020B0604020202020204" pitchFamily="34" charset="0"/>
                          <a:cs typeface="Arial" panose="020B0604020202020204" pitchFamily="34" charset="0"/>
                        </a:rPr>
                        <a:t>Microsoft </a:t>
                      </a:r>
                      <a:r>
                        <a:rPr lang="es-CO" sz="1100" u="none" strike="noStrike" dirty="0" err="1">
                          <a:effectLst/>
                          <a:latin typeface="Arial" panose="020B0604020202020204" pitchFamily="34" charset="0"/>
                          <a:cs typeface="Arial" panose="020B0604020202020204" pitchFamily="34" charset="0"/>
                        </a:rPr>
                        <a:t>Power</a:t>
                      </a:r>
                      <a:r>
                        <a:rPr lang="es-CO" sz="1100" u="none" strike="noStrike" dirty="0">
                          <a:effectLst/>
                          <a:latin typeface="Arial" panose="020B0604020202020204" pitchFamily="34" charset="0"/>
                          <a:cs typeface="Arial" panose="020B0604020202020204" pitchFamily="34" charset="0"/>
                        </a:rPr>
                        <a:t> BI</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1922" marR="1922" marT="1922" marB="0" anchor="ctr"/>
                </a:tc>
                <a:tc>
                  <a:txBody>
                    <a:bodyPr/>
                    <a:lstStyle/>
                    <a:p>
                      <a:pPr algn="ctr" fontAlgn="ctr"/>
                      <a:r>
                        <a:rPr lang="es-ES" sz="1100" u="none" strike="noStrike" kern="1200" dirty="0" smtClean="0">
                          <a:solidFill>
                            <a:schemeClr val="tx1"/>
                          </a:solidFill>
                          <a:effectLst/>
                          <a:latin typeface="Arial" panose="020B0604020202020204" pitchFamily="34" charset="0"/>
                          <a:ea typeface="+mn-ea"/>
                          <a:cs typeface="Arial" panose="020B0604020202020204" pitchFamily="34" charset="0"/>
                        </a:rPr>
                        <a:t>Incorporar </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la herramienta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Power</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BI en el proceso de extracción, transformación y análisis de datos mediante la creación de informes y </a:t>
                      </a:r>
                      <a:r>
                        <a:rPr lang="es-ES" sz="1100" u="none" strike="noStrike" kern="1200" dirty="0" err="1">
                          <a:solidFill>
                            <a:schemeClr val="tx1"/>
                          </a:solidFill>
                          <a:effectLst/>
                          <a:latin typeface="Arial" panose="020B0604020202020204" pitchFamily="34" charset="0"/>
                          <a:ea typeface="+mn-ea"/>
                          <a:cs typeface="Arial" panose="020B0604020202020204" pitchFamily="34" charset="0"/>
                        </a:rPr>
                        <a:t>dashboards</a:t>
                      </a:r>
                      <a:r>
                        <a:rPr lang="es-ES" sz="1100" u="none" strike="noStrike" kern="1200" dirty="0">
                          <a:solidFill>
                            <a:schemeClr val="tx1"/>
                          </a:solidFill>
                          <a:effectLst/>
                          <a:latin typeface="Arial" panose="020B0604020202020204" pitchFamily="34" charset="0"/>
                          <a:ea typeface="+mn-ea"/>
                          <a:cs typeface="Arial" panose="020B0604020202020204" pitchFamily="34" charset="0"/>
                        </a:rPr>
                        <a:t> efectivos en navegadores Web y dispositivos móviles</a:t>
                      </a:r>
                    </a:p>
                  </a:txBody>
                  <a:tcPr marL="1922" marR="1922" marT="1922" marB="0" anchor="ctr"/>
                </a:tc>
                <a:extLst>
                  <a:ext uri="{0D108BD9-81ED-4DB2-BD59-A6C34878D82A}">
                    <a16:rowId xmlns:a16="http://schemas.microsoft.com/office/drawing/2014/main" xmlns="" val="2948935860"/>
                  </a:ext>
                </a:extLst>
              </a:tr>
              <a:tr h="780365">
                <a:tc>
                  <a:txBody>
                    <a:bodyPr/>
                    <a:lstStyle/>
                    <a:p>
                      <a:pPr algn="ctr" fontAlgn="ctr"/>
                      <a:r>
                        <a:rPr lang="es-ES" sz="1100" u="none" strike="noStrike" dirty="0" smtClean="0">
                          <a:effectLst/>
                          <a:latin typeface="Arial" panose="020B0604020202020204" pitchFamily="34" charset="0"/>
                          <a:cs typeface="Arial" panose="020B0604020202020204" pitchFamily="34" charset="0"/>
                        </a:rPr>
                        <a:t>Formulación, </a:t>
                      </a:r>
                      <a:r>
                        <a:rPr lang="es-ES" sz="1100" u="none" strike="noStrike" dirty="0">
                          <a:effectLst/>
                          <a:latin typeface="Arial" panose="020B0604020202020204" pitchFamily="34" charset="0"/>
                          <a:cs typeface="Arial" panose="020B0604020202020204" pitchFamily="34" charset="0"/>
                        </a:rPr>
                        <a:t>seguimiento y </a:t>
                      </a:r>
                      <a:r>
                        <a:rPr lang="es-ES" sz="1100" u="none" strike="noStrike" dirty="0" smtClean="0">
                          <a:effectLst/>
                          <a:latin typeface="Arial" panose="020B0604020202020204" pitchFamily="34" charset="0"/>
                          <a:cs typeface="Arial" panose="020B0604020202020204" pitchFamily="34" charset="0"/>
                        </a:rPr>
                        <a:t>evaluación   </a:t>
                      </a:r>
                      <a:r>
                        <a:rPr lang="es-ES" sz="1100" u="none" strike="noStrike" dirty="0">
                          <a:effectLst/>
                          <a:latin typeface="Arial" panose="020B0604020202020204" pitchFamily="34" charset="0"/>
                          <a:cs typeface="Arial" panose="020B0604020202020204" pitchFamily="34" charset="0"/>
                        </a:rPr>
                        <a:t>de proyectos  de </a:t>
                      </a:r>
                      <a:r>
                        <a:rPr lang="es-ES" sz="1100" u="none" strike="noStrike" dirty="0" smtClean="0">
                          <a:effectLst/>
                          <a:latin typeface="Arial" panose="020B0604020202020204" pitchFamily="34" charset="0"/>
                          <a:cs typeface="Arial" panose="020B0604020202020204" pitchFamily="34" charset="0"/>
                        </a:rPr>
                        <a:t>inversión </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1922" marR="1922" marT="1922" marB="0" anchor="ctr"/>
                </a:tc>
                <a:tc>
                  <a:txBody>
                    <a:bodyPr/>
                    <a:lstStyle/>
                    <a:p>
                      <a:pPr algn="ctr" fontAlgn="ctr"/>
                      <a:r>
                        <a:rPr lang="es-ES" sz="1100" u="none" strike="noStrike" kern="1200" dirty="0">
                          <a:solidFill>
                            <a:schemeClr val="tx1"/>
                          </a:solidFill>
                          <a:effectLst/>
                          <a:latin typeface="Arial" panose="020B0604020202020204" pitchFamily="34" charset="0"/>
                          <a:ea typeface="+mn-ea"/>
                          <a:cs typeface="Arial" panose="020B0604020202020204" pitchFamily="34" charset="0"/>
                        </a:rPr>
                        <a:t>Reconocer y apropiar las buenas prácticas de la dirección de proyectos  a través del planteamiento de estrategias que permiten la planificación, ejecución y control de un proyecto.</a:t>
                      </a:r>
                    </a:p>
                  </a:txBody>
                  <a:tcPr marL="1922" marR="1922" marT="1922" marB="0" anchor="ctr"/>
                </a:tc>
                <a:extLst>
                  <a:ext uri="{0D108BD9-81ED-4DB2-BD59-A6C34878D82A}">
                    <a16:rowId xmlns:a16="http://schemas.microsoft.com/office/drawing/2014/main" xmlns="" val="3903745064"/>
                  </a:ext>
                </a:extLst>
              </a:tr>
            </a:tbl>
          </a:graphicData>
        </a:graphic>
      </p:graphicFrame>
    </p:spTree>
    <p:extLst>
      <p:ext uri="{BB962C8B-B14F-4D97-AF65-F5344CB8AC3E}">
        <p14:creationId xmlns:p14="http://schemas.microsoft.com/office/powerpoint/2010/main" val="645901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a 3"/>
          <p:cNvGraphicFramePr>
            <a:graphicFrameLocks noGrp="1"/>
          </p:cNvGraphicFramePr>
          <p:nvPr>
            <p:extLst>
              <p:ext uri="{D42A27DB-BD31-4B8C-83A1-F6EECF244321}">
                <p14:modId xmlns:p14="http://schemas.microsoft.com/office/powerpoint/2010/main" val="1475626008"/>
              </p:ext>
            </p:extLst>
          </p:nvPr>
        </p:nvGraphicFramePr>
        <p:xfrm>
          <a:off x="282634" y="730423"/>
          <a:ext cx="11299766" cy="5296304"/>
        </p:xfrm>
        <a:graphic>
          <a:graphicData uri="http://schemas.openxmlformats.org/drawingml/2006/table">
            <a:tbl>
              <a:tblPr>
                <a:tableStyleId>{E8B1032C-EA38-4F05-BA0D-38AFFFC7BED3}</a:tableStyleId>
              </a:tblPr>
              <a:tblGrid>
                <a:gridCol w="5661535">
                  <a:extLst>
                    <a:ext uri="{9D8B030D-6E8A-4147-A177-3AD203B41FA5}">
                      <a16:colId xmlns:a16="http://schemas.microsoft.com/office/drawing/2014/main" xmlns="" val="646382030"/>
                    </a:ext>
                  </a:extLst>
                </a:gridCol>
                <a:gridCol w="5638231">
                  <a:extLst>
                    <a:ext uri="{9D8B030D-6E8A-4147-A177-3AD203B41FA5}">
                      <a16:colId xmlns:a16="http://schemas.microsoft.com/office/drawing/2014/main" xmlns="" val="452572277"/>
                    </a:ext>
                  </a:extLst>
                </a:gridCol>
              </a:tblGrid>
              <a:tr h="493643">
                <a:tc>
                  <a:txBody>
                    <a:bodyPr/>
                    <a:lstStyle/>
                    <a:p>
                      <a:pPr algn="ctr" fontAlgn="ctr"/>
                      <a:r>
                        <a:rPr lang="es-CO" sz="1200" b="1" u="none" strike="noStrike" dirty="0">
                          <a:effectLst/>
                        </a:rPr>
                        <a:t>NOMBRE DEL PROGRAMA</a:t>
                      </a:r>
                      <a:endParaRPr lang="es-CO" sz="1200" b="1" i="0" u="none" strike="noStrike" dirty="0">
                        <a:solidFill>
                          <a:srgbClr val="000000"/>
                        </a:solidFill>
                        <a:effectLst/>
                        <a:latin typeface="Arial" panose="020B0604020202020204" pitchFamily="34" charset="0"/>
                      </a:endParaRPr>
                    </a:p>
                  </a:txBody>
                  <a:tcPr marL="2744" marR="2744" marT="2744" marB="0" anchor="ctr">
                    <a:solidFill>
                      <a:schemeClr val="accent6">
                        <a:lumMod val="40000"/>
                        <a:lumOff val="60000"/>
                      </a:schemeClr>
                    </a:solidFill>
                  </a:tcPr>
                </a:tc>
                <a:tc>
                  <a:txBody>
                    <a:bodyPr/>
                    <a:lstStyle/>
                    <a:p>
                      <a:pPr algn="ctr" fontAlgn="ctr"/>
                      <a:r>
                        <a:rPr lang="es-CO" sz="1200" b="1" u="none" strike="noStrike" kern="1200" dirty="0">
                          <a:solidFill>
                            <a:schemeClr val="tx1"/>
                          </a:solidFill>
                          <a:effectLst/>
                          <a:latin typeface="+mn-lt"/>
                          <a:ea typeface="+mn-ea"/>
                          <a:cs typeface="+mn-cs"/>
                        </a:rPr>
                        <a:t>OBJETIVO DEL PROGRAMA</a:t>
                      </a:r>
                    </a:p>
                  </a:txBody>
                  <a:tcPr marL="2744" marR="2744" marT="2744" marB="0" anchor="ctr">
                    <a:solidFill>
                      <a:schemeClr val="accent6">
                        <a:lumMod val="40000"/>
                        <a:lumOff val="60000"/>
                      </a:schemeClr>
                    </a:solidFill>
                  </a:tcPr>
                </a:tc>
                <a:extLst>
                  <a:ext uri="{0D108BD9-81ED-4DB2-BD59-A6C34878D82A}">
                    <a16:rowId xmlns:a16="http://schemas.microsoft.com/office/drawing/2014/main" xmlns="" val="2859396566"/>
                  </a:ext>
                </a:extLst>
              </a:tr>
              <a:tr h="861804">
                <a:tc>
                  <a:txBody>
                    <a:bodyPr/>
                    <a:lstStyle/>
                    <a:p>
                      <a:pPr algn="ctr" fontAlgn="ctr"/>
                      <a:r>
                        <a:rPr lang="es-CO" sz="1100" u="none" strike="noStrike" dirty="0">
                          <a:effectLst/>
                          <a:latin typeface="Arial" panose="020B0604020202020204" pitchFamily="34" charset="0"/>
                          <a:cs typeface="Arial" panose="020B0604020202020204" pitchFamily="34" charset="0"/>
                        </a:rPr>
                        <a:t>Habilidades Gerenciales</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habilidades personales, habilidades interpersonales y habilidades sistémicas</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extLst>
                  <a:ext uri="{0D108BD9-81ED-4DB2-BD59-A6C34878D82A}">
                    <a16:rowId xmlns:a16="http://schemas.microsoft.com/office/drawing/2014/main" xmlns="" val="683920805"/>
                  </a:ext>
                </a:extLst>
              </a:tr>
              <a:tr h="616363">
                <a:tc>
                  <a:txBody>
                    <a:bodyPr/>
                    <a:lstStyle/>
                    <a:p>
                      <a:pPr algn="ctr" fontAlgn="ctr"/>
                      <a:r>
                        <a:rPr lang="es-ES" sz="1100" u="none" strike="noStrike" dirty="0">
                          <a:effectLst/>
                          <a:latin typeface="Arial" panose="020B0604020202020204" pitchFamily="34" charset="0"/>
                          <a:cs typeface="Arial" panose="020B0604020202020204" pitchFamily="34" charset="0"/>
                        </a:rPr>
                        <a:t>Manejo integrado de plagas MIP en cultivos de interés </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tc>
                  <a:txBody>
                    <a:bodyPr/>
                    <a:lstStyle/>
                    <a:p>
                      <a:pPr algn="ctr" fontAlgn="ctr"/>
                      <a:r>
                        <a:rPr lang="es-CO" sz="1100" u="none" strike="noStrike" dirty="0">
                          <a:effectLst/>
                          <a:latin typeface="Arial" panose="020B0604020202020204" pitchFamily="34" charset="0"/>
                          <a:cs typeface="Arial" panose="020B0604020202020204" pitchFamily="34" charset="0"/>
                        </a:rPr>
                        <a:t>Aprender sobre estrategias de manejo integrado de plagas aplicable a acciones institucionales</a:t>
                      </a:r>
                      <a:endParaRPr lang="es-CO"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extLst>
                  <a:ext uri="{0D108BD9-81ED-4DB2-BD59-A6C34878D82A}">
                    <a16:rowId xmlns:a16="http://schemas.microsoft.com/office/drawing/2014/main" xmlns="" val="3508708200"/>
                  </a:ext>
                </a:extLst>
              </a:tr>
              <a:tr h="984524">
                <a:tc>
                  <a:txBody>
                    <a:bodyPr/>
                    <a:lstStyle/>
                    <a:p>
                      <a:pPr algn="ctr" fontAlgn="ctr"/>
                      <a:r>
                        <a:rPr lang="es-ES" sz="1100" u="none" strike="noStrike" dirty="0">
                          <a:effectLst/>
                          <a:latin typeface="Arial" panose="020B0604020202020204" pitchFamily="34" charset="0"/>
                          <a:cs typeface="Arial" panose="020B0604020202020204" pitchFamily="34" charset="0"/>
                        </a:rPr>
                        <a:t>Actualización en la realización de evaluaciones de riesgo</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Conocer el procedimiento de otros servicios oficiales para la realización de ER</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extLst>
                  <a:ext uri="{0D108BD9-81ED-4DB2-BD59-A6C34878D82A}">
                    <a16:rowId xmlns:a16="http://schemas.microsoft.com/office/drawing/2014/main" xmlns="" val="2672218379"/>
                  </a:ext>
                </a:extLst>
              </a:tr>
              <a:tr h="616363">
                <a:tc>
                  <a:txBody>
                    <a:bodyPr/>
                    <a:lstStyle/>
                    <a:p>
                      <a:pPr algn="ctr" fontAlgn="ctr"/>
                      <a:r>
                        <a:rPr lang="es-ES" sz="1100" u="none" strike="noStrike" dirty="0" smtClean="0">
                          <a:effectLst/>
                          <a:latin typeface="Arial" panose="020B0604020202020204" pitchFamily="34" charset="0"/>
                          <a:cs typeface="Arial" panose="020B0604020202020204" pitchFamily="34" charset="0"/>
                        </a:rPr>
                        <a:t>Plagas y Enfermedades Transfronterizas y trashumancia, su control en nodos o pasos autorizados</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tc>
                  <a:txBody>
                    <a:bodyPr/>
                    <a:lstStyle/>
                    <a:p>
                      <a:pPr algn="ctr" fontAlgn="ctr"/>
                      <a:r>
                        <a:rPr lang="es-ES" sz="1100" u="none" strike="noStrike" dirty="0" smtClean="0">
                          <a:effectLst/>
                          <a:latin typeface="Arial" panose="020B0604020202020204" pitchFamily="34" charset="0"/>
                          <a:cs typeface="Arial" panose="020B0604020202020204" pitchFamily="34" charset="0"/>
                        </a:rPr>
                        <a:t>Desarrollar </a:t>
                      </a:r>
                      <a:r>
                        <a:rPr lang="es-ES" sz="1100" u="none" strike="noStrike" dirty="0">
                          <a:effectLst/>
                          <a:latin typeface="Arial" panose="020B0604020202020204" pitchFamily="34" charset="0"/>
                          <a:cs typeface="Arial" panose="020B0604020202020204" pitchFamily="34" charset="0"/>
                        </a:rPr>
                        <a:t>mayores conocimientos y habilidades </a:t>
                      </a:r>
                      <a:r>
                        <a:rPr lang="es-ES" sz="1100" u="none" strike="noStrike" dirty="0" smtClean="0">
                          <a:effectLst/>
                          <a:latin typeface="Arial" panose="020B0604020202020204" pitchFamily="34" charset="0"/>
                          <a:cs typeface="Arial" panose="020B0604020202020204" pitchFamily="34" charset="0"/>
                        </a:rPr>
                        <a:t>técnicas </a:t>
                      </a:r>
                      <a:r>
                        <a:rPr lang="es-ES" sz="1100" u="none" strike="noStrike" dirty="0">
                          <a:effectLst/>
                          <a:latin typeface="Arial" panose="020B0604020202020204" pitchFamily="34" charset="0"/>
                          <a:cs typeface="Arial" panose="020B0604020202020204" pitchFamily="34" charset="0"/>
                        </a:rPr>
                        <a:t>en la </a:t>
                      </a:r>
                      <a:r>
                        <a:rPr lang="es-ES" sz="1100" u="none" strike="noStrike" dirty="0" smtClean="0">
                          <a:effectLst/>
                          <a:latin typeface="Arial" panose="020B0604020202020204" pitchFamily="34" charset="0"/>
                          <a:cs typeface="Arial" panose="020B0604020202020204" pitchFamily="34" charset="0"/>
                        </a:rPr>
                        <a:t>prevención </a:t>
                      </a:r>
                      <a:r>
                        <a:rPr lang="es-ES" sz="1100" u="none" strike="noStrike" dirty="0">
                          <a:effectLst/>
                          <a:latin typeface="Arial" panose="020B0604020202020204" pitchFamily="34" charset="0"/>
                          <a:cs typeface="Arial" panose="020B0604020202020204" pitchFamily="34" charset="0"/>
                        </a:rPr>
                        <a:t>de riesgos sanitarios relacionados con el comercio y viajes internacionales, mejorar la capacidad de </a:t>
                      </a:r>
                      <a:r>
                        <a:rPr lang="es-ES" sz="1100" u="none" strike="noStrike" dirty="0" smtClean="0">
                          <a:effectLst/>
                          <a:latin typeface="Arial" panose="020B0604020202020204" pitchFamily="34" charset="0"/>
                          <a:cs typeface="Arial" panose="020B0604020202020204" pitchFamily="34" charset="0"/>
                        </a:rPr>
                        <a:t>coordinación </a:t>
                      </a:r>
                      <a:r>
                        <a:rPr lang="es-ES" sz="1100" u="none" strike="noStrike" dirty="0">
                          <a:effectLst/>
                          <a:latin typeface="Arial" panose="020B0604020202020204" pitchFamily="34" charset="0"/>
                          <a:cs typeface="Arial" panose="020B0604020202020204" pitchFamily="34" charset="0"/>
                        </a:rPr>
                        <a:t>, toma de decisiones y respuesta </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extLst>
                  <a:ext uri="{0D108BD9-81ED-4DB2-BD59-A6C34878D82A}">
                    <a16:rowId xmlns:a16="http://schemas.microsoft.com/office/drawing/2014/main" xmlns="" val="1419376832"/>
                  </a:ext>
                </a:extLst>
              </a:tr>
              <a:tr h="1107244">
                <a:tc>
                  <a:txBody>
                    <a:bodyPr/>
                    <a:lstStyle/>
                    <a:p>
                      <a:pPr algn="ctr" fontAlgn="ctr"/>
                      <a:r>
                        <a:rPr lang="es-ES" sz="1100" u="none" strike="noStrike" dirty="0">
                          <a:effectLst/>
                          <a:latin typeface="Arial" panose="020B0604020202020204" pitchFamily="34" charset="0"/>
                          <a:cs typeface="Arial" panose="020B0604020202020204" pitchFamily="34" charset="0"/>
                        </a:rPr>
                        <a:t>Cuidado y uso de los animales de investigación, educación y</a:t>
                      </a:r>
                      <a:br>
                        <a:rPr lang="es-ES" sz="1100" u="none" strike="noStrike" dirty="0">
                          <a:effectLst/>
                          <a:latin typeface="Arial" panose="020B0604020202020204" pitchFamily="34" charset="0"/>
                          <a:cs typeface="Arial" panose="020B0604020202020204" pitchFamily="34" charset="0"/>
                        </a:rPr>
                      </a:br>
                      <a:r>
                        <a:rPr lang="es-ES" sz="1100" u="none" strike="noStrike" dirty="0">
                          <a:effectLst/>
                          <a:latin typeface="Arial" panose="020B0604020202020204" pitchFamily="34" charset="0"/>
                          <a:cs typeface="Arial" panose="020B0604020202020204" pitchFamily="34" charset="0"/>
                        </a:rPr>
                        <a:t>estudios de seguridad con énfasis en la estructuración y manejo de Comités Institucionales </a:t>
                      </a:r>
                      <a:r>
                        <a:rPr lang="es-ES" sz="1100" u="none" strike="noStrike" dirty="0" smtClean="0">
                          <a:effectLst/>
                          <a:latin typeface="Arial" panose="020B0604020202020204" pitchFamily="34" charset="0"/>
                          <a:cs typeface="Arial" panose="020B0604020202020204" pitchFamily="34" charset="0"/>
                        </a:rPr>
                        <a:t>de</a:t>
                      </a:r>
                      <a:r>
                        <a:rPr lang="es-ES" sz="1100" u="none" strike="noStrike" baseline="0" dirty="0" smtClean="0">
                          <a:effectLst/>
                          <a:latin typeface="Arial" panose="020B0604020202020204" pitchFamily="34" charset="0"/>
                          <a:cs typeface="Arial" panose="020B0604020202020204" pitchFamily="34" charset="0"/>
                        </a:rPr>
                        <a:t> </a:t>
                      </a:r>
                      <a:r>
                        <a:rPr lang="es-ES" sz="1100" u="none" strike="noStrike" dirty="0" smtClean="0">
                          <a:effectLst/>
                          <a:latin typeface="Arial" panose="020B0604020202020204" pitchFamily="34" charset="0"/>
                          <a:cs typeface="Arial" panose="020B0604020202020204" pitchFamily="34" charset="0"/>
                        </a:rPr>
                        <a:t>Cuidado </a:t>
                      </a:r>
                      <a:r>
                        <a:rPr lang="es-ES" sz="1100" u="none" strike="noStrike" dirty="0">
                          <a:effectLst/>
                          <a:latin typeface="Arial" panose="020B0604020202020204" pitchFamily="34" charset="0"/>
                          <a:cs typeface="Arial" panose="020B0604020202020204" pitchFamily="34" charset="0"/>
                        </a:rPr>
                        <a:t>y Uso (CICUA)</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 Dar cumplimiento a lo que la Ley 84 de 1989 nos exige como entidad.</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extLst>
                  <a:ext uri="{0D108BD9-81ED-4DB2-BD59-A6C34878D82A}">
                    <a16:rowId xmlns:a16="http://schemas.microsoft.com/office/drawing/2014/main" xmlns="" val="2389213231"/>
                  </a:ext>
                </a:extLst>
              </a:tr>
              <a:tr h="616363">
                <a:tc>
                  <a:txBody>
                    <a:bodyPr/>
                    <a:lstStyle/>
                    <a:p>
                      <a:pPr algn="ctr" fontAlgn="ctr"/>
                      <a:r>
                        <a:rPr lang="es-ES" sz="1100" u="none" strike="noStrike" dirty="0">
                          <a:effectLst/>
                          <a:latin typeface="Arial" panose="020B0604020202020204" pitchFamily="34" charset="0"/>
                          <a:cs typeface="Arial" panose="020B0604020202020204" pitchFamily="34" charset="0"/>
                        </a:rPr>
                        <a:t>Cooperación, Gestión de Proyectos y Financiación para el Desarrollo</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tc>
                  <a:txBody>
                    <a:bodyPr/>
                    <a:lstStyle/>
                    <a:p>
                      <a:pPr algn="ctr" fontAlgn="ctr"/>
                      <a:r>
                        <a:rPr lang="es-ES" sz="1100" u="none" strike="noStrike" dirty="0">
                          <a:effectLst/>
                          <a:latin typeface="Arial" panose="020B0604020202020204" pitchFamily="34" charset="0"/>
                          <a:cs typeface="Arial" panose="020B0604020202020204" pitchFamily="34" charset="0"/>
                        </a:rPr>
                        <a:t>Brindar herramientas prácticas para la gestión de proyectos y la consecución de recursos de cooperación internacional de proyectos para el fortalecimiento institucional </a:t>
                      </a:r>
                      <a:endParaRPr lang="es-ES" sz="1100" b="0" i="0" u="none" strike="noStrike" dirty="0">
                        <a:solidFill>
                          <a:srgbClr val="000000"/>
                        </a:solidFill>
                        <a:effectLst/>
                        <a:latin typeface="Arial" panose="020B0604020202020204" pitchFamily="34" charset="0"/>
                        <a:cs typeface="Arial" panose="020B0604020202020204" pitchFamily="34" charset="0"/>
                      </a:endParaRPr>
                    </a:p>
                  </a:txBody>
                  <a:tcPr marL="2744" marR="2744" marT="2744" marB="0" anchor="ctr"/>
                </a:tc>
                <a:extLst>
                  <a:ext uri="{0D108BD9-81ED-4DB2-BD59-A6C34878D82A}">
                    <a16:rowId xmlns:a16="http://schemas.microsoft.com/office/drawing/2014/main" xmlns="" val="985897790"/>
                  </a:ext>
                </a:extLst>
              </a:tr>
            </a:tbl>
          </a:graphicData>
        </a:graphic>
      </p:graphicFrame>
    </p:spTree>
    <p:extLst>
      <p:ext uri="{BB962C8B-B14F-4D97-AF65-F5344CB8AC3E}">
        <p14:creationId xmlns:p14="http://schemas.microsoft.com/office/powerpoint/2010/main" val="3662190654"/>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1348</TotalTime>
  <Words>2008</Words>
  <Application>Microsoft Office PowerPoint</Application>
  <PresentationFormat>Panorámica</PresentationFormat>
  <Paragraphs>205</Paragraphs>
  <Slides>15</Slides>
  <Notes>0</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15</vt:i4>
      </vt:variant>
    </vt:vector>
  </HeadingPairs>
  <TitlesOfParts>
    <vt:vector size="25" baseType="lpstr">
      <vt:lpstr>Arial</vt:lpstr>
      <vt:lpstr>Arial Rounded MT Bold</vt:lpstr>
      <vt:lpstr>Calibri</vt:lpstr>
      <vt:lpstr>Calibri Light</vt:lpstr>
      <vt:lpstr>DejaVu Sans</vt:lpstr>
      <vt:lpstr>Noto Sans</vt:lpstr>
      <vt:lpstr>Open Sans</vt:lpstr>
      <vt:lpstr>Times New Roman</vt:lpstr>
      <vt:lpstr>Tema de Office</vt:lpstr>
      <vt:lpstr>Office Theme</vt:lpstr>
      <vt:lpstr>Presentación de PowerPoint</vt:lpstr>
      <vt:lpstr>Presentación de PowerPoint</vt:lpstr>
      <vt:lpstr>Estructura PIC- ICA</vt:lpstr>
      <vt:lpstr>Presentación de PowerPoint</vt:lpstr>
      <vt:lpstr>Presentación de PowerPoint</vt:lpstr>
      <vt:lpstr>Presentación de PowerPoint</vt:lpstr>
      <vt:lpstr>Presentación de PowerPoint</vt:lpstr>
      <vt:lpstr>Presentación de PowerPoint</vt:lpstr>
      <vt:lpstr>Presentación de PowerPoint</vt:lpstr>
      <vt:lpstr>Gestión con entidades públicas</vt:lpstr>
      <vt:lpstr>Gestión del conocimiento</vt:lpstr>
      <vt:lpstr>Presentación de PowerPoint</vt:lpstr>
      <vt:lpstr>Presentación de PowerPoint</vt:lpstr>
      <vt:lpstr>Presentación de PowerPoint</vt:lpstr>
      <vt:lpstr>Inducción y Reinducción Institucional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Gustavo Adolfo Torres Marin</dc:creator>
  <cp:lastModifiedBy>Jennifer Aileen Pacheco Carmona</cp:lastModifiedBy>
  <cp:revision>84</cp:revision>
  <dcterms:created xsi:type="dcterms:W3CDTF">2023-02-13T15:36:19Z</dcterms:created>
  <dcterms:modified xsi:type="dcterms:W3CDTF">2023-05-12T21:06:53Z</dcterms:modified>
</cp:coreProperties>
</file>