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97" r:id="rId4"/>
    <p:sldId id="298" r:id="rId5"/>
    <p:sldId id="287" r:id="rId6"/>
    <p:sldId id="273" r:id="rId7"/>
    <p:sldId id="279" r:id="rId8"/>
    <p:sldId id="294" r:id="rId9"/>
    <p:sldId id="282" r:id="rId10"/>
    <p:sldId id="284" r:id="rId11"/>
    <p:sldId id="283" r:id="rId12"/>
    <p:sldId id="296" r:id="rId13"/>
    <p:sldId id="289" r:id="rId14"/>
    <p:sldId id="290" r:id="rId15"/>
    <p:sldId id="295" r:id="rId16"/>
    <p:sldId id="301" r:id="rId17"/>
    <p:sldId id="299" r:id="rId18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4607"/>
  </p:normalViewPr>
  <p:slideViewPr>
    <p:cSldViewPr snapToGrid="0">
      <p:cViewPr varScale="1">
        <p:scale>
          <a:sx n="106" d="100"/>
          <a:sy n="106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28C93-7EB4-47CB-9884-77983B8E9D1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AF272FC-D3F0-4EF8-AACB-34380BF48E9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b="1" dirty="0" smtClean="0"/>
            <a:t>32</a:t>
          </a:r>
          <a:endParaRPr lang="es-ES" sz="2800" b="1" dirty="0"/>
        </a:p>
        <a:p>
          <a:r>
            <a:rPr lang="es-ES" sz="2000" b="1" dirty="0" smtClean="0"/>
            <a:t>Programas</a:t>
          </a:r>
        </a:p>
        <a:p>
          <a:r>
            <a:rPr lang="es-ES" sz="2000" b="1" dirty="0" smtClean="0"/>
            <a:t>Académicos </a:t>
          </a:r>
          <a:endParaRPr lang="es-CO" sz="2000" b="1" dirty="0"/>
        </a:p>
      </dgm:t>
    </dgm:pt>
    <dgm:pt modelId="{A71BA845-F973-4F69-A8E3-E2D47976D428}" type="parTrans" cxnId="{448F55CA-9866-4430-9350-0D04473BC1C4}">
      <dgm:prSet/>
      <dgm:spPr/>
      <dgm:t>
        <a:bodyPr/>
        <a:lstStyle/>
        <a:p>
          <a:endParaRPr lang="es-CO" sz="1400"/>
        </a:p>
      </dgm:t>
    </dgm:pt>
    <dgm:pt modelId="{B850F196-5870-4E5F-A26D-95DF1C0570C8}" type="sibTrans" cxnId="{448F55CA-9866-4430-9350-0D04473BC1C4}">
      <dgm:prSet/>
      <dgm:spPr/>
      <dgm:t>
        <a:bodyPr/>
        <a:lstStyle/>
        <a:p>
          <a:endParaRPr lang="es-CO" sz="1400"/>
        </a:p>
      </dgm:t>
    </dgm:pt>
    <dgm:pt modelId="{291F6D4C-5773-48EC-88A2-944B7AA661E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 smtClean="0"/>
            <a:t>15</a:t>
          </a:r>
          <a:endParaRPr lang="es-ES" sz="2400" b="1" dirty="0"/>
        </a:p>
        <a:p>
          <a:r>
            <a:rPr lang="es-ES" sz="1800" b="1" dirty="0"/>
            <a:t>Plan Anual de Adquisiciones</a:t>
          </a:r>
          <a:endParaRPr lang="es-CO" sz="1800" b="1" dirty="0"/>
        </a:p>
      </dgm:t>
    </dgm:pt>
    <dgm:pt modelId="{4ACE51A9-BB90-4435-9C7E-6E188D4C281C}" type="parTrans" cxnId="{F0F929ED-BEC2-4837-9C35-D5628EBEB270}">
      <dgm:prSet custT="1"/>
      <dgm:spPr/>
      <dgm:t>
        <a:bodyPr/>
        <a:lstStyle/>
        <a:p>
          <a:endParaRPr lang="es-CO" sz="300"/>
        </a:p>
      </dgm:t>
    </dgm:pt>
    <dgm:pt modelId="{4A3D13D7-BD83-4E87-B1CC-C2A0C88FAF0E}" type="sibTrans" cxnId="{F0F929ED-BEC2-4837-9C35-D5628EBEB270}">
      <dgm:prSet/>
      <dgm:spPr/>
      <dgm:t>
        <a:bodyPr/>
        <a:lstStyle/>
        <a:p>
          <a:endParaRPr lang="es-CO" sz="1400"/>
        </a:p>
      </dgm:t>
    </dgm:pt>
    <dgm:pt modelId="{CCF4FCE2-C92F-4FB1-B5BD-35AF97F0AD4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 smtClean="0"/>
            <a:t>4</a:t>
          </a:r>
          <a:endParaRPr lang="es-ES" sz="2400" b="1" dirty="0"/>
        </a:p>
        <a:p>
          <a:r>
            <a:rPr lang="es-ES" sz="2000" b="1" dirty="0"/>
            <a:t>ICETEX</a:t>
          </a:r>
          <a:endParaRPr lang="es-CO" sz="2000" b="1" dirty="0"/>
        </a:p>
      </dgm:t>
    </dgm:pt>
    <dgm:pt modelId="{CEB178EE-5955-4AFA-8435-BA826C14BD43}" type="parTrans" cxnId="{7DB9430D-DB25-4503-897C-334436E9FA9C}">
      <dgm:prSet custT="1"/>
      <dgm:spPr/>
      <dgm:t>
        <a:bodyPr/>
        <a:lstStyle/>
        <a:p>
          <a:endParaRPr lang="es-CO" sz="300"/>
        </a:p>
      </dgm:t>
    </dgm:pt>
    <dgm:pt modelId="{F44F755F-B477-42A7-B002-92DC2A07AB39}" type="sibTrans" cxnId="{7DB9430D-DB25-4503-897C-334436E9FA9C}">
      <dgm:prSet/>
      <dgm:spPr/>
      <dgm:t>
        <a:bodyPr/>
        <a:lstStyle/>
        <a:p>
          <a:endParaRPr lang="es-CO" sz="1400"/>
        </a:p>
      </dgm:t>
    </dgm:pt>
    <dgm:pt modelId="{5B8CE713-2AB5-4D54-8B0E-1E7F26993D5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 smtClean="0"/>
            <a:t>13</a:t>
          </a:r>
          <a:endParaRPr lang="es-ES" sz="2400" b="1" dirty="0"/>
        </a:p>
        <a:p>
          <a:r>
            <a:rPr lang="es-ES" sz="1800" b="1" dirty="0"/>
            <a:t>Gestión entidades públicas</a:t>
          </a:r>
          <a:endParaRPr lang="es-CO" sz="1800" b="1" dirty="0"/>
        </a:p>
      </dgm:t>
    </dgm:pt>
    <dgm:pt modelId="{C01FA296-C84B-4EEF-B1B8-33C91DEE7A55}" type="parTrans" cxnId="{3573FACB-64B4-412D-913B-2EABCD0FA392}">
      <dgm:prSet custT="1"/>
      <dgm:spPr/>
      <dgm:t>
        <a:bodyPr/>
        <a:lstStyle/>
        <a:p>
          <a:endParaRPr lang="es-CO" sz="500"/>
        </a:p>
      </dgm:t>
    </dgm:pt>
    <dgm:pt modelId="{4C51D095-A991-4276-98C3-31D7B7FD4DD8}" type="sibTrans" cxnId="{3573FACB-64B4-412D-913B-2EABCD0FA392}">
      <dgm:prSet/>
      <dgm:spPr/>
      <dgm:t>
        <a:bodyPr/>
        <a:lstStyle/>
        <a:p>
          <a:endParaRPr lang="es-CO" sz="1400"/>
        </a:p>
      </dgm:t>
    </dgm:pt>
    <dgm:pt modelId="{6E8EF243-11A3-4D5A-B2ED-65FF86DD9158}">
      <dgm:prSet custT="1"/>
      <dgm:spPr/>
      <dgm:t>
        <a:bodyPr/>
        <a:lstStyle/>
        <a:p>
          <a:r>
            <a:rPr lang="es-ES" sz="2000" b="1" dirty="0"/>
            <a:t>$</a:t>
          </a:r>
          <a:r>
            <a:rPr lang="es-ES" sz="2000" b="1" dirty="0" smtClean="0"/>
            <a:t>250.000.000</a:t>
          </a:r>
          <a:endParaRPr lang="es-CO" sz="2000" dirty="0"/>
        </a:p>
      </dgm:t>
    </dgm:pt>
    <dgm:pt modelId="{BEF901B6-E270-40AD-8317-52464FCFBDAF}" type="parTrans" cxnId="{A1371D0B-DA0B-4008-820A-BBD5F524EA2F}">
      <dgm:prSet custT="1"/>
      <dgm:spPr/>
      <dgm:t>
        <a:bodyPr/>
        <a:lstStyle/>
        <a:p>
          <a:endParaRPr lang="es-CO" sz="400"/>
        </a:p>
      </dgm:t>
    </dgm:pt>
    <dgm:pt modelId="{A66DD2FA-A398-42BF-A883-D36A0DC93A52}" type="sibTrans" cxnId="{A1371D0B-DA0B-4008-820A-BBD5F524EA2F}">
      <dgm:prSet/>
      <dgm:spPr/>
      <dgm:t>
        <a:bodyPr/>
        <a:lstStyle/>
        <a:p>
          <a:endParaRPr lang="es-CO" sz="1600"/>
        </a:p>
      </dgm:t>
    </dgm:pt>
    <dgm:pt modelId="{4BC61011-0D89-4809-8514-AA828A7EF9C0}" type="pres">
      <dgm:prSet presAssocID="{87E28C93-7EB4-47CB-9884-77983B8E9D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34B9D5-540B-4C36-80CB-57CD11604F75}" type="pres">
      <dgm:prSet presAssocID="{7AF272FC-D3F0-4EF8-AACB-34380BF48E98}" presName="root1" presStyleCnt="0"/>
      <dgm:spPr/>
    </dgm:pt>
    <dgm:pt modelId="{3EBF2499-870D-4CDD-9340-2317A53BA90B}" type="pres">
      <dgm:prSet presAssocID="{7AF272FC-D3F0-4EF8-AACB-34380BF48E98}" presName="LevelOneTextNode" presStyleLbl="node0" presStyleIdx="0" presStyleCnt="1" custScaleX="127553" custScaleY="127503" custLinFactNeighborX="947" custLinFactNeighborY="-3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AFBBE4-8A4B-42E5-96E9-5F2509E91490}" type="pres">
      <dgm:prSet presAssocID="{7AF272FC-D3F0-4EF8-AACB-34380BF48E98}" presName="level2hierChild" presStyleCnt="0"/>
      <dgm:spPr/>
    </dgm:pt>
    <dgm:pt modelId="{83159707-E427-43EC-AD2F-10906085770E}" type="pres">
      <dgm:prSet presAssocID="{4ACE51A9-BB90-4435-9C7E-6E188D4C281C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35BB64B4-B400-410B-BE18-C39E2E8C52A2}" type="pres">
      <dgm:prSet presAssocID="{4ACE51A9-BB90-4435-9C7E-6E188D4C281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E6CEDA1A-3EA2-46E2-A9A6-6D9327A5DD4E}" type="pres">
      <dgm:prSet presAssocID="{291F6D4C-5773-48EC-88A2-944B7AA661EB}" presName="root2" presStyleCnt="0"/>
      <dgm:spPr/>
    </dgm:pt>
    <dgm:pt modelId="{EC83C3D9-4888-4269-A980-3170B990B584}" type="pres">
      <dgm:prSet presAssocID="{291F6D4C-5773-48EC-88A2-944B7AA661EB}" presName="LevelTwoTextNode" presStyleLbl="node2" presStyleIdx="0" presStyleCnt="3" custScaleX="146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299F37-F649-45B7-9662-7C3D246A30CA}" type="pres">
      <dgm:prSet presAssocID="{291F6D4C-5773-48EC-88A2-944B7AA661EB}" presName="level3hierChild" presStyleCnt="0"/>
      <dgm:spPr/>
    </dgm:pt>
    <dgm:pt modelId="{56D69F95-D7D8-4753-99B7-089E745DA680}" type="pres">
      <dgm:prSet presAssocID="{BEF901B6-E270-40AD-8317-52464FCFBDAF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1B96ECD3-6AFD-4FD3-9256-75857DB84EBF}" type="pres">
      <dgm:prSet presAssocID="{BEF901B6-E270-40AD-8317-52464FCFBDAF}" presName="connTx" presStyleLbl="parChTrans1D3" presStyleIdx="0" presStyleCnt="1"/>
      <dgm:spPr/>
      <dgm:t>
        <a:bodyPr/>
        <a:lstStyle/>
        <a:p>
          <a:endParaRPr lang="es-ES"/>
        </a:p>
      </dgm:t>
    </dgm:pt>
    <dgm:pt modelId="{5B1F2EEE-9A87-4078-83A8-FF8256182F63}" type="pres">
      <dgm:prSet presAssocID="{6E8EF243-11A3-4D5A-B2ED-65FF86DD9158}" presName="root2" presStyleCnt="0"/>
      <dgm:spPr/>
    </dgm:pt>
    <dgm:pt modelId="{D4B0EBD7-2FF7-457B-B188-A245026CA8DF}" type="pres">
      <dgm:prSet presAssocID="{6E8EF243-11A3-4D5A-B2ED-65FF86DD9158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E6CB30-459F-4511-8402-54FD56070821}" type="pres">
      <dgm:prSet presAssocID="{6E8EF243-11A3-4D5A-B2ED-65FF86DD9158}" presName="level3hierChild" presStyleCnt="0"/>
      <dgm:spPr/>
    </dgm:pt>
    <dgm:pt modelId="{42264FEB-1DBA-4F46-B18E-6DDA8D72783A}" type="pres">
      <dgm:prSet presAssocID="{CEB178EE-5955-4AFA-8435-BA826C14BD43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C385562B-E80C-439B-82FC-880DC39007A5}" type="pres">
      <dgm:prSet presAssocID="{CEB178EE-5955-4AFA-8435-BA826C14BD43}" presName="connTx" presStyleLbl="parChTrans1D2" presStyleIdx="1" presStyleCnt="3"/>
      <dgm:spPr/>
      <dgm:t>
        <a:bodyPr/>
        <a:lstStyle/>
        <a:p>
          <a:endParaRPr lang="es-ES"/>
        </a:p>
      </dgm:t>
    </dgm:pt>
    <dgm:pt modelId="{F455F4F4-F215-446D-8333-58E73C1088BC}" type="pres">
      <dgm:prSet presAssocID="{CCF4FCE2-C92F-4FB1-B5BD-35AF97F0AD49}" presName="root2" presStyleCnt="0"/>
      <dgm:spPr/>
    </dgm:pt>
    <dgm:pt modelId="{6DC3C644-AA73-4D44-A38B-11D201027FCB}" type="pres">
      <dgm:prSet presAssocID="{CCF4FCE2-C92F-4FB1-B5BD-35AF97F0AD49}" presName="LevelTwoTextNode" presStyleLbl="node2" presStyleIdx="1" presStyleCnt="3" custScaleX="146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78FF8-B4D0-43DF-8F69-1578F0A86C99}" type="pres">
      <dgm:prSet presAssocID="{CCF4FCE2-C92F-4FB1-B5BD-35AF97F0AD49}" presName="level3hierChild" presStyleCnt="0"/>
      <dgm:spPr/>
    </dgm:pt>
    <dgm:pt modelId="{9ADAF6F1-42C7-425E-9EF9-D53FD19EAFA6}" type="pres">
      <dgm:prSet presAssocID="{C01FA296-C84B-4EEF-B1B8-33C91DEE7A55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9BDAF01C-5D54-41DF-AAB2-878B7B1EB1ED}" type="pres">
      <dgm:prSet presAssocID="{C01FA296-C84B-4EEF-B1B8-33C91DEE7A55}" presName="connTx" presStyleLbl="parChTrans1D2" presStyleIdx="2" presStyleCnt="3"/>
      <dgm:spPr/>
      <dgm:t>
        <a:bodyPr/>
        <a:lstStyle/>
        <a:p>
          <a:endParaRPr lang="es-ES"/>
        </a:p>
      </dgm:t>
    </dgm:pt>
    <dgm:pt modelId="{34158DEA-9414-4FB1-B463-98415C27BEEB}" type="pres">
      <dgm:prSet presAssocID="{5B8CE713-2AB5-4D54-8B0E-1E7F26993D5F}" presName="root2" presStyleCnt="0"/>
      <dgm:spPr/>
    </dgm:pt>
    <dgm:pt modelId="{E86B15AF-A8C7-41B7-9938-01A8C23F6C31}" type="pres">
      <dgm:prSet presAssocID="{5B8CE713-2AB5-4D54-8B0E-1E7F26993D5F}" presName="LevelTwoTextNode" presStyleLbl="node2" presStyleIdx="2" presStyleCnt="3" custScaleX="146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F0E781-DFF3-4565-84AB-AC4E19F5F279}" type="pres">
      <dgm:prSet presAssocID="{5B8CE713-2AB5-4D54-8B0E-1E7F26993D5F}" presName="level3hierChild" presStyleCnt="0"/>
      <dgm:spPr/>
    </dgm:pt>
  </dgm:ptLst>
  <dgm:cxnLst>
    <dgm:cxn modelId="{CBB0F4DD-0BA3-49A9-B84C-545B1C2EF4CA}" type="presOf" srcId="{C01FA296-C84B-4EEF-B1B8-33C91DEE7A55}" destId="{9ADAF6F1-42C7-425E-9EF9-D53FD19EAFA6}" srcOrd="0" destOrd="0" presId="urn:microsoft.com/office/officeart/2005/8/layout/hierarchy2"/>
    <dgm:cxn modelId="{1BF59998-C1AD-481C-B2AC-588F6315387B}" type="presOf" srcId="{291F6D4C-5773-48EC-88A2-944B7AA661EB}" destId="{EC83C3D9-4888-4269-A980-3170B990B584}" srcOrd="0" destOrd="0" presId="urn:microsoft.com/office/officeart/2005/8/layout/hierarchy2"/>
    <dgm:cxn modelId="{EFDEC871-DA9F-4BD9-9528-AAB8E96E7B69}" type="presOf" srcId="{C01FA296-C84B-4EEF-B1B8-33C91DEE7A55}" destId="{9BDAF01C-5D54-41DF-AAB2-878B7B1EB1ED}" srcOrd="1" destOrd="0" presId="urn:microsoft.com/office/officeart/2005/8/layout/hierarchy2"/>
    <dgm:cxn modelId="{C18159A7-67F3-4FD9-BA30-6D520E5BD732}" type="presOf" srcId="{BEF901B6-E270-40AD-8317-52464FCFBDAF}" destId="{1B96ECD3-6AFD-4FD3-9256-75857DB84EBF}" srcOrd="1" destOrd="0" presId="urn:microsoft.com/office/officeart/2005/8/layout/hierarchy2"/>
    <dgm:cxn modelId="{491718E7-E654-4037-90FF-E59A11722837}" type="presOf" srcId="{CEB178EE-5955-4AFA-8435-BA826C14BD43}" destId="{C385562B-E80C-439B-82FC-880DC39007A5}" srcOrd="1" destOrd="0" presId="urn:microsoft.com/office/officeart/2005/8/layout/hierarchy2"/>
    <dgm:cxn modelId="{EDD39A73-702C-40AB-B995-05ABABE0EBE9}" type="presOf" srcId="{6E8EF243-11A3-4D5A-B2ED-65FF86DD9158}" destId="{D4B0EBD7-2FF7-457B-B188-A245026CA8DF}" srcOrd="0" destOrd="0" presId="urn:microsoft.com/office/officeart/2005/8/layout/hierarchy2"/>
    <dgm:cxn modelId="{C468AAD1-3F5B-4527-9B03-0CD6CDA0ED98}" type="presOf" srcId="{BEF901B6-E270-40AD-8317-52464FCFBDAF}" destId="{56D69F95-D7D8-4753-99B7-089E745DA680}" srcOrd="0" destOrd="0" presId="urn:microsoft.com/office/officeart/2005/8/layout/hierarchy2"/>
    <dgm:cxn modelId="{3573FACB-64B4-412D-913B-2EABCD0FA392}" srcId="{7AF272FC-D3F0-4EF8-AACB-34380BF48E98}" destId="{5B8CE713-2AB5-4D54-8B0E-1E7F26993D5F}" srcOrd="2" destOrd="0" parTransId="{C01FA296-C84B-4EEF-B1B8-33C91DEE7A55}" sibTransId="{4C51D095-A991-4276-98C3-31D7B7FD4DD8}"/>
    <dgm:cxn modelId="{269281DF-9EB6-4071-8B0F-2B675EA184D4}" type="presOf" srcId="{CEB178EE-5955-4AFA-8435-BA826C14BD43}" destId="{42264FEB-1DBA-4F46-B18E-6DDA8D72783A}" srcOrd="0" destOrd="0" presId="urn:microsoft.com/office/officeart/2005/8/layout/hierarchy2"/>
    <dgm:cxn modelId="{5347F55F-D9BC-4881-A780-C127454E3A8F}" type="presOf" srcId="{CCF4FCE2-C92F-4FB1-B5BD-35AF97F0AD49}" destId="{6DC3C644-AA73-4D44-A38B-11D201027FCB}" srcOrd="0" destOrd="0" presId="urn:microsoft.com/office/officeart/2005/8/layout/hierarchy2"/>
    <dgm:cxn modelId="{A1371D0B-DA0B-4008-820A-BBD5F524EA2F}" srcId="{291F6D4C-5773-48EC-88A2-944B7AA661EB}" destId="{6E8EF243-11A3-4D5A-B2ED-65FF86DD9158}" srcOrd="0" destOrd="0" parTransId="{BEF901B6-E270-40AD-8317-52464FCFBDAF}" sibTransId="{A66DD2FA-A398-42BF-A883-D36A0DC93A52}"/>
    <dgm:cxn modelId="{1A30F27B-6849-445D-8E0A-078ECF83F560}" type="presOf" srcId="{4ACE51A9-BB90-4435-9C7E-6E188D4C281C}" destId="{83159707-E427-43EC-AD2F-10906085770E}" srcOrd="0" destOrd="0" presId="urn:microsoft.com/office/officeart/2005/8/layout/hierarchy2"/>
    <dgm:cxn modelId="{7DB9430D-DB25-4503-897C-334436E9FA9C}" srcId="{7AF272FC-D3F0-4EF8-AACB-34380BF48E98}" destId="{CCF4FCE2-C92F-4FB1-B5BD-35AF97F0AD49}" srcOrd="1" destOrd="0" parTransId="{CEB178EE-5955-4AFA-8435-BA826C14BD43}" sibTransId="{F44F755F-B477-42A7-B002-92DC2A07AB39}"/>
    <dgm:cxn modelId="{D741DC05-A195-4AA6-ABA2-A5EBB6919377}" type="presOf" srcId="{4ACE51A9-BB90-4435-9C7E-6E188D4C281C}" destId="{35BB64B4-B400-410B-BE18-C39E2E8C52A2}" srcOrd="1" destOrd="0" presId="urn:microsoft.com/office/officeart/2005/8/layout/hierarchy2"/>
    <dgm:cxn modelId="{F0F929ED-BEC2-4837-9C35-D5628EBEB270}" srcId="{7AF272FC-D3F0-4EF8-AACB-34380BF48E98}" destId="{291F6D4C-5773-48EC-88A2-944B7AA661EB}" srcOrd="0" destOrd="0" parTransId="{4ACE51A9-BB90-4435-9C7E-6E188D4C281C}" sibTransId="{4A3D13D7-BD83-4E87-B1CC-C2A0C88FAF0E}"/>
    <dgm:cxn modelId="{883719E5-02D3-45C1-89AD-E2B61CFFFDD7}" type="presOf" srcId="{7AF272FC-D3F0-4EF8-AACB-34380BF48E98}" destId="{3EBF2499-870D-4CDD-9340-2317A53BA90B}" srcOrd="0" destOrd="0" presId="urn:microsoft.com/office/officeart/2005/8/layout/hierarchy2"/>
    <dgm:cxn modelId="{2E9357AC-AAA9-44BC-846B-F86A240DB934}" type="presOf" srcId="{87E28C93-7EB4-47CB-9884-77983B8E9D1C}" destId="{4BC61011-0D89-4809-8514-AA828A7EF9C0}" srcOrd="0" destOrd="0" presId="urn:microsoft.com/office/officeart/2005/8/layout/hierarchy2"/>
    <dgm:cxn modelId="{448F55CA-9866-4430-9350-0D04473BC1C4}" srcId="{87E28C93-7EB4-47CB-9884-77983B8E9D1C}" destId="{7AF272FC-D3F0-4EF8-AACB-34380BF48E98}" srcOrd="0" destOrd="0" parTransId="{A71BA845-F973-4F69-A8E3-E2D47976D428}" sibTransId="{B850F196-5870-4E5F-A26D-95DF1C0570C8}"/>
    <dgm:cxn modelId="{DA6B5922-6FB9-4C45-893C-BE25B9558CB3}" type="presOf" srcId="{5B8CE713-2AB5-4D54-8B0E-1E7F26993D5F}" destId="{E86B15AF-A8C7-41B7-9938-01A8C23F6C31}" srcOrd="0" destOrd="0" presId="urn:microsoft.com/office/officeart/2005/8/layout/hierarchy2"/>
    <dgm:cxn modelId="{B055423E-CC48-48F0-89B4-9CC1282A3A2A}" type="presParOf" srcId="{4BC61011-0D89-4809-8514-AA828A7EF9C0}" destId="{BC34B9D5-540B-4C36-80CB-57CD11604F75}" srcOrd="0" destOrd="0" presId="urn:microsoft.com/office/officeart/2005/8/layout/hierarchy2"/>
    <dgm:cxn modelId="{836F3D2F-8469-402B-9063-04536ACFDD91}" type="presParOf" srcId="{BC34B9D5-540B-4C36-80CB-57CD11604F75}" destId="{3EBF2499-870D-4CDD-9340-2317A53BA90B}" srcOrd="0" destOrd="0" presId="urn:microsoft.com/office/officeart/2005/8/layout/hierarchy2"/>
    <dgm:cxn modelId="{53CC7C56-3E68-4582-9687-CC39700B154B}" type="presParOf" srcId="{BC34B9D5-540B-4C36-80CB-57CD11604F75}" destId="{D3AFBBE4-8A4B-42E5-96E9-5F2509E91490}" srcOrd="1" destOrd="0" presId="urn:microsoft.com/office/officeart/2005/8/layout/hierarchy2"/>
    <dgm:cxn modelId="{F6468DBF-E247-44E4-8701-53C572681780}" type="presParOf" srcId="{D3AFBBE4-8A4B-42E5-96E9-5F2509E91490}" destId="{83159707-E427-43EC-AD2F-10906085770E}" srcOrd="0" destOrd="0" presId="urn:microsoft.com/office/officeart/2005/8/layout/hierarchy2"/>
    <dgm:cxn modelId="{623A42EB-A78C-49D4-965B-CE8A97DD59FF}" type="presParOf" srcId="{83159707-E427-43EC-AD2F-10906085770E}" destId="{35BB64B4-B400-410B-BE18-C39E2E8C52A2}" srcOrd="0" destOrd="0" presId="urn:microsoft.com/office/officeart/2005/8/layout/hierarchy2"/>
    <dgm:cxn modelId="{D4CA2618-5E75-4A74-8D4F-E4B11D20406C}" type="presParOf" srcId="{D3AFBBE4-8A4B-42E5-96E9-5F2509E91490}" destId="{E6CEDA1A-3EA2-46E2-A9A6-6D9327A5DD4E}" srcOrd="1" destOrd="0" presId="urn:microsoft.com/office/officeart/2005/8/layout/hierarchy2"/>
    <dgm:cxn modelId="{DFC72D5F-EC63-477C-B9CB-3CC9999D516D}" type="presParOf" srcId="{E6CEDA1A-3EA2-46E2-A9A6-6D9327A5DD4E}" destId="{EC83C3D9-4888-4269-A980-3170B990B584}" srcOrd="0" destOrd="0" presId="urn:microsoft.com/office/officeart/2005/8/layout/hierarchy2"/>
    <dgm:cxn modelId="{69BAB0FA-0247-42AF-93BF-7B2E8BCD151F}" type="presParOf" srcId="{E6CEDA1A-3EA2-46E2-A9A6-6D9327A5DD4E}" destId="{BE299F37-F649-45B7-9662-7C3D246A30CA}" srcOrd="1" destOrd="0" presId="urn:microsoft.com/office/officeart/2005/8/layout/hierarchy2"/>
    <dgm:cxn modelId="{9B38BC64-768E-4294-951C-3ED497CC728C}" type="presParOf" srcId="{BE299F37-F649-45B7-9662-7C3D246A30CA}" destId="{56D69F95-D7D8-4753-99B7-089E745DA680}" srcOrd="0" destOrd="0" presId="urn:microsoft.com/office/officeart/2005/8/layout/hierarchy2"/>
    <dgm:cxn modelId="{08F71474-0A62-470C-8932-A352A2FAD5C2}" type="presParOf" srcId="{56D69F95-D7D8-4753-99B7-089E745DA680}" destId="{1B96ECD3-6AFD-4FD3-9256-75857DB84EBF}" srcOrd="0" destOrd="0" presId="urn:microsoft.com/office/officeart/2005/8/layout/hierarchy2"/>
    <dgm:cxn modelId="{FA4EE6B0-840C-4C8F-A65A-075FAFE2F946}" type="presParOf" srcId="{BE299F37-F649-45B7-9662-7C3D246A30CA}" destId="{5B1F2EEE-9A87-4078-83A8-FF8256182F63}" srcOrd="1" destOrd="0" presId="urn:microsoft.com/office/officeart/2005/8/layout/hierarchy2"/>
    <dgm:cxn modelId="{AA25E272-C77A-422F-B297-F7AC4461AFD1}" type="presParOf" srcId="{5B1F2EEE-9A87-4078-83A8-FF8256182F63}" destId="{D4B0EBD7-2FF7-457B-B188-A245026CA8DF}" srcOrd="0" destOrd="0" presId="urn:microsoft.com/office/officeart/2005/8/layout/hierarchy2"/>
    <dgm:cxn modelId="{C81DBB4A-3F32-4CEC-9108-E49986E8477B}" type="presParOf" srcId="{5B1F2EEE-9A87-4078-83A8-FF8256182F63}" destId="{16E6CB30-459F-4511-8402-54FD56070821}" srcOrd="1" destOrd="0" presId="urn:microsoft.com/office/officeart/2005/8/layout/hierarchy2"/>
    <dgm:cxn modelId="{5E9BDBBE-BFD1-4F60-86C0-2F48FB014EB6}" type="presParOf" srcId="{D3AFBBE4-8A4B-42E5-96E9-5F2509E91490}" destId="{42264FEB-1DBA-4F46-B18E-6DDA8D72783A}" srcOrd="2" destOrd="0" presId="urn:microsoft.com/office/officeart/2005/8/layout/hierarchy2"/>
    <dgm:cxn modelId="{898D3929-AF9E-4A5F-8C64-39978239212C}" type="presParOf" srcId="{42264FEB-1DBA-4F46-B18E-6DDA8D72783A}" destId="{C385562B-E80C-439B-82FC-880DC39007A5}" srcOrd="0" destOrd="0" presId="urn:microsoft.com/office/officeart/2005/8/layout/hierarchy2"/>
    <dgm:cxn modelId="{F29503CF-F7EC-4E21-BD42-402060DDC96B}" type="presParOf" srcId="{D3AFBBE4-8A4B-42E5-96E9-5F2509E91490}" destId="{F455F4F4-F215-446D-8333-58E73C1088BC}" srcOrd="3" destOrd="0" presId="urn:microsoft.com/office/officeart/2005/8/layout/hierarchy2"/>
    <dgm:cxn modelId="{F1F52A4C-D815-4409-9AE5-8E4F90755B7A}" type="presParOf" srcId="{F455F4F4-F215-446D-8333-58E73C1088BC}" destId="{6DC3C644-AA73-4D44-A38B-11D201027FCB}" srcOrd="0" destOrd="0" presId="urn:microsoft.com/office/officeart/2005/8/layout/hierarchy2"/>
    <dgm:cxn modelId="{BD0B0516-CCFE-46DF-954E-178993A771BB}" type="presParOf" srcId="{F455F4F4-F215-446D-8333-58E73C1088BC}" destId="{5BB78FF8-B4D0-43DF-8F69-1578F0A86C99}" srcOrd="1" destOrd="0" presId="urn:microsoft.com/office/officeart/2005/8/layout/hierarchy2"/>
    <dgm:cxn modelId="{E2E83DD9-5879-4380-AF5E-D3810B7CE7A4}" type="presParOf" srcId="{D3AFBBE4-8A4B-42E5-96E9-5F2509E91490}" destId="{9ADAF6F1-42C7-425E-9EF9-D53FD19EAFA6}" srcOrd="4" destOrd="0" presId="urn:microsoft.com/office/officeart/2005/8/layout/hierarchy2"/>
    <dgm:cxn modelId="{E80D0217-C83A-49A3-B41C-CB97A2EA15D5}" type="presParOf" srcId="{9ADAF6F1-42C7-425E-9EF9-D53FD19EAFA6}" destId="{9BDAF01C-5D54-41DF-AAB2-878B7B1EB1ED}" srcOrd="0" destOrd="0" presId="urn:microsoft.com/office/officeart/2005/8/layout/hierarchy2"/>
    <dgm:cxn modelId="{86836DEB-2C69-4369-94B2-12ADF9548E8D}" type="presParOf" srcId="{D3AFBBE4-8A4B-42E5-96E9-5F2509E91490}" destId="{34158DEA-9414-4FB1-B463-98415C27BEEB}" srcOrd="5" destOrd="0" presId="urn:microsoft.com/office/officeart/2005/8/layout/hierarchy2"/>
    <dgm:cxn modelId="{3FDA7455-701C-4A9B-A7EC-7FF00B72093A}" type="presParOf" srcId="{34158DEA-9414-4FB1-B463-98415C27BEEB}" destId="{E86B15AF-A8C7-41B7-9938-01A8C23F6C31}" srcOrd="0" destOrd="0" presId="urn:microsoft.com/office/officeart/2005/8/layout/hierarchy2"/>
    <dgm:cxn modelId="{80F81973-EA13-4936-B662-5F6F199016BF}" type="presParOf" srcId="{34158DEA-9414-4FB1-B463-98415C27BEEB}" destId="{12F0E781-DFF3-4565-84AB-AC4E19F5F2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28C93-7EB4-47CB-9884-77983B8E9D1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AF272FC-D3F0-4EF8-AACB-34380BF48E9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b="1" dirty="0" smtClean="0"/>
            <a:t>42</a:t>
          </a:r>
          <a:endParaRPr lang="es-ES" sz="2800" b="1" dirty="0"/>
        </a:p>
        <a:p>
          <a:r>
            <a:rPr lang="es-ES" sz="2000" b="1" dirty="0" smtClean="0"/>
            <a:t>Programas</a:t>
          </a:r>
        </a:p>
        <a:p>
          <a:r>
            <a:rPr lang="es-ES" sz="2000" b="1" dirty="0" smtClean="0"/>
            <a:t>Académicos </a:t>
          </a:r>
          <a:endParaRPr lang="es-CO" sz="2000" b="1" dirty="0"/>
        </a:p>
      </dgm:t>
    </dgm:pt>
    <dgm:pt modelId="{A71BA845-F973-4F69-A8E3-E2D47976D428}" type="parTrans" cxnId="{448F55CA-9866-4430-9350-0D04473BC1C4}">
      <dgm:prSet/>
      <dgm:spPr/>
      <dgm:t>
        <a:bodyPr/>
        <a:lstStyle/>
        <a:p>
          <a:endParaRPr lang="es-CO" sz="1400"/>
        </a:p>
      </dgm:t>
    </dgm:pt>
    <dgm:pt modelId="{B850F196-5870-4E5F-A26D-95DF1C0570C8}" type="sibTrans" cxnId="{448F55CA-9866-4430-9350-0D04473BC1C4}">
      <dgm:prSet/>
      <dgm:spPr/>
      <dgm:t>
        <a:bodyPr/>
        <a:lstStyle/>
        <a:p>
          <a:endParaRPr lang="es-CO" sz="1400"/>
        </a:p>
      </dgm:t>
    </dgm:pt>
    <dgm:pt modelId="{291F6D4C-5773-48EC-88A2-944B7AA661E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 smtClean="0"/>
            <a:t>13</a:t>
          </a:r>
          <a:endParaRPr lang="es-ES" sz="2400" b="1" dirty="0"/>
        </a:p>
        <a:p>
          <a:r>
            <a:rPr lang="es-ES" sz="1800" b="1" dirty="0" smtClean="0"/>
            <a:t>Programas de educación no formal</a:t>
          </a:r>
          <a:endParaRPr lang="es-CO" sz="1800" b="1" dirty="0"/>
        </a:p>
      </dgm:t>
    </dgm:pt>
    <dgm:pt modelId="{4ACE51A9-BB90-4435-9C7E-6E188D4C281C}" type="parTrans" cxnId="{F0F929ED-BEC2-4837-9C35-D5628EBEB270}">
      <dgm:prSet custT="1"/>
      <dgm:spPr/>
      <dgm:t>
        <a:bodyPr/>
        <a:lstStyle/>
        <a:p>
          <a:endParaRPr lang="es-CO" sz="300"/>
        </a:p>
      </dgm:t>
    </dgm:pt>
    <dgm:pt modelId="{4A3D13D7-BD83-4E87-B1CC-C2A0C88FAF0E}" type="sibTrans" cxnId="{F0F929ED-BEC2-4837-9C35-D5628EBEB270}">
      <dgm:prSet/>
      <dgm:spPr/>
      <dgm:t>
        <a:bodyPr/>
        <a:lstStyle/>
        <a:p>
          <a:endParaRPr lang="es-CO" sz="1400"/>
        </a:p>
      </dgm:t>
    </dgm:pt>
    <dgm:pt modelId="{CCF4FCE2-C92F-4FB1-B5BD-35AF97F0AD4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 smtClean="0"/>
            <a:t>4</a:t>
          </a:r>
          <a:endParaRPr lang="es-ES" sz="2400" b="1" dirty="0" smtClean="0"/>
        </a:p>
        <a:p>
          <a:r>
            <a:rPr lang="es-ES" sz="2400" b="1" dirty="0" smtClean="0"/>
            <a:t>con entidades púbicas</a:t>
          </a:r>
          <a:endParaRPr lang="es-CO" sz="2000" b="1" dirty="0"/>
        </a:p>
      </dgm:t>
    </dgm:pt>
    <dgm:pt modelId="{CEB178EE-5955-4AFA-8435-BA826C14BD43}" type="parTrans" cxnId="{7DB9430D-DB25-4503-897C-334436E9FA9C}">
      <dgm:prSet custT="1"/>
      <dgm:spPr/>
      <dgm:t>
        <a:bodyPr/>
        <a:lstStyle/>
        <a:p>
          <a:endParaRPr lang="es-CO" sz="300"/>
        </a:p>
      </dgm:t>
    </dgm:pt>
    <dgm:pt modelId="{F44F755F-B477-42A7-B002-92DC2A07AB39}" type="sibTrans" cxnId="{7DB9430D-DB25-4503-897C-334436E9FA9C}">
      <dgm:prSet/>
      <dgm:spPr/>
      <dgm:t>
        <a:bodyPr/>
        <a:lstStyle/>
        <a:p>
          <a:endParaRPr lang="es-CO" sz="1400"/>
        </a:p>
      </dgm:t>
    </dgm:pt>
    <dgm:pt modelId="{5B8CE713-2AB5-4D54-8B0E-1E7F26993D5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 smtClean="0"/>
            <a:t>25</a:t>
          </a:r>
          <a:endParaRPr lang="es-ES" sz="2400" b="1" dirty="0"/>
        </a:p>
        <a:p>
          <a:r>
            <a:rPr lang="es-ES" sz="1800" b="1" dirty="0" smtClean="0"/>
            <a:t>Proyectos internos de aprendizaje</a:t>
          </a:r>
          <a:endParaRPr lang="es-CO" sz="1800" b="1" dirty="0"/>
        </a:p>
      </dgm:t>
    </dgm:pt>
    <dgm:pt modelId="{C01FA296-C84B-4EEF-B1B8-33C91DEE7A55}" type="parTrans" cxnId="{3573FACB-64B4-412D-913B-2EABCD0FA392}">
      <dgm:prSet custT="1"/>
      <dgm:spPr/>
      <dgm:t>
        <a:bodyPr/>
        <a:lstStyle/>
        <a:p>
          <a:endParaRPr lang="es-CO" sz="500"/>
        </a:p>
      </dgm:t>
    </dgm:pt>
    <dgm:pt modelId="{4C51D095-A991-4276-98C3-31D7B7FD4DD8}" type="sibTrans" cxnId="{3573FACB-64B4-412D-913B-2EABCD0FA392}">
      <dgm:prSet/>
      <dgm:spPr/>
      <dgm:t>
        <a:bodyPr/>
        <a:lstStyle/>
        <a:p>
          <a:endParaRPr lang="es-CO" sz="1400"/>
        </a:p>
      </dgm:t>
    </dgm:pt>
    <dgm:pt modelId="{CD3FF37E-5763-4D81-9DD9-82552FB938C2}">
      <dgm:prSet/>
      <dgm:spPr/>
      <dgm:t>
        <a:bodyPr/>
        <a:lstStyle/>
        <a:p>
          <a:r>
            <a:rPr lang="es-ES" dirty="0" smtClean="0"/>
            <a:t>Adicionalmente congresos y seminarios</a:t>
          </a:r>
          <a:endParaRPr lang="es-ES" dirty="0"/>
        </a:p>
      </dgm:t>
    </dgm:pt>
    <dgm:pt modelId="{2F98C5A0-D9B5-4F27-AA3E-006CB7EC508A}" type="parTrans" cxnId="{6745FB5B-09B6-4922-B32E-0A587092D3A3}">
      <dgm:prSet/>
      <dgm:spPr/>
      <dgm:t>
        <a:bodyPr/>
        <a:lstStyle/>
        <a:p>
          <a:endParaRPr lang="es-ES"/>
        </a:p>
      </dgm:t>
    </dgm:pt>
    <dgm:pt modelId="{F1C6BBEE-03BD-4435-93B6-1ED324EEC7D2}" type="sibTrans" cxnId="{6745FB5B-09B6-4922-B32E-0A587092D3A3}">
      <dgm:prSet/>
      <dgm:spPr/>
      <dgm:t>
        <a:bodyPr/>
        <a:lstStyle/>
        <a:p>
          <a:endParaRPr lang="es-ES"/>
        </a:p>
      </dgm:t>
    </dgm:pt>
    <dgm:pt modelId="{4BC61011-0D89-4809-8514-AA828A7EF9C0}" type="pres">
      <dgm:prSet presAssocID="{87E28C93-7EB4-47CB-9884-77983B8E9D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34B9D5-540B-4C36-80CB-57CD11604F75}" type="pres">
      <dgm:prSet presAssocID="{7AF272FC-D3F0-4EF8-AACB-34380BF48E98}" presName="root1" presStyleCnt="0"/>
      <dgm:spPr/>
    </dgm:pt>
    <dgm:pt modelId="{3EBF2499-870D-4CDD-9340-2317A53BA90B}" type="pres">
      <dgm:prSet presAssocID="{7AF272FC-D3F0-4EF8-AACB-34380BF48E98}" presName="LevelOneTextNode" presStyleLbl="node0" presStyleIdx="0" presStyleCnt="1" custScaleX="127553" custScaleY="127503" custLinFactNeighborX="947" custLinFactNeighborY="-3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AFBBE4-8A4B-42E5-96E9-5F2509E91490}" type="pres">
      <dgm:prSet presAssocID="{7AF272FC-D3F0-4EF8-AACB-34380BF48E98}" presName="level2hierChild" presStyleCnt="0"/>
      <dgm:spPr/>
    </dgm:pt>
    <dgm:pt modelId="{83159707-E427-43EC-AD2F-10906085770E}" type="pres">
      <dgm:prSet presAssocID="{4ACE51A9-BB90-4435-9C7E-6E188D4C281C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35BB64B4-B400-410B-BE18-C39E2E8C52A2}" type="pres">
      <dgm:prSet presAssocID="{4ACE51A9-BB90-4435-9C7E-6E188D4C281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E6CEDA1A-3EA2-46E2-A9A6-6D9327A5DD4E}" type="pres">
      <dgm:prSet presAssocID="{291F6D4C-5773-48EC-88A2-944B7AA661EB}" presName="root2" presStyleCnt="0"/>
      <dgm:spPr/>
    </dgm:pt>
    <dgm:pt modelId="{EC83C3D9-4888-4269-A980-3170B990B584}" type="pres">
      <dgm:prSet presAssocID="{291F6D4C-5773-48EC-88A2-944B7AA661EB}" presName="LevelTwoTextNode" presStyleLbl="node2" presStyleIdx="0" presStyleCnt="3" custScaleX="146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299F37-F649-45B7-9662-7C3D246A30CA}" type="pres">
      <dgm:prSet presAssocID="{291F6D4C-5773-48EC-88A2-944B7AA661EB}" presName="level3hierChild" presStyleCnt="0"/>
      <dgm:spPr/>
    </dgm:pt>
    <dgm:pt modelId="{42264FEB-1DBA-4F46-B18E-6DDA8D72783A}" type="pres">
      <dgm:prSet presAssocID="{CEB178EE-5955-4AFA-8435-BA826C14BD43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C385562B-E80C-439B-82FC-880DC39007A5}" type="pres">
      <dgm:prSet presAssocID="{CEB178EE-5955-4AFA-8435-BA826C14BD43}" presName="connTx" presStyleLbl="parChTrans1D2" presStyleIdx="1" presStyleCnt="3"/>
      <dgm:spPr/>
      <dgm:t>
        <a:bodyPr/>
        <a:lstStyle/>
        <a:p>
          <a:endParaRPr lang="es-ES"/>
        </a:p>
      </dgm:t>
    </dgm:pt>
    <dgm:pt modelId="{F455F4F4-F215-446D-8333-58E73C1088BC}" type="pres">
      <dgm:prSet presAssocID="{CCF4FCE2-C92F-4FB1-B5BD-35AF97F0AD49}" presName="root2" presStyleCnt="0"/>
      <dgm:spPr/>
    </dgm:pt>
    <dgm:pt modelId="{6DC3C644-AA73-4D44-A38B-11D201027FCB}" type="pres">
      <dgm:prSet presAssocID="{CCF4FCE2-C92F-4FB1-B5BD-35AF97F0AD49}" presName="LevelTwoTextNode" presStyleLbl="node2" presStyleIdx="1" presStyleCnt="3" custScaleX="146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78FF8-B4D0-43DF-8F69-1578F0A86C99}" type="pres">
      <dgm:prSet presAssocID="{CCF4FCE2-C92F-4FB1-B5BD-35AF97F0AD49}" presName="level3hierChild" presStyleCnt="0"/>
      <dgm:spPr/>
    </dgm:pt>
    <dgm:pt modelId="{9ADAF6F1-42C7-425E-9EF9-D53FD19EAFA6}" type="pres">
      <dgm:prSet presAssocID="{C01FA296-C84B-4EEF-B1B8-33C91DEE7A55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9BDAF01C-5D54-41DF-AAB2-878B7B1EB1ED}" type="pres">
      <dgm:prSet presAssocID="{C01FA296-C84B-4EEF-B1B8-33C91DEE7A55}" presName="connTx" presStyleLbl="parChTrans1D2" presStyleIdx="2" presStyleCnt="3"/>
      <dgm:spPr/>
      <dgm:t>
        <a:bodyPr/>
        <a:lstStyle/>
        <a:p>
          <a:endParaRPr lang="es-ES"/>
        </a:p>
      </dgm:t>
    </dgm:pt>
    <dgm:pt modelId="{34158DEA-9414-4FB1-B463-98415C27BEEB}" type="pres">
      <dgm:prSet presAssocID="{5B8CE713-2AB5-4D54-8B0E-1E7F26993D5F}" presName="root2" presStyleCnt="0"/>
      <dgm:spPr/>
    </dgm:pt>
    <dgm:pt modelId="{E86B15AF-A8C7-41B7-9938-01A8C23F6C31}" type="pres">
      <dgm:prSet presAssocID="{5B8CE713-2AB5-4D54-8B0E-1E7F26993D5F}" presName="LevelTwoTextNode" presStyleLbl="node2" presStyleIdx="2" presStyleCnt="3" custScaleX="146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F0E781-DFF3-4565-84AB-AC4E19F5F279}" type="pres">
      <dgm:prSet presAssocID="{5B8CE713-2AB5-4D54-8B0E-1E7F26993D5F}" presName="level3hierChild" presStyleCnt="0"/>
      <dgm:spPr/>
    </dgm:pt>
    <dgm:pt modelId="{797BC7A8-6B17-4DAC-84DA-2C8C48C5FA6E}" type="pres">
      <dgm:prSet presAssocID="{2F98C5A0-D9B5-4F27-AA3E-006CB7EC508A}" presName="conn2-1" presStyleLbl="parChTrans1D3" presStyleIdx="0" presStyleCnt="1"/>
      <dgm:spPr/>
    </dgm:pt>
    <dgm:pt modelId="{15B0F92B-260A-4EA6-9CAF-F0B73795055E}" type="pres">
      <dgm:prSet presAssocID="{2F98C5A0-D9B5-4F27-AA3E-006CB7EC508A}" presName="connTx" presStyleLbl="parChTrans1D3" presStyleIdx="0" presStyleCnt="1"/>
      <dgm:spPr/>
    </dgm:pt>
    <dgm:pt modelId="{7F758810-305A-4895-9F17-3535180342D1}" type="pres">
      <dgm:prSet presAssocID="{CD3FF37E-5763-4D81-9DD9-82552FB938C2}" presName="root2" presStyleCnt="0"/>
      <dgm:spPr/>
    </dgm:pt>
    <dgm:pt modelId="{80486F30-D4D3-4BCB-B1FA-3C5AD92C79B4}" type="pres">
      <dgm:prSet presAssocID="{CD3FF37E-5763-4D81-9DD9-82552FB938C2}" presName="LevelTwoTextNode" presStyleLbl="node3" presStyleIdx="0" presStyleCnt="1">
        <dgm:presLayoutVars>
          <dgm:chPref val="3"/>
        </dgm:presLayoutVars>
      </dgm:prSet>
      <dgm:spPr/>
    </dgm:pt>
    <dgm:pt modelId="{B9A1947A-8261-4516-B0D2-0A77FCF3C1E9}" type="pres">
      <dgm:prSet presAssocID="{CD3FF37E-5763-4D81-9DD9-82552FB938C2}" presName="level3hierChild" presStyleCnt="0"/>
      <dgm:spPr/>
    </dgm:pt>
  </dgm:ptLst>
  <dgm:cxnLst>
    <dgm:cxn modelId="{CBB0F4DD-0BA3-49A9-B84C-545B1C2EF4CA}" type="presOf" srcId="{C01FA296-C84B-4EEF-B1B8-33C91DEE7A55}" destId="{9ADAF6F1-42C7-425E-9EF9-D53FD19EAFA6}" srcOrd="0" destOrd="0" presId="urn:microsoft.com/office/officeart/2005/8/layout/hierarchy2"/>
    <dgm:cxn modelId="{D0E8B083-9468-40D7-9616-E888EC73645C}" type="presOf" srcId="{CD3FF37E-5763-4D81-9DD9-82552FB938C2}" destId="{80486F30-D4D3-4BCB-B1FA-3C5AD92C79B4}" srcOrd="0" destOrd="0" presId="urn:microsoft.com/office/officeart/2005/8/layout/hierarchy2"/>
    <dgm:cxn modelId="{1BF59998-C1AD-481C-B2AC-588F6315387B}" type="presOf" srcId="{291F6D4C-5773-48EC-88A2-944B7AA661EB}" destId="{EC83C3D9-4888-4269-A980-3170B990B584}" srcOrd="0" destOrd="0" presId="urn:microsoft.com/office/officeart/2005/8/layout/hierarchy2"/>
    <dgm:cxn modelId="{EFDEC871-DA9F-4BD9-9528-AAB8E96E7B69}" type="presOf" srcId="{C01FA296-C84B-4EEF-B1B8-33C91DEE7A55}" destId="{9BDAF01C-5D54-41DF-AAB2-878B7B1EB1ED}" srcOrd="1" destOrd="0" presId="urn:microsoft.com/office/officeart/2005/8/layout/hierarchy2"/>
    <dgm:cxn modelId="{6745FB5B-09B6-4922-B32E-0A587092D3A3}" srcId="{5B8CE713-2AB5-4D54-8B0E-1E7F26993D5F}" destId="{CD3FF37E-5763-4D81-9DD9-82552FB938C2}" srcOrd="0" destOrd="0" parTransId="{2F98C5A0-D9B5-4F27-AA3E-006CB7EC508A}" sibTransId="{F1C6BBEE-03BD-4435-93B6-1ED324EEC7D2}"/>
    <dgm:cxn modelId="{491718E7-E654-4037-90FF-E59A11722837}" type="presOf" srcId="{CEB178EE-5955-4AFA-8435-BA826C14BD43}" destId="{C385562B-E80C-439B-82FC-880DC39007A5}" srcOrd="1" destOrd="0" presId="urn:microsoft.com/office/officeart/2005/8/layout/hierarchy2"/>
    <dgm:cxn modelId="{3573FACB-64B4-412D-913B-2EABCD0FA392}" srcId="{7AF272FC-D3F0-4EF8-AACB-34380BF48E98}" destId="{5B8CE713-2AB5-4D54-8B0E-1E7F26993D5F}" srcOrd="2" destOrd="0" parTransId="{C01FA296-C84B-4EEF-B1B8-33C91DEE7A55}" sibTransId="{4C51D095-A991-4276-98C3-31D7B7FD4DD8}"/>
    <dgm:cxn modelId="{269281DF-9EB6-4071-8B0F-2B675EA184D4}" type="presOf" srcId="{CEB178EE-5955-4AFA-8435-BA826C14BD43}" destId="{42264FEB-1DBA-4F46-B18E-6DDA8D72783A}" srcOrd="0" destOrd="0" presId="urn:microsoft.com/office/officeart/2005/8/layout/hierarchy2"/>
    <dgm:cxn modelId="{5347F55F-D9BC-4881-A780-C127454E3A8F}" type="presOf" srcId="{CCF4FCE2-C92F-4FB1-B5BD-35AF97F0AD49}" destId="{6DC3C644-AA73-4D44-A38B-11D201027FCB}" srcOrd="0" destOrd="0" presId="urn:microsoft.com/office/officeart/2005/8/layout/hierarchy2"/>
    <dgm:cxn modelId="{1A30F27B-6849-445D-8E0A-078ECF83F560}" type="presOf" srcId="{4ACE51A9-BB90-4435-9C7E-6E188D4C281C}" destId="{83159707-E427-43EC-AD2F-10906085770E}" srcOrd="0" destOrd="0" presId="urn:microsoft.com/office/officeart/2005/8/layout/hierarchy2"/>
    <dgm:cxn modelId="{7DB9430D-DB25-4503-897C-334436E9FA9C}" srcId="{7AF272FC-D3F0-4EF8-AACB-34380BF48E98}" destId="{CCF4FCE2-C92F-4FB1-B5BD-35AF97F0AD49}" srcOrd="1" destOrd="0" parTransId="{CEB178EE-5955-4AFA-8435-BA826C14BD43}" sibTransId="{F44F755F-B477-42A7-B002-92DC2A07AB39}"/>
    <dgm:cxn modelId="{D741DC05-A195-4AA6-ABA2-A5EBB6919377}" type="presOf" srcId="{4ACE51A9-BB90-4435-9C7E-6E188D4C281C}" destId="{35BB64B4-B400-410B-BE18-C39E2E8C52A2}" srcOrd="1" destOrd="0" presId="urn:microsoft.com/office/officeart/2005/8/layout/hierarchy2"/>
    <dgm:cxn modelId="{F0F929ED-BEC2-4837-9C35-D5628EBEB270}" srcId="{7AF272FC-D3F0-4EF8-AACB-34380BF48E98}" destId="{291F6D4C-5773-48EC-88A2-944B7AA661EB}" srcOrd="0" destOrd="0" parTransId="{4ACE51A9-BB90-4435-9C7E-6E188D4C281C}" sibTransId="{4A3D13D7-BD83-4E87-B1CC-C2A0C88FAF0E}"/>
    <dgm:cxn modelId="{32A2BF1B-78A1-4639-955B-24E582FBD8D5}" type="presOf" srcId="{2F98C5A0-D9B5-4F27-AA3E-006CB7EC508A}" destId="{15B0F92B-260A-4EA6-9CAF-F0B73795055E}" srcOrd="1" destOrd="0" presId="urn:microsoft.com/office/officeart/2005/8/layout/hierarchy2"/>
    <dgm:cxn modelId="{883719E5-02D3-45C1-89AD-E2B61CFFFDD7}" type="presOf" srcId="{7AF272FC-D3F0-4EF8-AACB-34380BF48E98}" destId="{3EBF2499-870D-4CDD-9340-2317A53BA90B}" srcOrd="0" destOrd="0" presId="urn:microsoft.com/office/officeart/2005/8/layout/hierarchy2"/>
    <dgm:cxn modelId="{2E9357AC-AAA9-44BC-846B-F86A240DB934}" type="presOf" srcId="{87E28C93-7EB4-47CB-9884-77983B8E9D1C}" destId="{4BC61011-0D89-4809-8514-AA828A7EF9C0}" srcOrd="0" destOrd="0" presId="urn:microsoft.com/office/officeart/2005/8/layout/hierarchy2"/>
    <dgm:cxn modelId="{448F55CA-9866-4430-9350-0D04473BC1C4}" srcId="{87E28C93-7EB4-47CB-9884-77983B8E9D1C}" destId="{7AF272FC-D3F0-4EF8-AACB-34380BF48E98}" srcOrd="0" destOrd="0" parTransId="{A71BA845-F973-4F69-A8E3-E2D47976D428}" sibTransId="{B850F196-5870-4E5F-A26D-95DF1C0570C8}"/>
    <dgm:cxn modelId="{89516185-46C8-4AF4-A991-96D388D85201}" type="presOf" srcId="{2F98C5A0-D9B5-4F27-AA3E-006CB7EC508A}" destId="{797BC7A8-6B17-4DAC-84DA-2C8C48C5FA6E}" srcOrd="0" destOrd="0" presId="urn:microsoft.com/office/officeart/2005/8/layout/hierarchy2"/>
    <dgm:cxn modelId="{DA6B5922-6FB9-4C45-893C-BE25B9558CB3}" type="presOf" srcId="{5B8CE713-2AB5-4D54-8B0E-1E7F26993D5F}" destId="{E86B15AF-A8C7-41B7-9938-01A8C23F6C31}" srcOrd="0" destOrd="0" presId="urn:microsoft.com/office/officeart/2005/8/layout/hierarchy2"/>
    <dgm:cxn modelId="{B055423E-CC48-48F0-89B4-9CC1282A3A2A}" type="presParOf" srcId="{4BC61011-0D89-4809-8514-AA828A7EF9C0}" destId="{BC34B9D5-540B-4C36-80CB-57CD11604F75}" srcOrd="0" destOrd="0" presId="urn:microsoft.com/office/officeart/2005/8/layout/hierarchy2"/>
    <dgm:cxn modelId="{836F3D2F-8469-402B-9063-04536ACFDD91}" type="presParOf" srcId="{BC34B9D5-540B-4C36-80CB-57CD11604F75}" destId="{3EBF2499-870D-4CDD-9340-2317A53BA90B}" srcOrd="0" destOrd="0" presId="urn:microsoft.com/office/officeart/2005/8/layout/hierarchy2"/>
    <dgm:cxn modelId="{53CC7C56-3E68-4582-9687-CC39700B154B}" type="presParOf" srcId="{BC34B9D5-540B-4C36-80CB-57CD11604F75}" destId="{D3AFBBE4-8A4B-42E5-96E9-5F2509E91490}" srcOrd="1" destOrd="0" presId="urn:microsoft.com/office/officeart/2005/8/layout/hierarchy2"/>
    <dgm:cxn modelId="{F6468DBF-E247-44E4-8701-53C572681780}" type="presParOf" srcId="{D3AFBBE4-8A4B-42E5-96E9-5F2509E91490}" destId="{83159707-E427-43EC-AD2F-10906085770E}" srcOrd="0" destOrd="0" presId="urn:microsoft.com/office/officeart/2005/8/layout/hierarchy2"/>
    <dgm:cxn modelId="{623A42EB-A78C-49D4-965B-CE8A97DD59FF}" type="presParOf" srcId="{83159707-E427-43EC-AD2F-10906085770E}" destId="{35BB64B4-B400-410B-BE18-C39E2E8C52A2}" srcOrd="0" destOrd="0" presId="urn:microsoft.com/office/officeart/2005/8/layout/hierarchy2"/>
    <dgm:cxn modelId="{D4CA2618-5E75-4A74-8D4F-E4B11D20406C}" type="presParOf" srcId="{D3AFBBE4-8A4B-42E5-96E9-5F2509E91490}" destId="{E6CEDA1A-3EA2-46E2-A9A6-6D9327A5DD4E}" srcOrd="1" destOrd="0" presId="urn:microsoft.com/office/officeart/2005/8/layout/hierarchy2"/>
    <dgm:cxn modelId="{DFC72D5F-EC63-477C-B9CB-3CC9999D516D}" type="presParOf" srcId="{E6CEDA1A-3EA2-46E2-A9A6-6D9327A5DD4E}" destId="{EC83C3D9-4888-4269-A980-3170B990B584}" srcOrd="0" destOrd="0" presId="urn:microsoft.com/office/officeart/2005/8/layout/hierarchy2"/>
    <dgm:cxn modelId="{69BAB0FA-0247-42AF-93BF-7B2E8BCD151F}" type="presParOf" srcId="{E6CEDA1A-3EA2-46E2-A9A6-6D9327A5DD4E}" destId="{BE299F37-F649-45B7-9662-7C3D246A30CA}" srcOrd="1" destOrd="0" presId="urn:microsoft.com/office/officeart/2005/8/layout/hierarchy2"/>
    <dgm:cxn modelId="{5E9BDBBE-BFD1-4F60-86C0-2F48FB014EB6}" type="presParOf" srcId="{D3AFBBE4-8A4B-42E5-96E9-5F2509E91490}" destId="{42264FEB-1DBA-4F46-B18E-6DDA8D72783A}" srcOrd="2" destOrd="0" presId="urn:microsoft.com/office/officeart/2005/8/layout/hierarchy2"/>
    <dgm:cxn modelId="{898D3929-AF9E-4A5F-8C64-39978239212C}" type="presParOf" srcId="{42264FEB-1DBA-4F46-B18E-6DDA8D72783A}" destId="{C385562B-E80C-439B-82FC-880DC39007A5}" srcOrd="0" destOrd="0" presId="urn:microsoft.com/office/officeart/2005/8/layout/hierarchy2"/>
    <dgm:cxn modelId="{F29503CF-F7EC-4E21-BD42-402060DDC96B}" type="presParOf" srcId="{D3AFBBE4-8A4B-42E5-96E9-5F2509E91490}" destId="{F455F4F4-F215-446D-8333-58E73C1088BC}" srcOrd="3" destOrd="0" presId="urn:microsoft.com/office/officeart/2005/8/layout/hierarchy2"/>
    <dgm:cxn modelId="{F1F52A4C-D815-4409-9AE5-8E4F90755B7A}" type="presParOf" srcId="{F455F4F4-F215-446D-8333-58E73C1088BC}" destId="{6DC3C644-AA73-4D44-A38B-11D201027FCB}" srcOrd="0" destOrd="0" presId="urn:microsoft.com/office/officeart/2005/8/layout/hierarchy2"/>
    <dgm:cxn modelId="{BD0B0516-CCFE-46DF-954E-178993A771BB}" type="presParOf" srcId="{F455F4F4-F215-446D-8333-58E73C1088BC}" destId="{5BB78FF8-B4D0-43DF-8F69-1578F0A86C99}" srcOrd="1" destOrd="0" presId="urn:microsoft.com/office/officeart/2005/8/layout/hierarchy2"/>
    <dgm:cxn modelId="{E2E83DD9-5879-4380-AF5E-D3810B7CE7A4}" type="presParOf" srcId="{D3AFBBE4-8A4B-42E5-96E9-5F2509E91490}" destId="{9ADAF6F1-42C7-425E-9EF9-D53FD19EAFA6}" srcOrd="4" destOrd="0" presId="urn:microsoft.com/office/officeart/2005/8/layout/hierarchy2"/>
    <dgm:cxn modelId="{E80D0217-C83A-49A3-B41C-CB97A2EA15D5}" type="presParOf" srcId="{9ADAF6F1-42C7-425E-9EF9-D53FD19EAFA6}" destId="{9BDAF01C-5D54-41DF-AAB2-878B7B1EB1ED}" srcOrd="0" destOrd="0" presId="urn:microsoft.com/office/officeart/2005/8/layout/hierarchy2"/>
    <dgm:cxn modelId="{86836DEB-2C69-4369-94B2-12ADF9548E8D}" type="presParOf" srcId="{D3AFBBE4-8A4B-42E5-96E9-5F2509E91490}" destId="{34158DEA-9414-4FB1-B463-98415C27BEEB}" srcOrd="5" destOrd="0" presId="urn:microsoft.com/office/officeart/2005/8/layout/hierarchy2"/>
    <dgm:cxn modelId="{3FDA7455-701C-4A9B-A7EC-7FF00B72093A}" type="presParOf" srcId="{34158DEA-9414-4FB1-B463-98415C27BEEB}" destId="{E86B15AF-A8C7-41B7-9938-01A8C23F6C31}" srcOrd="0" destOrd="0" presId="urn:microsoft.com/office/officeart/2005/8/layout/hierarchy2"/>
    <dgm:cxn modelId="{80F81973-EA13-4936-B662-5F6F199016BF}" type="presParOf" srcId="{34158DEA-9414-4FB1-B463-98415C27BEEB}" destId="{12F0E781-DFF3-4565-84AB-AC4E19F5F279}" srcOrd="1" destOrd="0" presId="urn:microsoft.com/office/officeart/2005/8/layout/hierarchy2"/>
    <dgm:cxn modelId="{E846B97A-A763-4297-A882-754F70431E47}" type="presParOf" srcId="{12F0E781-DFF3-4565-84AB-AC4E19F5F279}" destId="{797BC7A8-6B17-4DAC-84DA-2C8C48C5FA6E}" srcOrd="0" destOrd="0" presId="urn:microsoft.com/office/officeart/2005/8/layout/hierarchy2"/>
    <dgm:cxn modelId="{6D69E76E-C207-444E-BEE1-F64A70B1FE1C}" type="presParOf" srcId="{797BC7A8-6B17-4DAC-84DA-2C8C48C5FA6E}" destId="{15B0F92B-260A-4EA6-9CAF-F0B73795055E}" srcOrd="0" destOrd="0" presId="urn:microsoft.com/office/officeart/2005/8/layout/hierarchy2"/>
    <dgm:cxn modelId="{43C24D90-5BED-4E1E-BD5F-B7A5D4A32E82}" type="presParOf" srcId="{12F0E781-DFF3-4565-84AB-AC4E19F5F279}" destId="{7F758810-305A-4895-9F17-3535180342D1}" srcOrd="1" destOrd="0" presId="urn:microsoft.com/office/officeart/2005/8/layout/hierarchy2"/>
    <dgm:cxn modelId="{88CE1979-9A56-4AF2-AC48-28F07B705338}" type="presParOf" srcId="{7F758810-305A-4895-9F17-3535180342D1}" destId="{80486F30-D4D3-4BCB-B1FA-3C5AD92C79B4}" srcOrd="0" destOrd="0" presId="urn:microsoft.com/office/officeart/2005/8/layout/hierarchy2"/>
    <dgm:cxn modelId="{DFA90B11-FE22-4920-96AE-4D9AA2DF262C}" type="presParOf" srcId="{7F758810-305A-4895-9F17-3535180342D1}" destId="{B9A1947A-8261-4516-B0D2-0A77FCF3C1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2499-870D-4CDD-9340-2317A53BA90B}">
      <dsp:nvSpPr>
        <dsp:cNvPr id="0" name=""/>
        <dsp:cNvSpPr/>
      </dsp:nvSpPr>
      <dsp:spPr>
        <a:xfrm>
          <a:off x="26913" y="1153311"/>
          <a:ext cx="2702071" cy="13505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32</a:t>
          </a:r>
          <a:endParaRPr lang="es-ES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Programas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Académicos </a:t>
          </a:r>
          <a:endParaRPr lang="es-CO" sz="2000" b="1" kern="1200" dirty="0"/>
        </a:p>
      </dsp:txBody>
      <dsp:txXfrm>
        <a:off x="66468" y="1192866"/>
        <a:ext cx="2622961" cy="1271395"/>
      </dsp:txXfrm>
    </dsp:sp>
    <dsp:sp modelId="{83159707-E427-43EC-AD2F-10906085770E}">
      <dsp:nvSpPr>
        <dsp:cNvPr id="0" name=""/>
        <dsp:cNvSpPr/>
      </dsp:nvSpPr>
      <dsp:spPr>
        <a:xfrm rot="18304787">
          <a:off x="2422889" y="1214054"/>
          <a:ext cx="1439483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1439483" y="25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00" kern="1200"/>
        </a:p>
      </dsp:txBody>
      <dsp:txXfrm>
        <a:off x="3106644" y="1203574"/>
        <a:ext cx="71974" cy="71974"/>
      </dsp:txXfrm>
    </dsp:sp>
    <dsp:sp modelId="{EC83C3D9-4888-4269-A980-3170B990B584}">
      <dsp:nvSpPr>
        <dsp:cNvPr id="0" name=""/>
        <dsp:cNvSpPr/>
      </dsp:nvSpPr>
      <dsp:spPr>
        <a:xfrm>
          <a:off x="3556279" y="120961"/>
          <a:ext cx="3113060" cy="10591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15</a:t>
          </a:r>
          <a:endParaRPr lang="es-E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Plan Anual de Adquisiciones</a:t>
          </a:r>
          <a:endParaRPr lang="es-CO" sz="1800" b="1" kern="1200" dirty="0"/>
        </a:p>
      </dsp:txBody>
      <dsp:txXfrm>
        <a:off x="3587302" y="151984"/>
        <a:ext cx="3051014" cy="997149"/>
      </dsp:txXfrm>
    </dsp:sp>
    <dsp:sp modelId="{56D69F95-D7D8-4753-99B7-089E745DA680}">
      <dsp:nvSpPr>
        <dsp:cNvPr id="0" name=""/>
        <dsp:cNvSpPr/>
      </dsp:nvSpPr>
      <dsp:spPr>
        <a:xfrm>
          <a:off x="6669339" y="625051"/>
          <a:ext cx="847356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847356" y="255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00" kern="1200"/>
        </a:p>
      </dsp:txBody>
      <dsp:txXfrm>
        <a:off x="7071833" y="629375"/>
        <a:ext cx="42367" cy="42367"/>
      </dsp:txXfrm>
    </dsp:sp>
    <dsp:sp modelId="{D4B0EBD7-2FF7-457B-B188-A245026CA8DF}">
      <dsp:nvSpPr>
        <dsp:cNvPr id="0" name=""/>
        <dsp:cNvSpPr/>
      </dsp:nvSpPr>
      <dsp:spPr>
        <a:xfrm>
          <a:off x="7516696" y="120961"/>
          <a:ext cx="2118390" cy="1059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$</a:t>
          </a:r>
          <a:r>
            <a:rPr lang="es-ES" sz="2000" b="1" kern="1200" dirty="0" smtClean="0"/>
            <a:t>250.000.000</a:t>
          </a:r>
          <a:endParaRPr lang="es-CO" sz="2000" kern="1200" dirty="0"/>
        </a:p>
      </dsp:txBody>
      <dsp:txXfrm>
        <a:off x="7547719" y="151984"/>
        <a:ext cx="2056344" cy="997149"/>
      </dsp:txXfrm>
    </dsp:sp>
    <dsp:sp modelId="{42264FEB-1DBA-4F46-B18E-6DDA8D72783A}">
      <dsp:nvSpPr>
        <dsp:cNvPr id="0" name=""/>
        <dsp:cNvSpPr/>
      </dsp:nvSpPr>
      <dsp:spPr>
        <a:xfrm rot="166374">
          <a:off x="2728499" y="1823092"/>
          <a:ext cx="828264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828264" y="25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00" kern="1200"/>
        </a:p>
      </dsp:txBody>
      <dsp:txXfrm>
        <a:off x="3121925" y="1827892"/>
        <a:ext cx="41413" cy="41413"/>
      </dsp:txXfrm>
    </dsp:sp>
    <dsp:sp modelId="{6DC3C644-AA73-4D44-A38B-11D201027FCB}">
      <dsp:nvSpPr>
        <dsp:cNvPr id="0" name=""/>
        <dsp:cNvSpPr/>
      </dsp:nvSpPr>
      <dsp:spPr>
        <a:xfrm>
          <a:off x="3556279" y="1339036"/>
          <a:ext cx="3113060" cy="10591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4</a:t>
          </a:r>
          <a:endParaRPr lang="es-E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ICETEX</a:t>
          </a:r>
          <a:endParaRPr lang="es-CO" sz="2000" b="1" kern="1200" dirty="0"/>
        </a:p>
      </dsp:txBody>
      <dsp:txXfrm>
        <a:off x="3587302" y="1370059"/>
        <a:ext cx="3051014" cy="997149"/>
      </dsp:txXfrm>
    </dsp:sp>
    <dsp:sp modelId="{9ADAF6F1-42C7-425E-9EF9-D53FD19EAFA6}">
      <dsp:nvSpPr>
        <dsp:cNvPr id="0" name=""/>
        <dsp:cNvSpPr/>
      </dsp:nvSpPr>
      <dsp:spPr>
        <a:xfrm rot="3400380">
          <a:off x="2389746" y="2432129"/>
          <a:ext cx="1505770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1505770" y="25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104987" y="2419992"/>
        <a:ext cx="75288" cy="75288"/>
      </dsp:txXfrm>
    </dsp:sp>
    <dsp:sp modelId="{E86B15AF-A8C7-41B7-9938-01A8C23F6C31}">
      <dsp:nvSpPr>
        <dsp:cNvPr id="0" name=""/>
        <dsp:cNvSpPr/>
      </dsp:nvSpPr>
      <dsp:spPr>
        <a:xfrm>
          <a:off x="3556279" y="2557111"/>
          <a:ext cx="3113060" cy="10591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13</a:t>
          </a:r>
          <a:endParaRPr lang="es-E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Gestión entidades públicas</a:t>
          </a:r>
          <a:endParaRPr lang="es-CO" sz="1800" b="1" kern="1200" dirty="0"/>
        </a:p>
      </dsp:txBody>
      <dsp:txXfrm>
        <a:off x="3587302" y="2588134"/>
        <a:ext cx="3051014" cy="997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2499-870D-4CDD-9340-2317A53BA90B}">
      <dsp:nvSpPr>
        <dsp:cNvPr id="0" name=""/>
        <dsp:cNvSpPr/>
      </dsp:nvSpPr>
      <dsp:spPr>
        <a:xfrm>
          <a:off x="26913" y="1153311"/>
          <a:ext cx="2702071" cy="13505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42</a:t>
          </a:r>
          <a:endParaRPr lang="es-ES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Programas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Académicos </a:t>
          </a:r>
          <a:endParaRPr lang="es-CO" sz="2000" b="1" kern="1200" dirty="0"/>
        </a:p>
      </dsp:txBody>
      <dsp:txXfrm>
        <a:off x="66468" y="1192866"/>
        <a:ext cx="2622961" cy="1271395"/>
      </dsp:txXfrm>
    </dsp:sp>
    <dsp:sp modelId="{83159707-E427-43EC-AD2F-10906085770E}">
      <dsp:nvSpPr>
        <dsp:cNvPr id="0" name=""/>
        <dsp:cNvSpPr/>
      </dsp:nvSpPr>
      <dsp:spPr>
        <a:xfrm rot="18304787">
          <a:off x="2422889" y="1214054"/>
          <a:ext cx="1439483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1439483" y="25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00" kern="1200"/>
        </a:p>
      </dsp:txBody>
      <dsp:txXfrm>
        <a:off x="3106644" y="1203574"/>
        <a:ext cx="71974" cy="71974"/>
      </dsp:txXfrm>
    </dsp:sp>
    <dsp:sp modelId="{EC83C3D9-4888-4269-A980-3170B990B584}">
      <dsp:nvSpPr>
        <dsp:cNvPr id="0" name=""/>
        <dsp:cNvSpPr/>
      </dsp:nvSpPr>
      <dsp:spPr>
        <a:xfrm>
          <a:off x="3556279" y="120961"/>
          <a:ext cx="3113060" cy="10591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13</a:t>
          </a:r>
          <a:endParaRPr lang="es-E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Programas de educación no formal</a:t>
          </a:r>
          <a:endParaRPr lang="es-CO" sz="1800" b="1" kern="1200" dirty="0"/>
        </a:p>
      </dsp:txBody>
      <dsp:txXfrm>
        <a:off x="3587302" y="151984"/>
        <a:ext cx="3051014" cy="997149"/>
      </dsp:txXfrm>
    </dsp:sp>
    <dsp:sp modelId="{42264FEB-1DBA-4F46-B18E-6DDA8D72783A}">
      <dsp:nvSpPr>
        <dsp:cNvPr id="0" name=""/>
        <dsp:cNvSpPr/>
      </dsp:nvSpPr>
      <dsp:spPr>
        <a:xfrm rot="166374">
          <a:off x="2728499" y="1823092"/>
          <a:ext cx="828264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828264" y="25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00" kern="1200"/>
        </a:p>
      </dsp:txBody>
      <dsp:txXfrm>
        <a:off x="3121925" y="1827892"/>
        <a:ext cx="41413" cy="41413"/>
      </dsp:txXfrm>
    </dsp:sp>
    <dsp:sp modelId="{6DC3C644-AA73-4D44-A38B-11D201027FCB}">
      <dsp:nvSpPr>
        <dsp:cNvPr id="0" name=""/>
        <dsp:cNvSpPr/>
      </dsp:nvSpPr>
      <dsp:spPr>
        <a:xfrm>
          <a:off x="3556279" y="1339036"/>
          <a:ext cx="3113060" cy="10591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4</a:t>
          </a:r>
          <a:endParaRPr lang="es-E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con entidades púbicas</a:t>
          </a:r>
          <a:endParaRPr lang="es-CO" sz="2000" b="1" kern="1200" dirty="0"/>
        </a:p>
      </dsp:txBody>
      <dsp:txXfrm>
        <a:off x="3587302" y="1370059"/>
        <a:ext cx="3051014" cy="997149"/>
      </dsp:txXfrm>
    </dsp:sp>
    <dsp:sp modelId="{9ADAF6F1-42C7-425E-9EF9-D53FD19EAFA6}">
      <dsp:nvSpPr>
        <dsp:cNvPr id="0" name=""/>
        <dsp:cNvSpPr/>
      </dsp:nvSpPr>
      <dsp:spPr>
        <a:xfrm rot="3400380">
          <a:off x="2389746" y="2432129"/>
          <a:ext cx="1505770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1505770" y="25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104987" y="2419992"/>
        <a:ext cx="75288" cy="75288"/>
      </dsp:txXfrm>
    </dsp:sp>
    <dsp:sp modelId="{E86B15AF-A8C7-41B7-9938-01A8C23F6C31}">
      <dsp:nvSpPr>
        <dsp:cNvPr id="0" name=""/>
        <dsp:cNvSpPr/>
      </dsp:nvSpPr>
      <dsp:spPr>
        <a:xfrm>
          <a:off x="3556279" y="2557111"/>
          <a:ext cx="3113060" cy="10591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25</a:t>
          </a:r>
          <a:endParaRPr lang="es-E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Proyectos internos de aprendizaje</a:t>
          </a:r>
          <a:endParaRPr lang="es-CO" sz="1800" b="1" kern="1200" dirty="0"/>
        </a:p>
      </dsp:txBody>
      <dsp:txXfrm>
        <a:off x="3587302" y="2588134"/>
        <a:ext cx="3051014" cy="997149"/>
      </dsp:txXfrm>
    </dsp:sp>
    <dsp:sp modelId="{797BC7A8-6B17-4DAC-84DA-2C8C48C5FA6E}">
      <dsp:nvSpPr>
        <dsp:cNvPr id="0" name=""/>
        <dsp:cNvSpPr/>
      </dsp:nvSpPr>
      <dsp:spPr>
        <a:xfrm>
          <a:off x="6669339" y="3061201"/>
          <a:ext cx="847356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847356" y="255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071833" y="3065524"/>
        <a:ext cx="42367" cy="42367"/>
      </dsp:txXfrm>
    </dsp:sp>
    <dsp:sp modelId="{80486F30-D4D3-4BCB-B1FA-3C5AD92C79B4}">
      <dsp:nvSpPr>
        <dsp:cNvPr id="0" name=""/>
        <dsp:cNvSpPr/>
      </dsp:nvSpPr>
      <dsp:spPr>
        <a:xfrm>
          <a:off x="7516696" y="2557111"/>
          <a:ext cx="2118390" cy="1059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Adicionalmente congresos y seminarios</a:t>
          </a:r>
          <a:endParaRPr lang="es-ES" sz="2300" kern="1200" dirty="0"/>
        </a:p>
      </dsp:txBody>
      <dsp:txXfrm>
        <a:off x="7547719" y="2588134"/>
        <a:ext cx="2056344" cy="997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CO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0C4C0F5-A348-4BDB-95A4-023F5419DDE1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16/06/2022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11C02B7-8F13-48D3-B41B-1B229500AC33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  <p:pic>
        <p:nvPicPr>
          <p:cNvPr id="4" name="Imagen 7"/>
          <p:cNvPicPr/>
          <p:nvPr/>
        </p:nvPicPr>
        <p:blipFill>
          <a:blip r:embed="rId14"/>
          <a:stretch/>
        </p:blipFill>
        <p:spPr>
          <a:xfrm>
            <a:off x="0" y="1800"/>
            <a:ext cx="12191760" cy="685404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Editar el estilo de texto del patrón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7E4DE93-8D70-40AA-9572-EAA6F0667533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16/06/2022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A3BDEC8-A48A-4BFD-A061-768713197617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  <p:pic>
        <p:nvPicPr>
          <p:cNvPr id="47" name="Imagen 6"/>
          <p:cNvPicPr/>
          <p:nvPr/>
        </p:nvPicPr>
        <p:blipFill>
          <a:blip r:embed="rId14"/>
          <a:stretch/>
        </p:blipFill>
        <p:spPr>
          <a:xfrm>
            <a:off x="0" y="720"/>
            <a:ext cx="12191760" cy="6856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2190940" y="1794724"/>
            <a:ext cx="7957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ES" sz="4800" spc="-1" dirty="0">
                <a:solidFill>
                  <a:schemeClr val="accent6"/>
                </a:solidFill>
                <a:latin typeface="Arial Rounded MT Bold"/>
              </a:rPr>
              <a:t>PLAN   INSTITUCIONAL DE CAPACITACIÓN</a:t>
            </a:r>
            <a:r>
              <a:rPr lang="es-ES" sz="4800" dirty="0">
                <a:solidFill>
                  <a:schemeClr val="accent6"/>
                </a:solidFill>
              </a:rPr>
              <a:t/>
            </a:r>
            <a:br>
              <a:rPr lang="es-ES" sz="4800" dirty="0">
                <a:solidFill>
                  <a:schemeClr val="accent6"/>
                </a:solidFill>
              </a:rPr>
            </a:br>
            <a:r>
              <a:rPr lang="es-ES" sz="4800" b="1" spc="-1" dirty="0" smtClean="0">
                <a:solidFill>
                  <a:schemeClr val="accent6"/>
                </a:solidFill>
                <a:latin typeface="Arial Rounded MT Bold"/>
              </a:rPr>
              <a:t>2022</a:t>
            </a:r>
            <a:endParaRPr lang="es-ES" sz="4800" b="1" spc="-1" dirty="0">
              <a:solidFill>
                <a:schemeClr val="accent6"/>
              </a:solidFill>
              <a:latin typeface="Arial Rounded M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/>
          <p:nvPr/>
        </p:nvPicPr>
        <p:blipFill>
          <a:blip r:embed="rId2"/>
          <a:stretch/>
        </p:blipFill>
        <p:spPr>
          <a:xfrm>
            <a:off x="156082" y="156624"/>
            <a:ext cx="6675480" cy="1066680"/>
          </a:xfrm>
          <a:prstGeom prst="rect">
            <a:avLst/>
          </a:prstGeom>
          <a:ln>
            <a:noFill/>
          </a:ln>
        </p:spPr>
      </p:pic>
      <p:sp>
        <p:nvSpPr>
          <p:cNvPr id="23" name="Oval 41">
            <a:extLst>
              <a:ext uri="{FF2B5EF4-FFF2-40B4-BE49-F238E27FC236}">
                <a16:creationId xmlns:a16="http://schemas.microsoft.com/office/drawing/2014/main" id="{3E0FDFB0-0AF5-4A10-BDDE-31E1F42BAE80}"/>
              </a:ext>
            </a:extLst>
          </p:cNvPr>
          <p:cNvSpPr/>
          <p:nvPr/>
        </p:nvSpPr>
        <p:spPr>
          <a:xfrm>
            <a:off x="11236822" y="419987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2907" y="5484653"/>
            <a:ext cx="1121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https://www.flipbookpdf.net/web/site/6796ea2fe5a6b9cac24115fc12eddca3711e4721FBP21762919.pdf.html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8" y="1484768"/>
            <a:ext cx="5422811" cy="37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005" y="322540"/>
            <a:ext cx="11857306" cy="664797"/>
          </a:xfrm>
        </p:spPr>
        <p:txBody>
          <a:bodyPr/>
          <a:lstStyle/>
          <a:p>
            <a:r>
              <a:rPr lang="es-CO" sz="4800" dirty="0">
                <a:solidFill>
                  <a:schemeClr val="accent6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Propuesta inducción y reinducción</a:t>
            </a:r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081ED8F9-FA35-46E4-A111-6E26EEF77E2D}"/>
              </a:ext>
            </a:extLst>
          </p:cNvPr>
          <p:cNvSpPr/>
          <p:nvPr/>
        </p:nvSpPr>
        <p:spPr>
          <a:xfrm>
            <a:off x="661861" y="4115946"/>
            <a:ext cx="2581657" cy="2108130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B6A30D08-554D-46D9-ACD6-6FF2C85BBB60}"/>
              </a:ext>
            </a:extLst>
          </p:cNvPr>
          <p:cNvGrpSpPr/>
          <p:nvPr/>
        </p:nvGrpSpPr>
        <p:grpSpPr>
          <a:xfrm>
            <a:off x="4273044" y="1809570"/>
            <a:ext cx="3335868" cy="1896461"/>
            <a:chOff x="5511800" y="3492501"/>
            <a:chExt cx="776289" cy="441325"/>
          </a:xfrm>
          <a:solidFill>
            <a:schemeClr val="accent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83D707F-AF49-4F71-A816-1008D5145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EE2F063-84A0-48F6-9D4D-A0E4ECAAE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CB61DF6-D1C9-4F09-B15A-8C7236196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92" y="3556001"/>
              <a:ext cx="191676" cy="188913"/>
            </a:xfrm>
            <a:custGeom>
              <a:avLst/>
              <a:gdLst>
                <a:gd name="T0" fmla="*/ 134 w 135"/>
                <a:gd name="T1" fmla="*/ 67 h 135"/>
                <a:gd name="T2" fmla="*/ 68 w 135"/>
                <a:gd name="T3" fmla="*/ 134 h 135"/>
                <a:gd name="T4" fmla="*/ 0 w 135"/>
                <a:gd name="T5" fmla="*/ 67 h 135"/>
                <a:gd name="T6" fmla="*/ 67 w 135"/>
                <a:gd name="T7" fmla="*/ 0 h 135"/>
                <a:gd name="T8" fmla="*/ 134 w 135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34" y="67"/>
                  </a:moveTo>
                  <a:cubicBezTo>
                    <a:pt x="135" y="104"/>
                    <a:pt x="104" y="134"/>
                    <a:pt x="68" y="134"/>
                  </a:cubicBez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29" y="0"/>
                    <a:pt x="67" y="0"/>
                  </a:cubicBezTo>
                  <a:cubicBezTo>
                    <a:pt x="104" y="0"/>
                    <a:pt x="135" y="31"/>
                    <a:pt x="13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9284572-1819-42A4-ACD1-056DE3269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21" y="3556001"/>
              <a:ext cx="191676" cy="188913"/>
            </a:xfrm>
            <a:custGeom>
              <a:avLst/>
              <a:gdLst>
                <a:gd name="T0" fmla="*/ 1 w 135"/>
                <a:gd name="T1" fmla="*/ 67 h 134"/>
                <a:gd name="T2" fmla="*/ 68 w 135"/>
                <a:gd name="T3" fmla="*/ 0 h 134"/>
                <a:gd name="T4" fmla="*/ 135 w 135"/>
                <a:gd name="T5" fmla="*/ 67 h 134"/>
                <a:gd name="T6" fmla="*/ 68 w 135"/>
                <a:gd name="T7" fmla="*/ 134 h 134"/>
                <a:gd name="T8" fmla="*/ 1 w 135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4">
                  <a:moveTo>
                    <a:pt x="1" y="67"/>
                  </a:moveTo>
                  <a:cubicBezTo>
                    <a:pt x="0" y="31"/>
                    <a:pt x="30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4" y="134"/>
                    <a:pt x="68" y="134"/>
                  </a:cubicBezTo>
                  <a:cubicBezTo>
                    <a:pt x="31" y="134"/>
                    <a:pt x="0" y="104"/>
                    <a:pt x="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FC38E3E-38AB-4809-A48F-C5BE7AF9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271" y="3754438"/>
              <a:ext cx="226818" cy="179388"/>
            </a:xfrm>
            <a:custGeom>
              <a:avLst/>
              <a:gdLst>
                <a:gd name="T0" fmla="*/ 155 w 161"/>
                <a:gd name="T1" fmla="*/ 128 h 128"/>
                <a:gd name="T2" fmla="*/ 45 w 161"/>
                <a:gd name="T3" fmla="*/ 128 h 128"/>
                <a:gd name="T4" fmla="*/ 0 w 161"/>
                <a:gd name="T5" fmla="*/ 18 h 128"/>
                <a:gd name="T6" fmla="*/ 103 w 161"/>
                <a:gd name="T7" fmla="*/ 20 h 128"/>
                <a:gd name="T8" fmla="*/ 155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155" y="128"/>
                  </a:moveTo>
                  <a:cubicBezTo>
                    <a:pt x="119" y="128"/>
                    <a:pt x="82" y="128"/>
                    <a:pt x="45" y="128"/>
                  </a:cubicBezTo>
                  <a:cubicBezTo>
                    <a:pt x="44" y="86"/>
                    <a:pt x="29" y="49"/>
                    <a:pt x="0" y="18"/>
                  </a:cubicBezTo>
                  <a:cubicBezTo>
                    <a:pt x="25" y="3"/>
                    <a:pt x="69" y="0"/>
                    <a:pt x="103" y="20"/>
                  </a:cubicBezTo>
                  <a:cubicBezTo>
                    <a:pt x="144" y="45"/>
                    <a:pt x="161" y="89"/>
                    <a:pt x="155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B30E97C-D917-4201-A641-32B05BB7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3754438"/>
              <a:ext cx="226818" cy="179388"/>
            </a:xfrm>
            <a:custGeom>
              <a:avLst/>
              <a:gdLst>
                <a:gd name="T0" fmla="*/ 6 w 161"/>
                <a:gd name="T1" fmla="*/ 128 h 128"/>
                <a:gd name="T2" fmla="*/ 116 w 161"/>
                <a:gd name="T3" fmla="*/ 128 h 128"/>
                <a:gd name="T4" fmla="*/ 161 w 161"/>
                <a:gd name="T5" fmla="*/ 18 h 128"/>
                <a:gd name="T6" fmla="*/ 58 w 161"/>
                <a:gd name="T7" fmla="*/ 20 h 128"/>
                <a:gd name="T8" fmla="*/ 6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6" y="128"/>
                  </a:moveTo>
                  <a:cubicBezTo>
                    <a:pt x="42" y="128"/>
                    <a:pt x="79" y="128"/>
                    <a:pt x="116" y="128"/>
                  </a:cubicBezTo>
                  <a:cubicBezTo>
                    <a:pt x="117" y="86"/>
                    <a:pt x="132" y="49"/>
                    <a:pt x="161" y="18"/>
                  </a:cubicBezTo>
                  <a:cubicBezTo>
                    <a:pt x="136" y="3"/>
                    <a:pt x="92" y="0"/>
                    <a:pt x="58" y="20"/>
                  </a:cubicBezTo>
                  <a:cubicBezTo>
                    <a:pt x="17" y="45"/>
                    <a:pt x="0" y="89"/>
                    <a:pt x="6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" name="Group 30">
            <a:extLst>
              <a:ext uri="{FF2B5EF4-FFF2-40B4-BE49-F238E27FC236}">
                <a16:creationId xmlns:a16="http://schemas.microsoft.com/office/drawing/2014/main" id="{BFB9D2FA-38FF-4883-841E-43BB4275FD8A}"/>
              </a:ext>
            </a:extLst>
          </p:cNvPr>
          <p:cNvGrpSpPr/>
          <p:nvPr/>
        </p:nvGrpSpPr>
        <p:grpSpPr>
          <a:xfrm>
            <a:off x="8646667" y="2523198"/>
            <a:ext cx="2400869" cy="1364909"/>
            <a:chOff x="5511800" y="3492501"/>
            <a:chExt cx="776289" cy="441325"/>
          </a:xfrm>
          <a:solidFill>
            <a:schemeClr val="accent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DA1C184-6326-4F3F-B954-543FB602F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4475373-23BF-4493-8FF5-0B72CBAC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77DF5BD-20D9-48CC-A487-A93D1829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92" y="3556001"/>
              <a:ext cx="191676" cy="188913"/>
            </a:xfrm>
            <a:custGeom>
              <a:avLst/>
              <a:gdLst>
                <a:gd name="T0" fmla="*/ 134 w 135"/>
                <a:gd name="T1" fmla="*/ 67 h 135"/>
                <a:gd name="T2" fmla="*/ 68 w 135"/>
                <a:gd name="T3" fmla="*/ 134 h 135"/>
                <a:gd name="T4" fmla="*/ 0 w 135"/>
                <a:gd name="T5" fmla="*/ 67 h 135"/>
                <a:gd name="T6" fmla="*/ 67 w 135"/>
                <a:gd name="T7" fmla="*/ 0 h 135"/>
                <a:gd name="T8" fmla="*/ 134 w 135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34" y="67"/>
                  </a:moveTo>
                  <a:cubicBezTo>
                    <a:pt x="135" y="104"/>
                    <a:pt x="104" y="134"/>
                    <a:pt x="68" y="134"/>
                  </a:cubicBez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29" y="0"/>
                    <a:pt x="67" y="0"/>
                  </a:cubicBezTo>
                  <a:cubicBezTo>
                    <a:pt x="104" y="0"/>
                    <a:pt x="135" y="31"/>
                    <a:pt x="13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129D3B1-8171-4159-AE96-8D568FA8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21" y="3556001"/>
              <a:ext cx="191676" cy="188913"/>
            </a:xfrm>
            <a:custGeom>
              <a:avLst/>
              <a:gdLst>
                <a:gd name="T0" fmla="*/ 1 w 135"/>
                <a:gd name="T1" fmla="*/ 67 h 134"/>
                <a:gd name="T2" fmla="*/ 68 w 135"/>
                <a:gd name="T3" fmla="*/ 0 h 134"/>
                <a:gd name="T4" fmla="*/ 135 w 135"/>
                <a:gd name="T5" fmla="*/ 67 h 134"/>
                <a:gd name="T6" fmla="*/ 68 w 135"/>
                <a:gd name="T7" fmla="*/ 134 h 134"/>
                <a:gd name="T8" fmla="*/ 1 w 135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4">
                  <a:moveTo>
                    <a:pt x="1" y="67"/>
                  </a:moveTo>
                  <a:cubicBezTo>
                    <a:pt x="0" y="31"/>
                    <a:pt x="30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4" y="134"/>
                    <a:pt x="68" y="134"/>
                  </a:cubicBezTo>
                  <a:cubicBezTo>
                    <a:pt x="31" y="134"/>
                    <a:pt x="0" y="104"/>
                    <a:pt x="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A7534BE-BC59-4D9F-B0FC-0BF993F2A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271" y="3754438"/>
              <a:ext cx="226818" cy="179388"/>
            </a:xfrm>
            <a:custGeom>
              <a:avLst/>
              <a:gdLst>
                <a:gd name="T0" fmla="*/ 155 w 161"/>
                <a:gd name="T1" fmla="*/ 128 h 128"/>
                <a:gd name="T2" fmla="*/ 45 w 161"/>
                <a:gd name="T3" fmla="*/ 128 h 128"/>
                <a:gd name="T4" fmla="*/ 0 w 161"/>
                <a:gd name="T5" fmla="*/ 18 h 128"/>
                <a:gd name="T6" fmla="*/ 103 w 161"/>
                <a:gd name="T7" fmla="*/ 20 h 128"/>
                <a:gd name="T8" fmla="*/ 155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155" y="128"/>
                  </a:moveTo>
                  <a:cubicBezTo>
                    <a:pt x="119" y="128"/>
                    <a:pt x="82" y="128"/>
                    <a:pt x="45" y="128"/>
                  </a:cubicBezTo>
                  <a:cubicBezTo>
                    <a:pt x="44" y="86"/>
                    <a:pt x="29" y="49"/>
                    <a:pt x="0" y="18"/>
                  </a:cubicBezTo>
                  <a:cubicBezTo>
                    <a:pt x="25" y="3"/>
                    <a:pt x="69" y="0"/>
                    <a:pt x="103" y="20"/>
                  </a:cubicBezTo>
                  <a:cubicBezTo>
                    <a:pt x="144" y="45"/>
                    <a:pt x="161" y="89"/>
                    <a:pt x="155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16309DF-F3D2-4676-A9EA-B2709B0E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3754438"/>
              <a:ext cx="226818" cy="179388"/>
            </a:xfrm>
            <a:custGeom>
              <a:avLst/>
              <a:gdLst>
                <a:gd name="T0" fmla="*/ 6 w 161"/>
                <a:gd name="T1" fmla="*/ 128 h 128"/>
                <a:gd name="T2" fmla="*/ 116 w 161"/>
                <a:gd name="T3" fmla="*/ 128 h 128"/>
                <a:gd name="T4" fmla="*/ 161 w 161"/>
                <a:gd name="T5" fmla="*/ 18 h 128"/>
                <a:gd name="T6" fmla="*/ 58 w 161"/>
                <a:gd name="T7" fmla="*/ 20 h 128"/>
                <a:gd name="T8" fmla="*/ 6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6" y="128"/>
                  </a:moveTo>
                  <a:cubicBezTo>
                    <a:pt x="42" y="128"/>
                    <a:pt x="79" y="128"/>
                    <a:pt x="116" y="128"/>
                  </a:cubicBezTo>
                  <a:cubicBezTo>
                    <a:pt x="117" y="86"/>
                    <a:pt x="132" y="49"/>
                    <a:pt x="161" y="18"/>
                  </a:cubicBezTo>
                  <a:cubicBezTo>
                    <a:pt x="136" y="3"/>
                    <a:pt x="92" y="0"/>
                    <a:pt x="58" y="20"/>
                  </a:cubicBezTo>
                  <a:cubicBezTo>
                    <a:pt x="17" y="45"/>
                    <a:pt x="0" y="89"/>
                    <a:pt x="6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9" name="TextBox 44">
            <a:extLst>
              <a:ext uri="{FF2B5EF4-FFF2-40B4-BE49-F238E27FC236}">
                <a16:creationId xmlns:a16="http://schemas.microsoft.com/office/drawing/2014/main" id="{B62E3419-C206-4079-9AA5-799CD00C1D70}"/>
              </a:ext>
            </a:extLst>
          </p:cNvPr>
          <p:cNvSpPr txBox="1"/>
          <p:nvPr/>
        </p:nvSpPr>
        <p:spPr>
          <a:xfrm>
            <a:off x="737151" y="4193679"/>
            <a:ext cx="22132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 smtClean="0">
                <a:latin typeface="Open Sans" panose="020B0606030504020204" pitchFamily="34" charset="0"/>
              </a:rPr>
              <a:t>*El </a:t>
            </a:r>
            <a:r>
              <a:rPr lang="en-US" sz="1500" dirty="0" err="1" smtClean="0">
                <a:latin typeface="Open Sans" panose="020B0606030504020204" pitchFamily="34" charset="0"/>
              </a:rPr>
              <a:t>funcionario</a:t>
            </a:r>
            <a:r>
              <a:rPr lang="en-US" sz="1500" dirty="0" smtClean="0">
                <a:latin typeface="Open Sans" panose="020B0606030504020204" pitchFamily="34" charset="0"/>
              </a:rPr>
              <a:t> que </a:t>
            </a:r>
            <a:r>
              <a:rPr lang="en-US" sz="1500" dirty="0" err="1" smtClean="0">
                <a:latin typeface="Open Sans" panose="020B0606030504020204" pitchFamily="34" charset="0"/>
              </a:rPr>
              <a:t>ingresa</a:t>
            </a:r>
            <a:r>
              <a:rPr lang="en-US" sz="1500" dirty="0" smtClean="0">
                <a:latin typeface="Open Sans" panose="020B0606030504020204" pitchFamily="34" charset="0"/>
              </a:rPr>
              <a:t> al Instituto </a:t>
            </a:r>
            <a:r>
              <a:rPr lang="en-US" sz="1500" dirty="0" err="1" smtClean="0">
                <a:latin typeface="Open Sans" panose="020B0606030504020204" pitchFamily="34" charset="0"/>
              </a:rPr>
              <a:t>podrá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realizar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dentro</a:t>
            </a:r>
            <a:r>
              <a:rPr lang="en-US" sz="1500" dirty="0" smtClean="0">
                <a:latin typeface="Open Sans" panose="020B0606030504020204" pitchFamily="34" charset="0"/>
              </a:rPr>
              <a:t> de </a:t>
            </a:r>
            <a:r>
              <a:rPr lang="en-US" sz="1500" dirty="0" err="1" smtClean="0">
                <a:latin typeface="Open Sans" panose="020B0606030504020204" pitchFamily="34" charset="0"/>
              </a:rPr>
              <a:t>los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primeros</a:t>
            </a:r>
            <a:r>
              <a:rPr lang="en-US" sz="1500" dirty="0" smtClean="0">
                <a:latin typeface="Open Sans" panose="020B0606030504020204" pitchFamily="34" charset="0"/>
              </a:rPr>
              <a:t> 15 </a:t>
            </a:r>
            <a:r>
              <a:rPr lang="en-US" sz="1500" dirty="0" err="1" smtClean="0">
                <a:latin typeface="Open Sans" panose="020B0606030504020204" pitchFamily="34" charset="0"/>
              </a:rPr>
              <a:t>días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su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proceso</a:t>
            </a:r>
            <a:r>
              <a:rPr lang="en-US" sz="1500" dirty="0" smtClean="0">
                <a:latin typeface="Open Sans" panose="020B0606030504020204" pitchFamily="34" charset="0"/>
              </a:rPr>
              <a:t> de </a:t>
            </a:r>
            <a:r>
              <a:rPr lang="en-US" sz="1500" dirty="0" err="1" smtClean="0">
                <a:latin typeface="Open Sans" panose="020B0606030504020204" pitchFamily="34" charset="0"/>
              </a:rPr>
              <a:t>inducción</a:t>
            </a:r>
            <a:r>
              <a:rPr lang="en-US" sz="1500" dirty="0">
                <a:latin typeface="Open Sans" panose="020B0606030504020204" pitchFamily="34" charset="0"/>
              </a:rPr>
              <a:t> </a:t>
            </a:r>
            <a:r>
              <a:rPr lang="en-US" sz="1500" dirty="0" smtClean="0">
                <a:latin typeface="Open Sans" panose="020B0606030504020204" pitchFamily="34" charset="0"/>
              </a:rPr>
              <a:t>a </a:t>
            </a:r>
            <a:r>
              <a:rPr lang="en-US" sz="1500" dirty="0" err="1" smtClean="0">
                <a:latin typeface="Open Sans" panose="020B0606030504020204" pitchFamily="34" charset="0"/>
              </a:rPr>
              <a:t>través</a:t>
            </a:r>
            <a:r>
              <a:rPr lang="en-US" sz="1500" dirty="0" smtClean="0">
                <a:latin typeface="Open Sans" panose="020B0606030504020204" pitchFamily="34" charset="0"/>
              </a:rPr>
              <a:t> del </a:t>
            </a:r>
            <a:r>
              <a:rPr lang="en-US" sz="1500" dirty="0" err="1" smtClean="0">
                <a:latin typeface="Open Sans" panose="020B0606030504020204" pitchFamily="34" charset="0"/>
              </a:rPr>
              <a:t>micrositio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dispuesto</a:t>
            </a:r>
            <a:r>
              <a:rPr lang="en-US" sz="1500" dirty="0" smtClean="0">
                <a:latin typeface="Open Sans" panose="020B0606030504020204" pitchFamily="34" charset="0"/>
              </a:rPr>
              <a:t> para </a:t>
            </a:r>
            <a:r>
              <a:rPr lang="en-US" sz="1500" dirty="0" err="1" smtClean="0">
                <a:latin typeface="Open Sans" panose="020B0606030504020204" pitchFamily="34" charset="0"/>
              </a:rPr>
              <a:t>tal</a:t>
            </a:r>
            <a:r>
              <a:rPr lang="en-US" sz="1500" dirty="0" smtClean="0">
                <a:latin typeface="Open Sans" panose="020B0606030504020204" pitchFamily="34" charset="0"/>
              </a:rPr>
              <a:t> fin.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 smtClean="0">
              <a:latin typeface="Open Sans" panose="020B0606030504020204" pitchFamily="34" charset="0"/>
            </a:endParaRPr>
          </a:p>
        </p:txBody>
      </p:sp>
      <p:sp>
        <p:nvSpPr>
          <p:cNvPr id="20" name="Rectangle 49">
            <a:extLst>
              <a:ext uri="{FF2B5EF4-FFF2-40B4-BE49-F238E27FC236}">
                <a16:creationId xmlns:a16="http://schemas.microsoft.com/office/drawing/2014/main" id="{AB10E3E3-BD8F-40FF-8E28-66FEC53D2FE3}"/>
              </a:ext>
            </a:extLst>
          </p:cNvPr>
          <p:cNvSpPr/>
          <p:nvPr/>
        </p:nvSpPr>
        <p:spPr>
          <a:xfrm>
            <a:off x="649420" y="6285156"/>
            <a:ext cx="2581657" cy="796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Group 53">
            <a:extLst>
              <a:ext uri="{FF2B5EF4-FFF2-40B4-BE49-F238E27FC236}">
                <a16:creationId xmlns:a16="http://schemas.microsoft.com/office/drawing/2014/main" id="{722012A4-BA80-42DF-912C-9859B36B2532}"/>
              </a:ext>
            </a:extLst>
          </p:cNvPr>
          <p:cNvGrpSpPr/>
          <p:nvPr/>
        </p:nvGrpSpPr>
        <p:grpSpPr>
          <a:xfrm>
            <a:off x="464259" y="2523199"/>
            <a:ext cx="2400869" cy="1364909"/>
            <a:chOff x="5511800" y="3492501"/>
            <a:chExt cx="776289" cy="441325"/>
          </a:xfrm>
          <a:solidFill>
            <a:schemeClr val="accent5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595AE6F-2AE9-4744-A9B6-F5FB287E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7EA044E-7ADB-4A16-9DA5-F167C059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59E32CF-6EF3-40B0-9C34-49D75821A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92" y="3556001"/>
              <a:ext cx="191676" cy="188913"/>
            </a:xfrm>
            <a:custGeom>
              <a:avLst/>
              <a:gdLst>
                <a:gd name="T0" fmla="*/ 134 w 135"/>
                <a:gd name="T1" fmla="*/ 67 h 135"/>
                <a:gd name="T2" fmla="*/ 68 w 135"/>
                <a:gd name="T3" fmla="*/ 134 h 135"/>
                <a:gd name="T4" fmla="*/ 0 w 135"/>
                <a:gd name="T5" fmla="*/ 67 h 135"/>
                <a:gd name="T6" fmla="*/ 67 w 135"/>
                <a:gd name="T7" fmla="*/ 0 h 135"/>
                <a:gd name="T8" fmla="*/ 134 w 135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34" y="67"/>
                  </a:moveTo>
                  <a:cubicBezTo>
                    <a:pt x="135" y="104"/>
                    <a:pt x="104" y="134"/>
                    <a:pt x="68" y="134"/>
                  </a:cubicBez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29" y="0"/>
                    <a:pt x="67" y="0"/>
                  </a:cubicBezTo>
                  <a:cubicBezTo>
                    <a:pt x="104" y="0"/>
                    <a:pt x="135" y="31"/>
                    <a:pt x="13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1092457-9092-404D-B8E8-7F49E586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21" y="3556001"/>
              <a:ext cx="191676" cy="188913"/>
            </a:xfrm>
            <a:custGeom>
              <a:avLst/>
              <a:gdLst>
                <a:gd name="T0" fmla="*/ 1 w 135"/>
                <a:gd name="T1" fmla="*/ 67 h 134"/>
                <a:gd name="T2" fmla="*/ 68 w 135"/>
                <a:gd name="T3" fmla="*/ 0 h 134"/>
                <a:gd name="T4" fmla="*/ 135 w 135"/>
                <a:gd name="T5" fmla="*/ 67 h 134"/>
                <a:gd name="T6" fmla="*/ 68 w 135"/>
                <a:gd name="T7" fmla="*/ 134 h 134"/>
                <a:gd name="T8" fmla="*/ 1 w 135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4">
                  <a:moveTo>
                    <a:pt x="1" y="67"/>
                  </a:moveTo>
                  <a:cubicBezTo>
                    <a:pt x="0" y="31"/>
                    <a:pt x="30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4" y="134"/>
                    <a:pt x="68" y="134"/>
                  </a:cubicBezTo>
                  <a:cubicBezTo>
                    <a:pt x="31" y="134"/>
                    <a:pt x="0" y="104"/>
                    <a:pt x="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C7C1729-E346-46EC-8995-8F572926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271" y="3754438"/>
              <a:ext cx="226818" cy="179388"/>
            </a:xfrm>
            <a:custGeom>
              <a:avLst/>
              <a:gdLst>
                <a:gd name="T0" fmla="*/ 155 w 161"/>
                <a:gd name="T1" fmla="*/ 128 h 128"/>
                <a:gd name="T2" fmla="*/ 45 w 161"/>
                <a:gd name="T3" fmla="*/ 128 h 128"/>
                <a:gd name="T4" fmla="*/ 0 w 161"/>
                <a:gd name="T5" fmla="*/ 18 h 128"/>
                <a:gd name="T6" fmla="*/ 103 w 161"/>
                <a:gd name="T7" fmla="*/ 20 h 128"/>
                <a:gd name="T8" fmla="*/ 155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155" y="128"/>
                  </a:moveTo>
                  <a:cubicBezTo>
                    <a:pt x="119" y="128"/>
                    <a:pt x="82" y="128"/>
                    <a:pt x="45" y="128"/>
                  </a:cubicBezTo>
                  <a:cubicBezTo>
                    <a:pt x="44" y="86"/>
                    <a:pt x="29" y="49"/>
                    <a:pt x="0" y="18"/>
                  </a:cubicBezTo>
                  <a:cubicBezTo>
                    <a:pt x="25" y="3"/>
                    <a:pt x="69" y="0"/>
                    <a:pt x="103" y="20"/>
                  </a:cubicBezTo>
                  <a:cubicBezTo>
                    <a:pt x="144" y="45"/>
                    <a:pt x="161" y="89"/>
                    <a:pt x="155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ABD7D09-3100-4E13-A257-88B9DE79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3754438"/>
              <a:ext cx="226818" cy="179388"/>
            </a:xfrm>
            <a:custGeom>
              <a:avLst/>
              <a:gdLst>
                <a:gd name="T0" fmla="*/ 6 w 161"/>
                <a:gd name="T1" fmla="*/ 128 h 128"/>
                <a:gd name="T2" fmla="*/ 116 w 161"/>
                <a:gd name="T3" fmla="*/ 128 h 128"/>
                <a:gd name="T4" fmla="*/ 161 w 161"/>
                <a:gd name="T5" fmla="*/ 18 h 128"/>
                <a:gd name="T6" fmla="*/ 58 w 161"/>
                <a:gd name="T7" fmla="*/ 20 h 128"/>
                <a:gd name="T8" fmla="*/ 6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6" y="128"/>
                  </a:moveTo>
                  <a:cubicBezTo>
                    <a:pt x="42" y="128"/>
                    <a:pt x="79" y="128"/>
                    <a:pt x="116" y="128"/>
                  </a:cubicBezTo>
                  <a:cubicBezTo>
                    <a:pt x="117" y="86"/>
                    <a:pt x="132" y="49"/>
                    <a:pt x="161" y="18"/>
                  </a:cubicBezTo>
                  <a:cubicBezTo>
                    <a:pt x="136" y="3"/>
                    <a:pt x="92" y="0"/>
                    <a:pt x="58" y="20"/>
                  </a:cubicBezTo>
                  <a:cubicBezTo>
                    <a:pt x="17" y="45"/>
                    <a:pt x="0" y="89"/>
                    <a:pt x="6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8" name="Rectangle 61">
            <a:extLst>
              <a:ext uri="{FF2B5EF4-FFF2-40B4-BE49-F238E27FC236}">
                <a16:creationId xmlns:a16="http://schemas.microsoft.com/office/drawing/2014/main" id="{87210F91-94DD-45E7-B551-F12A6A500EBA}"/>
              </a:ext>
            </a:extLst>
          </p:cNvPr>
          <p:cNvSpPr/>
          <p:nvPr/>
        </p:nvSpPr>
        <p:spPr>
          <a:xfrm>
            <a:off x="4219729" y="3981156"/>
            <a:ext cx="3320995" cy="210813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88C069E6-A4D4-4420-9161-D0167DC96E62}"/>
              </a:ext>
            </a:extLst>
          </p:cNvPr>
          <p:cNvSpPr/>
          <p:nvPr/>
        </p:nvSpPr>
        <p:spPr>
          <a:xfrm>
            <a:off x="4223182" y="6245331"/>
            <a:ext cx="3320995" cy="79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64">
            <a:extLst>
              <a:ext uri="{FF2B5EF4-FFF2-40B4-BE49-F238E27FC236}">
                <a16:creationId xmlns:a16="http://schemas.microsoft.com/office/drawing/2014/main" id="{F60785E1-920B-4EE8-9BC6-3746616CC910}"/>
              </a:ext>
            </a:extLst>
          </p:cNvPr>
          <p:cNvSpPr/>
          <p:nvPr/>
        </p:nvSpPr>
        <p:spPr>
          <a:xfrm>
            <a:off x="8465879" y="4053224"/>
            <a:ext cx="2581657" cy="2108130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66">
            <a:extLst>
              <a:ext uri="{FF2B5EF4-FFF2-40B4-BE49-F238E27FC236}">
                <a16:creationId xmlns:a16="http://schemas.microsoft.com/office/drawing/2014/main" id="{D8DC2590-32A9-4AC3-A758-CB767519188D}"/>
              </a:ext>
            </a:extLst>
          </p:cNvPr>
          <p:cNvSpPr/>
          <p:nvPr/>
        </p:nvSpPr>
        <p:spPr>
          <a:xfrm>
            <a:off x="8514343" y="6285156"/>
            <a:ext cx="2581657" cy="79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E6A26AFA-2726-49BD-9D9E-FE3183459762}"/>
              </a:ext>
            </a:extLst>
          </p:cNvPr>
          <p:cNvSpPr txBox="1"/>
          <p:nvPr/>
        </p:nvSpPr>
        <p:spPr>
          <a:xfrm>
            <a:off x="206567" y="1603503"/>
            <a:ext cx="320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4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Inducción</a:t>
            </a:r>
            <a:r>
              <a:rPr lang="en-GB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virtual</a:t>
            </a:r>
          </a:p>
          <a:p>
            <a:pPr lvl="0" algn="ctr">
              <a:defRPr/>
            </a:pPr>
            <a:r>
              <a:rPr lang="en-GB" sz="24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Asincrónica</a:t>
            </a:r>
            <a:endParaRPr lang="en-GB" sz="2400" b="1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E6A26AFA-2726-49BD-9D9E-FE3183459762}"/>
              </a:ext>
            </a:extLst>
          </p:cNvPr>
          <p:cNvSpPr txBox="1"/>
          <p:nvPr/>
        </p:nvSpPr>
        <p:spPr>
          <a:xfrm>
            <a:off x="8156380" y="1705731"/>
            <a:ext cx="320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4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Reinducción</a:t>
            </a:r>
            <a:r>
              <a:rPr lang="en-GB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virtual</a:t>
            </a:r>
          </a:p>
          <a:p>
            <a:pPr lvl="0" algn="ctr">
              <a:defRPr/>
            </a:pPr>
            <a:r>
              <a:rPr lang="en-GB" sz="24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Asincrónica</a:t>
            </a:r>
            <a:endParaRPr lang="en-GB" sz="24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sz="2400" b="1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44">
            <a:extLst>
              <a:ext uri="{FF2B5EF4-FFF2-40B4-BE49-F238E27FC236}">
                <a16:creationId xmlns:a16="http://schemas.microsoft.com/office/drawing/2014/main" id="{B62E3419-C206-4079-9AA5-799CD00C1D70}"/>
              </a:ext>
            </a:extLst>
          </p:cNvPr>
          <p:cNvSpPr txBox="1"/>
          <p:nvPr/>
        </p:nvSpPr>
        <p:spPr>
          <a:xfrm>
            <a:off x="4555273" y="4004164"/>
            <a:ext cx="277908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Entrega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de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Cartilla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Inducción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al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funcionario</a:t>
            </a:r>
            <a:endParaRPr lang="en-GB" sz="2800" dirty="0">
              <a:latin typeface="Open Sans" panose="020B0606030504020204" pitchFamily="34" charset="0"/>
            </a:endParaRPr>
          </a:p>
        </p:txBody>
      </p:sp>
      <p:sp>
        <p:nvSpPr>
          <p:cNvPr id="36" name="TextBox 44">
            <a:extLst>
              <a:ext uri="{FF2B5EF4-FFF2-40B4-BE49-F238E27FC236}">
                <a16:creationId xmlns:a16="http://schemas.microsoft.com/office/drawing/2014/main" id="{B62E3419-C206-4079-9AA5-799CD00C1D70}"/>
              </a:ext>
            </a:extLst>
          </p:cNvPr>
          <p:cNvSpPr txBox="1"/>
          <p:nvPr/>
        </p:nvSpPr>
        <p:spPr>
          <a:xfrm>
            <a:off x="8602304" y="4193679"/>
            <a:ext cx="2213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 smtClean="0">
                <a:latin typeface="Open Sans" panose="020B0606030504020204" pitchFamily="34" charset="0"/>
              </a:rPr>
              <a:t>*Los </a:t>
            </a:r>
            <a:r>
              <a:rPr lang="en-US" sz="1500" dirty="0" err="1" smtClean="0">
                <a:latin typeface="Open Sans" panose="020B0606030504020204" pitchFamily="34" charset="0"/>
              </a:rPr>
              <a:t>funcionarios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podrán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realizar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en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cualquier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momento</a:t>
            </a:r>
            <a:r>
              <a:rPr lang="en-US" sz="1500" dirty="0" smtClean="0">
                <a:latin typeface="Open Sans" panose="020B0606030504020204" pitchFamily="34" charset="0"/>
              </a:rPr>
              <a:t> de la </a:t>
            </a:r>
            <a:r>
              <a:rPr lang="en-US" sz="1500" dirty="0" err="1" smtClean="0">
                <a:latin typeface="Open Sans" panose="020B0606030504020204" pitchFamily="34" charset="0"/>
              </a:rPr>
              <a:t>vigencia</a:t>
            </a:r>
            <a:r>
              <a:rPr lang="en-US" sz="1500" dirty="0" smtClean="0">
                <a:latin typeface="Open Sans" panose="020B0606030504020204" pitchFamily="34" charset="0"/>
              </a:rPr>
              <a:t> el </a:t>
            </a:r>
            <a:r>
              <a:rPr lang="en-US" sz="1500" dirty="0" err="1" smtClean="0">
                <a:latin typeface="Open Sans" panose="020B0606030504020204" pitchFamily="34" charset="0"/>
              </a:rPr>
              <a:t>curso</a:t>
            </a:r>
            <a:r>
              <a:rPr lang="en-US" sz="1500" dirty="0" smtClean="0">
                <a:latin typeface="Open Sans" panose="020B0606030504020204" pitchFamily="34" charset="0"/>
              </a:rPr>
              <a:t> de </a:t>
            </a:r>
            <a:r>
              <a:rPr lang="en-US" sz="1500" dirty="0" err="1" smtClean="0">
                <a:latin typeface="Open Sans" panose="020B0606030504020204" pitchFamily="34" charset="0"/>
              </a:rPr>
              <a:t>actualización</a:t>
            </a:r>
            <a:r>
              <a:rPr lang="en-US" sz="1500" dirty="0">
                <a:latin typeface="Open Sans" panose="020B0606030504020204" pitchFamily="34" charset="0"/>
              </a:rPr>
              <a:t> </a:t>
            </a:r>
            <a:r>
              <a:rPr lang="en-US" sz="1500" dirty="0" smtClean="0">
                <a:latin typeface="Open Sans" panose="020B0606030504020204" pitchFamily="34" charset="0"/>
              </a:rPr>
              <a:t>a </a:t>
            </a:r>
            <a:r>
              <a:rPr lang="en-US" sz="1500" dirty="0" err="1" smtClean="0">
                <a:latin typeface="Open Sans" panose="020B0606030504020204" pitchFamily="34" charset="0"/>
              </a:rPr>
              <a:t>través</a:t>
            </a:r>
            <a:r>
              <a:rPr lang="en-US" sz="1500" dirty="0" smtClean="0">
                <a:latin typeface="Open Sans" panose="020B0606030504020204" pitchFamily="34" charset="0"/>
              </a:rPr>
              <a:t> del </a:t>
            </a:r>
            <a:r>
              <a:rPr lang="en-US" sz="1500" dirty="0" err="1" smtClean="0">
                <a:latin typeface="Open Sans" panose="020B0606030504020204" pitchFamily="34" charset="0"/>
              </a:rPr>
              <a:t>micrositio</a:t>
            </a:r>
            <a:r>
              <a:rPr lang="en-US" sz="1500" dirty="0" smtClean="0"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latin typeface="Open Sans" panose="020B0606030504020204" pitchFamily="34" charset="0"/>
              </a:rPr>
              <a:t>dispuesto</a:t>
            </a:r>
            <a:r>
              <a:rPr lang="en-US" sz="1500" dirty="0" smtClean="0">
                <a:latin typeface="Open Sans" panose="020B0606030504020204" pitchFamily="34" charset="0"/>
              </a:rPr>
              <a:t> para </a:t>
            </a:r>
            <a:r>
              <a:rPr lang="en-US" sz="1500" dirty="0" err="1" smtClean="0">
                <a:latin typeface="Open Sans" panose="020B0606030504020204" pitchFamily="34" charset="0"/>
              </a:rPr>
              <a:t>tal</a:t>
            </a:r>
            <a:r>
              <a:rPr lang="en-US" sz="1500" dirty="0" smtClean="0">
                <a:latin typeface="Open Sans" panose="020B0606030504020204" pitchFamily="34" charset="0"/>
              </a:rPr>
              <a:t> fin.</a:t>
            </a:r>
          </a:p>
        </p:txBody>
      </p:sp>
    </p:spTree>
    <p:extLst>
      <p:ext uri="{BB962C8B-B14F-4D97-AF65-F5344CB8AC3E}">
        <p14:creationId xmlns:p14="http://schemas.microsoft.com/office/powerpoint/2010/main" val="34119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7529" y="1878462"/>
            <a:ext cx="11219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2. Antecedentes y criterios para la identificación de </a:t>
            </a:r>
            <a:r>
              <a:rPr lang="es-CO" sz="5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necesidades 2022</a:t>
            </a:r>
            <a:endParaRPr lang="es-CO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BBDCC75-D59D-4995-8A87-ABD2C9BA4578}"/>
              </a:ext>
            </a:extLst>
          </p:cNvPr>
          <p:cNvGrpSpPr/>
          <p:nvPr/>
        </p:nvGrpSpPr>
        <p:grpSpPr>
          <a:xfrm>
            <a:off x="2331242" y="1855960"/>
            <a:ext cx="6710603" cy="4399153"/>
            <a:chOff x="4549775" y="1466850"/>
            <a:chExt cx="3092450" cy="392271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1A724F6-CC61-4EAF-B004-6F02D61BF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987A8BD2-51F0-4E4F-B22A-0FB2D650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1CD51FE4-1BE9-4725-8C5E-D585E86C49EB}"/>
              </a:ext>
            </a:extLst>
          </p:cNvPr>
          <p:cNvGrpSpPr/>
          <p:nvPr/>
        </p:nvGrpSpPr>
        <p:grpSpPr>
          <a:xfrm>
            <a:off x="1900245" y="4779593"/>
            <a:ext cx="1010518" cy="1342996"/>
            <a:chOff x="7478257" y="2193205"/>
            <a:chExt cx="452893" cy="700189"/>
          </a:xfrm>
        </p:grpSpPr>
        <p:sp>
          <p:nvSpPr>
            <p:cNvPr id="29" name="Oval 10">
              <a:extLst>
                <a:ext uri="{FF2B5EF4-FFF2-40B4-BE49-F238E27FC236}">
                  <a16:creationId xmlns:a16="http://schemas.microsoft.com/office/drawing/2014/main" id="{AC61A92C-7461-488B-B685-D8503D3CD944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EAFE7348-1270-48F4-B06C-3337B907A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7" name="Group 158">
            <a:extLst>
              <a:ext uri="{FF2B5EF4-FFF2-40B4-BE49-F238E27FC236}">
                <a16:creationId xmlns:a16="http://schemas.microsoft.com/office/drawing/2014/main" id="{7B2A6F9E-F0E9-4622-ACDE-CB82326B5637}"/>
              </a:ext>
            </a:extLst>
          </p:cNvPr>
          <p:cNvGrpSpPr/>
          <p:nvPr/>
        </p:nvGrpSpPr>
        <p:grpSpPr>
          <a:xfrm>
            <a:off x="6814365" y="4146848"/>
            <a:ext cx="1100316" cy="1197357"/>
            <a:chOff x="7478257" y="2193205"/>
            <a:chExt cx="452893" cy="700189"/>
          </a:xfrm>
        </p:grpSpPr>
        <p:sp>
          <p:nvSpPr>
            <p:cNvPr id="27" name="Oval 159">
              <a:extLst>
                <a:ext uri="{FF2B5EF4-FFF2-40B4-BE49-F238E27FC236}">
                  <a16:creationId xmlns:a16="http://schemas.microsoft.com/office/drawing/2014/main" id="{5A0418DE-2F1D-4FFD-B28F-98DC2FEF1A7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E2FE26E6-6248-47C3-9AD0-8A58E5F10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8" name="Group 161">
            <a:extLst>
              <a:ext uri="{FF2B5EF4-FFF2-40B4-BE49-F238E27FC236}">
                <a16:creationId xmlns:a16="http://schemas.microsoft.com/office/drawing/2014/main" id="{B854ABA0-5487-4821-B2F2-349225F2294D}"/>
              </a:ext>
            </a:extLst>
          </p:cNvPr>
          <p:cNvGrpSpPr/>
          <p:nvPr/>
        </p:nvGrpSpPr>
        <p:grpSpPr>
          <a:xfrm>
            <a:off x="5102895" y="1982020"/>
            <a:ext cx="1033652" cy="1598063"/>
            <a:chOff x="7478257" y="2193205"/>
            <a:chExt cx="452893" cy="700189"/>
          </a:xfrm>
        </p:grpSpPr>
        <p:sp>
          <p:nvSpPr>
            <p:cNvPr id="25" name="Oval 162">
              <a:extLst>
                <a:ext uri="{FF2B5EF4-FFF2-40B4-BE49-F238E27FC236}">
                  <a16:creationId xmlns:a16="http://schemas.microsoft.com/office/drawing/2014/main" id="{4C5AABC9-36F0-408A-898D-9413B94E35B6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003277C-2D44-4FB9-8071-68E3F805B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9" name="Group 164">
            <a:extLst>
              <a:ext uri="{FF2B5EF4-FFF2-40B4-BE49-F238E27FC236}">
                <a16:creationId xmlns:a16="http://schemas.microsoft.com/office/drawing/2014/main" id="{40B7FA44-8389-46FF-A2DC-574DD85B98DA}"/>
              </a:ext>
            </a:extLst>
          </p:cNvPr>
          <p:cNvGrpSpPr/>
          <p:nvPr/>
        </p:nvGrpSpPr>
        <p:grpSpPr>
          <a:xfrm>
            <a:off x="8421472" y="524309"/>
            <a:ext cx="880050" cy="1360591"/>
            <a:chOff x="7478257" y="2193205"/>
            <a:chExt cx="452893" cy="700189"/>
          </a:xfrm>
        </p:grpSpPr>
        <p:sp>
          <p:nvSpPr>
            <p:cNvPr id="23" name="Oval 165">
              <a:extLst>
                <a:ext uri="{FF2B5EF4-FFF2-40B4-BE49-F238E27FC236}">
                  <a16:creationId xmlns:a16="http://schemas.microsoft.com/office/drawing/2014/main" id="{45A559E3-C492-4D22-9072-FDAE059F2E68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FBB1C22-916D-4D88-9014-DFEC36C03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0" name="TextBox 167">
            <a:extLst>
              <a:ext uri="{FF2B5EF4-FFF2-40B4-BE49-F238E27FC236}">
                <a16:creationId xmlns:a16="http://schemas.microsoft.com/office/drawing/2014/main" id="{B67F2147-4484-40D5-B546-A8F47DFE51AF}"/>
              </a:ext>
            </a:extLst>
          </p:cNvPr>
          <p:cNvSpPr txBox="1"/>
          <p:nvPr/>
        </p:nvSpPr>
        <p:spPr>
          <a:xfrm>
            <a:off x="1877111" y="4870764"/>
            <a:ext cx="93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8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01</a:t>
            </a:r>
            <a:endParaRPr lang="en-GB" sz="28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168">
            <a:extLst>
              <a:ext uri="{FF2B5EF4-FFF2-40B4-BE49-F238E27FC236}">
                <a16:creationId xmlns:a16="http://schemas.microsoft.com/office/drawing/2014/main" id="{34D2F6EE-113C-450F-8387-5A25F3043BEA}"/>
              </a:ext>
            </a:extLst>
          </p:cNvPr>
          <p:cNvSpPr txBox="1"/>
          <p:nvPr/>
        </p:nvSpPr>
        <p:spPr>
          <a:xfrm>
            <a:off x="6911218" y="4146848"/>
            <a:ext cx="103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02</a:t>
            </a:r>
            <a:endParaRPr lang="en-GB" sz="40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169">
            <a:extLst>
              <a:ext uri="{FF2B5EF4-FFF2-40B4-BE49-F238E27FC236}">
                <a16:creationId xmlns:a16="http://schemas.microsoft.com/office/drawing/2014/main" id="{2A81A2BA-1F7F-4BD4-80CB-D4E689347B7E}"/>
              </a:ext>
            </a:extLst>
          </p:cNvPr>
          <p:cNvSpPr txBox="1"/>
          <p:nvPr/>
        </p:nvSpPr>
        <p:spPr>
          <a:xfrm>
            <a:off x="5078782" y="2089068"/>
            <a:ext cx="10336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3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03</a:t>
            </a:r>
            <a:endParaRPr lang="en-GB" sz="3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70">
            <a:extLst>
              <a:ext uri="{FF2B5EF4-FFF2-40B4-BE49-F238E27FC236}">
                <a16:creationId xmlns:a16="http://schemas.microsoft.com/office/drawing/2014/main" id="{5887FBB0-9FCD-4095-A184-DBD7FB1DD22E}"/>
              </a:ext>
            </a:extLst>
          </p:cNvPr>
          <p:cNvSpPr txBox="1"/>
          <p:nvPr/>
        </p:nvSpPr>
        <p:spPr>
          <a:xfrm>
            <a:off x="8377779" y="633423"/>
            <a:ext cx="1033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3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04</a:t>
            </a:r>
            <a:endParaRPr lang="en-GB" sz="3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71">
            <a:extLst>
              <a:ext uri="{FF2B5EF4-FFF2-40B4-BE49-F238E27FC236}">
                <a16:creationId xmlns:a16="http://schemas.microsoft.com/office/drawing/2014/main" id="{BF02C3D4-8338-4FF8-A1C8-C6390D4E80A8}"/>
              </a:ext>
            </a:extLst>
          </p:cNvPr>
          <p:cNvSpPr txBox="1"/>
          <p:nvPr/>
        </p:nvSpPr>
        <p:spPr>
          <a:xfrm>
            <a:off x="230558" y="3076009"/>
            <a:ext cx="3264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s-CO" dirty="0"/>
              <a:t>Revisar la planeación estratégica de la vigencia 2021, con el fin de determinar las    prioridades y retos de la dependencia para la vigencia.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72">
            <a:extLst>
              <a:ext uri="{FF2B5EF4-FFF2-40B4-BE49-F238E27FC236}">
                <a16:creationId xmlns:a16="http://schemas.microsoft.com/office/drawing/2014/main" id="{9054FD7B-D1AA-4AA9-9961-99A55CE36CA8}"/>
              </a:ext>
            </a:extLst>
          </p:cNvPr>
          <p:cNvSpPr txBox="1"/>
          <p:nvPr/>
        </p:nvSpPr>
        <p:spPr>
          <a:xfrm>
            <a:off x="2307129" y="365183"/>
            <a:ext cx="4247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s-CO" sz="1600" dirty="0"/>
              <a:t>Verificar que los programas puedan desarrollarse preferiblemente de manera virtual en virtud de la emergencia sanitaria declarada por COVID 19 y que los funcionarios cuenten con el tiempo y disposición para participar activamente de los programas.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73">
            <a:extLst>
              <a:ext uri="{FF2B5EF4-FFF2-40B4-BE49-F238E27FC236}">
                <a16:creationId xmlns:a16="http://schemas.microsoft.com/office/drawing/2014/main" id="{3C1B6BF5-2395-48D1-8167-2E655E71AE64}"/>
              </a:ext>
            </a:extLst>
          </p:cNvPr>
          <p:cNvSpPr txBox="1"/>
          <p:nvPr/>
        </p:nvSpPr>
        <p:spPr>
          <a:xfrm>
            <a:off x="8386757" y="4089066"/>
            <a:ext cx="3174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Revisar el desempeño de los funcionarios de carrera y/o provisionales, con el fin de determinar las brechas existentes en conocimiento que se reflejan en la gestión que realiza cada servidor.</a:t>
            </a:r>
          </a:p>
        </p:txBody>
      </p:sp>
      <p:sp>
        <p:nvSpPr>
          <p:cNvPr id="17" name="TextBox 174">
            <a:extLst>
              <a:ext uri="{FF2B5EF4-FFF2-40B4-BE49-F238E27FC236}">
                <a16:creationId xmlns:a16="http://schemas.microsoft.com/office/drawing/2014/main" id="{33BF5552-C7F7-49A5-894F-2B394E6519A3}"/>
              </a:ext>
            </a:extLst>
          </p:cNvPr>
          <p:cNvSpPr txBox="1"/>
          <p:nvPr/>
        </p:nvSpPr>
        <p:spPr>
          <a:xfrm>
            <a:off x="9448729" y="1255795"/>
            <a:ext cx="245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s-CO" dirty="0"/>
              <a:t>diligenciar la matriz  diseñada priorizando máximo 3 programas por dependencia</a:t>
            </a:r>
            <a:endParaRPr lang="en-GB" dirty="0"/>
          </a:p>
        </p:txBody>
      </p:sp>
      <p:sp>
        <p:nvSpPr>
          <p:cNvPr id="18" name="Rectangle 175">
            <a:extLst>
              <a:ext uri="{FF2B5EF4-FFF2-40B4-BE49-F238E27FC236}">
                <a16:creationId xmlns:a16="http://schemas.microsoft.com/office/drawing/2014/main" id="{0F1C02BF-ADCA-4784-82C1-18A60CAAAFAC}"/>
              </a:ext>
            </a:extLst>
          </p:cNvPr>
          <p:cNvSpPr/>
          <p:nvPr/>
        </p:nvSpPr>
        <p:spPr>
          <a:xfrm>
            <a:off x="324578" y="2916927"/>
            <a:ext cx="1754928" cy="85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76">
            <a:extLst>
              <a:ext uri="{FF2B5EF4-FFF2-40B4-BE49-F238E27FC236}">
                <a16:creationId xmlns:a16="http://schemas.microsoft.com/office/drawing/2014/main" id="{830A12B6-2C82-4BF0-A17A-4930AA6602B9}"/>
              </a:ext>
            </a:extLst>
          </p:cNvPr>
          <p:cNvSpPr/>
          <p:nvPr/>
        </p:nvSpPr>
        <p:spPr>
          <a:xfrm>
            <a:off x="2405504" y="246631"/>
            <a:ext cx="1754928" cy="855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77">
            <a:extLst>
              <a:ext uri="{FF2B5EF4-FFF2-40B4-BE49-F238E27FC236}">
                <a16:creationId xmlns:a16="http://schemas.microsoft.com/office/drawing/2014/main" id="{B04BB237-9E0E-4CAD-9DCF-40C7C26E38F5}"/>
              </a:ext>
            </a:extLst>
          </p:cNvPr>
          <p:cNvSpPr/>
          <p:nvPr/>
        </p:nvSpPr>
        <p:spPr>
          <a:xfrm>
            <a:off x="8463843" y="3929984"/>
            <a:ext cx="1754928" cy="85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178">
            <a:extLst>
              <a:ext uri="{FF2B5EF4-FFF2-40B4-BE49-F238E27FC236}">
                <a16:creationId xmlns:a16="http://schemas.microsoft.com/office/drawing/2014/main" id="{46CE52EB-9596-4C92-8DBD-E4BF8F7C3889}"/>
              </a:ext>
            </a:extLst>
          </p:cNvPr>
          <p:cNvSpPr/>
          <p:nvPr/>
        </p:nvSpPr>
        <p:spPr>
          <a:xfrm>
            <a:off x="9564560" y="1077645"/>
            <a:ext cx="1754928" cy="855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87">
            <a:extLst>
              <a:ext uri="{FF2B5EF4-FFF2-40B4-BE49-F238E27FC236}">
                <a16:creationId xmlns:a16="http://schemas.microsoft.com/office/drawing/2014/main" id="{390438A8-61CD-4C65-B1D2-DC8208675E84}"/>
              </a:ext>
            </a:extLst>
          </p:cNvPr>
          <p:cNvSpPr/>
          <p:nvPr/>
        </p:nvSpPr>
        <p:spPr>
          <a:xfrm>
            <a:off x="11495907" y="243038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983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6253324"/>
              </p:ext>
            </p:extLst>
          </p:nvPr>
        </p:nvGraphicFramePr>
        <p:xfrm>
          <a:off x="1592394" y="1729455"/>
          <a:ext cx="9641939" cy="373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90123" y="122090"/>
            <a:ext cx="11219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Consolidado priorización de necesidades</a:t>
            </a:r>
            <a:endParaRPr lang="es-CO" sz="4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0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39288"/>
              </p:ext>
            </p:extLst>
          </p:nvPr>
        </p:nvGraphicFramePr>
        <p:xfrm>
          <a:off x="724321" y="1162438"/>
          <a:ext cx="10735589" cy="5328889"/>
        </p:xfrm>
        <a:graphic>
          <a:graphicData uri="http://schemas.openxmlformats.org/drawingml/2006/table">
            <a:tbl>
              <a:tblPr/>
              <a:tblGrid>
                <a:gridCol w="372680">
                  <a:extLst>
                    <a:ext uri="{9D8B030D-6E8A-4147-A177-3AD203B41FA5}">
                      <a16:colId xmlns:a16="http://schemas.microsoft.com/office/drawing/2014/main" val="1984862978"/>
                    </a:ext>
                  </a:extLst>
                </a:gridCol>
                <a:gridCol w="8047692">
                  <a:extLst>
                    <a:ext uri="{9D8B030D-6E8A-4147-A177-3AD203B41FA5}">
                      <a16:colId xmlns:a16="http://schemas.microsoft.com/office/drawing/2014/main" val="2816458254"/>
                    </a:ext>
                  </a:extLst>
                </a:gridCol>
                <a:gridCol w="2315217">
                  <a:extLst>
                    <a:ext uri="{9D8B030D-6E8A-4147-A177-3AD203B41FA5}">
                      <a16:colId xmlns:a16="http://schemas.microsoft.com/office/drawing/2014/main" val="3059003914"/>
                    </a:ext>
                  </a:extLst>
                </a:gridCol>
              </a:tblGrid>
              <a:tr h="7638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Descripción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Valor total estimado 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81882"/>
                  </a:ext>
                </a:extLst>
              </a:tr>
              <a:tr h="285013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¿Cómo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gerenciar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comunicación en tiempos digitales?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38246"/>
                  </a:ext>
                </a:extLst>
              </a:tr>
              <a:tr h="313513"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Métodos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inspección enfocados en el riesgo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57701"/>
                  </a:ext>
                </a:extLst>
              </a:tr>
              <a:tr h="330614"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Sistemas de información geográfica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76467"/>
                  </a:ext>
                </a:extLst>
              </a:tr>
              <a:tr h="347716"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Bioestadística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2526"/>
                  </a:ext>
                </a:extLst>
              </a:tr>
              <a:tr h="302113"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Actualización sobre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fitoplasmas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virus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5725"/>
                  </a:ext>
                </a:extLst>
              </a:tr>
              <a:tr h="433644"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Actualización en técnicas serológicas, microbiológicas y moleculares empleadas para el diagnóstico de brucelosis.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483260"/>
                  </a:ext>
                </a:extLst>
              </a:tr>
              <a:tr h="433644"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ISO 13528:2015 Métodos estadísticos para uso en pruebas de aptitud por comparación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interlaboratorio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012109"/>
                  </a:ext>
                </a:extLst>
              </a:tr>
              <a:tr h="280437"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cromatografía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25788"/>
                  </a:ext>
                </a:extLst>
              </a:tr>
              <a:tr h="280437"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Derecho Laboral Colectivo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318439"/>
                  </a:ext>
                </a:extLst>
              </a:tr>
              <a:tr h="307813"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Derecho Administrativo Sancionatorio Reforma Ley 2080.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6891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r>
                        <a:rPr lang="es-CO" dirty="0" smtClean="0"/>
                        <a:t>11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Regulación, mejora regulatoria y análisis de impacto normativo.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39049"/>
                  </a:ext>
                </a:extLst>
              </a:tr>
              <a:tr h="326671">
                <a:tc>
                  <a:txBody>
                    <a:bodyPr/>
                    <a:lstStyle/>
                    <a:p>
                      <a:r>
                        <a:rPr lang="es-CO" dirty="0" smtClean="0"/>
                        <a:t>12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capacitación idiomas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20109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r>
                        <a:rPr lang="es-CO" dirty="0" smtClean="0"/>
                        <a:t>13</a:t>
                      </a:r>
                      <a:endParaRPr lang="es-CO" dirty="0"/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en capacitación en competencias y habilidades gerenciales. </a:t>
                      </a: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9" marR="4639" marT="4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92901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8654011" y="6016241"/>
            <a:ext cx="2534668" cy="40011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s-CO" sz="2000" dirty="0">
                <a:solidFill>
                  <a:schemeClr val="accent1"/>
                </a:solidFill>
                <a:latin typeface="Calibri" panose="020F0502020204030204" pitchFamily="34" charset="0"/>
              </a:rPr>
              <a:t> $               </a:t>
            </a:r>
            <a:r>
              <a:rPr lang="es-CO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248.000.000</a:t>
            </a:r>
            <a:endParaRPr lang="es-CO" sz="2000" dirty="0">
              <a:solidFill>
                <a:schemeClr val="accent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0123" y="122090"/>
            <a:ext cx="11219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Cursos financiados a través del PAA</a:t>
            </a:r>
            <a:endParaRPr lang="es-CO" sz="4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38904" y="2186570"/>
            <a:ext cx="10515240" cy="387798"/>
          </a:xfrm>
        </p:spPr>
        <p:txBody>
          <a:bodyPr/>
          <a:lstStyle/>
          <a:p>
            <a:r>
              <a:rPr lang="es-CO" dirty="0" smtClean="0"/>
              <a:t>Link relación de cursos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852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056" y="340783"/>
            <a:ext cx="10515240" cy="609398"/>
          </a:xfrm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Antecedentes</a:t>
            </a:r>
            <a:endParaRPr lang="es-CO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056" y="1255443"/>
            <a:ext cx="11253836" cy="4321183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dirty="0" smtClean="0"/>
              <a:t>2016 se emite el </a:t>
            </a:r>
            <a:r>
              <a:rPr lang="es-ES" sz="2400" b="1" dirty="0" smtClean="0"/>
              <a:t>Estatuto de Capacitación </a:t>
            </a:r>
            <a:r>
              <a:rPr lang="es-ES" sz="2400" dirty="0" smtClean="0"/>
              <a:t>en la que se generan orientaciones y criterios para la oferta de programas especialmente de educación formal para funcionarios del ICA.</a:t>
            </a:r>
          </a:p>
          <a:p>
            <a:pPr algn="just"/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Ausencia de metodología formal para programas de educación no formal, formatos de consolidación de necesidades sin criterio.</a:t>
            </a:r>
          </a:p>
          <a:p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El PIC como consolidado Excel sin análisis, planeación ni articulación, acciones aisladas en la vigencia.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Ausencia de evaluaciones o mediciones de cierre de brechas o impacto</a:t>
            </a:r>
            <a:endParaRPr lang="es-ES" sz="2400" dirty="0"/>
          </a:p>
          <a:p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Cobertura baja </a:t>
            </a:r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82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534" y="120734"/>
            <a:ext cx="10515240" cy="609398"/>
          </a:xfrm>
        </p:spPr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Apuesta</a:t>
            </a:r>
            <a:endParaRPr lang="es-CO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292170" y="730132"/>
            <a:ext cx="11681466" cy="49859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Generar un solo instrumento que permita visualizar los programas de educación formal, no formal y gestión del conocimiento del ICA.</a:t>
            </a:r>
          </a:p>
          <a:p>
            <a:endParaRPr lang="es-E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Alinear los programas de acuerdo con las necesidades misionales, objetivos de la dependencia y desarrollo de conocimientos del servidor en su puesto de trabajo.</a:t>
            </a:r>
          </a:p>
          <a:p>
            <a:endParaRPr lang="es-E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Lograr mayor cobertura de los funcionarios.</a:t>
            </a:r>
          </a:p>
          <a:p>
            <a:endParaRPr lang="es-E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Ajustar y actualizar el Estatuto de Capacitación.</a:t>
            </a:r>
          </a:p>
          <a:p>
            <a:endParaRPr lang="es-E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indicadores para evaluar la gestión del PIC</a:t>
            </a:r>
          </a:p>
          <a:p>
            <a:endParaRPr lang="es-E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Ajustar las fechas de formulación, de manera que su ejecución inicie en enero-febr. Cada vigencia.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9009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397983" y="195177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088449" y="187286"/>
            <a:ext cx="967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5400" spc="-1" dirty="0">
                <a:solidFill>
                  <a:srgbClr val="548235"/>
                </a:solidFill>
                <a:latin typeface="Arial Rounded MT Bold"/>
              </a:rPr>
              <a:t>Estructura PIC- ICA</a:t>
            </a:r>
            <a:endParaRPr lang="es-CO" sz="5400" spc="-1" dirty="0"/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45CAC6D0-4B2E-4D28-89C1-2FD3607CB28E}"/>
              </a:ext>
            </a:extLst>
          </p:cNvPr>
          <p:cNvGrpSpPr/>
          <p:nvPr/>
        </p:nvGrpSpPr>
        <p:grpSpPr>
          <a:xfrm>
            <a:off x="2200599" y="1737487"/>
            <a:ext cx="2968928" cy="3042739"/>
            <a:chOff x="4301450" y="1345460"/>
            <a:chExt cx="3706131" cy="435248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5D20CA0-A5CF-4B38-926C-853822594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576" y="2150644"/>
              <a:ext cx="1805748" cy="3547298"/>
            </a:xfrm>
            <a:custGeom>
              <a:avLst/>
              <a:gdLst>
                <a:gd name="T0" fmla="*/ 503 w 2130"/>
                <a:gd name="T1" fmla="*/ 2507 h 4055"/>
                <a:gd name="T2" fmla="*/ 387 w 2130"/>
                <a:gd name="T3" fmla="*/ 2072 h 4055"/>
                <a:gd name="T4" fmla="*/ 172 w 2130"/>
                <a:gd name="T5" fmla="*/ 1655 h 4055"/>
                <a:gd name="T6" fmla="*/ 35 w 2130"/>
                <a:gd name="T7" fmla="*/ 1291 h 4055"/>
                <a:gd name="T8" fmla="*/ 24 w 2130"/>
                <a:gd name="T9" fmla="*/ 824 h 4055"/>
                <a:gd name="T10" fmla="*/ 81 w 2130"/>
                <a:gd name="T11" fmla="*/ 647 h 4055"/>
                <a:gd name="T12" fmla="*/ 341 w 2130"/>
                <a:gd name="T13" fmla="*/ 262 h 4055"/>
                <a:gd name="T14" fmla="*/ 640 w 2130"/>
                <a:gd name="T15" fmla="*/ 80 h 4055"/>
                <a:gd name="T16" fmla="*/ 1219 w 2130"/>
                <a:gd name="T17" fmla="*/ 12 h 4055"/>
                <a:gd name="T18" fmla="*/ 1728 w 2130"/>
                <a:gd name="T19" fmla="*/ 189 h 4055"/>
                <a:gd name="T20" fmla="*/ 2056 w 2130"/>
                <a:gd name="T21" fmla="*/ 625 h 4055"/>
                <a:gd name="T22" fmla="*/ 2104 w 2130"/>
                <a:gd name="T23" fmla="*/ 1201 h 4055"/>
                <a:gd name="T24" fmla="*/ 1946 w 2130"/>
                <a:gd name="T25" fmla="*/ 1616 h 4055"/>
                <a:gd name="T26" fmla="*/ 1702 w 2130"/>
                <a:gd name="T27" fmla="*/ 2039 h 4055"/>
                <a:gd name="T28" fmla="*/ 1582 w 2130"/>
                <a:gd name="T29" fmla="*/ 2376 h 4055"/>
                <a:gd name="T30" fmla="*/ 1567 w 2130"/>
                <a:gd name="T31" fmla="*/ 3175 h 4055"/>
                <a:gd name="T32" fmla="*/ 1436 w 2130"/>
                <a:gd name="T33" fmla="*/ 3442 h 4055"/>
                <a:gd name="T34" fmla="*/ 1179 w 2130"/>
                <a:gd name="T35" fmla="*/ 3859 h 4055"/>
                <a:gd name="T36" fmla="*/ 979 w 2130"/>
                <a:gd name="T37" fmla="*/ 4016 h 4055"/>
                <a:gd name="T38" fmla="*/ 694 w 2130"/>
                <a:gd name="T39" fmla="*/ 3546 h 4055"/>
                <a:gd name="T40" fmla="*/ 519 w 2130"/>
                <a:gd name="T41" fmla="*/ 3253 h 4055"/>
                <a:gd name="T42" fmla="*/ 505 w 2130"/>
                <a:gd name="T43" fmla="*/ 2850 h 4055"/>
                <a:gd name="T44" fmla="*/ 1035 w 2130"/>
                <a:gd name="T45" fmla="*/ 2418 h 4055"/>
                <a:gd name="T46" fmla="*/ 1434 w 2130"/>
                <a:gd name="T47" fmla="*/ 2385 h 4055"/>
                <a:gd name="T48" fmla="*/ 1571 w 2130"/>
                <a:gd name="T49" fmla="*/ 1968 h 4055"/>
                <a:gd name="T50" fmla="*/ 1843 w 2130"/>
                <a:gd name="T51" fmla="*/ 1492 h 4055"/>
                <a:gd name="T52" fmla="*/ 1969 w 2130"/>
                <a:gd name="T53" fmla="*/ 1118 h 4055"/>
                <a:gd name="T54" fmla="*/ 1788 w 2130"/>
                <a:gd name="T55" fmla="*/ 444 h 4055"/>
                <a:gd name="T56" fmla="*/ 1302 w 2130"/>
                <a:gd name="T57" fmla="*/ 172 h 4055"/>
                <a:gd name="T58" fmla="*/ 719 w 2130"/>
                <a:gd name="T59" fmla="*/ 208 h 4055"/>
                <a:gd name="T60" fmla="*/ 244 w 2130"/>
                <a:gd name="T61" fmla="*/ 633 h 4055"/>
                <a:gd name="T62" fmla="*/ 152 w 2130"/>
                <a:gd name="T63" fmla="*/ 1033 h 4055"/>
                <a:gd name="T64" fmla="*/ 247 w 2130"/>
                <a:gd name="T65" fmla="*/ 1466 h 4055"/>
                <a:gd name="T66" fmla="*/ 480 w 2130"/>
                <a:gd name="T67" fmla="*/ 1917 h 4055"/>
                <a:gd name="T68" fmla="*/ 638 w 2130"/>
                <a:gd name="T69" fmla="*/ 2389 h 4055"/>
                <a:gd name="T70" fmla="*/ 1035 w 2130"/>
                <a:gd name="T71" fmla="*/ 2418 h 4055"/>
                <a:gd name="T72" fmla="*/ 1036 w 2130"/>
                <a:gd name="T73" fmla="*/ 3269 h 4055"/>
                <a:gd name="T74" fmla="*/ 671 w 2130"/>
                <a:gd name="T75" fmla="*/ 3276 h 4055"/>
                <a:gd name="T76" fmla="*/ 714 w 2130"/>
                <a:gd name="T77" fmla="*/ 3355 h 4055"/>
                <a:gd name="T78" fmla="*/ 900 w 2130"/>
                <a:gd name="T79" fmla="*/ 3629 h 4055"/>
                <a:gd name="T80" fmla="*/ 1195 w 2130"/>
                <a:gd name="T81" fmla="*/ 3612 h 4055"/>
                <a:gd name="T82" fmla="*/ 1390 w 2130"/>
                <a:gd name="T83" fmla="*/ 3297 h 4055"/>
                <a:gd name="T84" fmla="*/ 1376 w 2130"/>
                <a:gd name="T85" fmla="*/ 3269 h 4055"/>
                <a:gd name="T86" fmla="*/ 1433 w 2130"/>
                <a:gd name="T87" fmla="*/ 2860 h 4055"/>
                <a:gd name="T88" fmla="*/ 1408 w 2130"/>
                <a:gd name="T89" fmla="*/ 2565 h 4055"/>
                <a:gd name="T90" fmla="*/ 1245 w 2130"/>
                <a:gd name="T91" fmla="*/ 2589 h 4055"/>
                <a:gd name="T92" fmla="*/ 1271 w 2130"/>
                <a:gd name="T93" fmla="*/ 3157 h 4055"/>
                <a:gd name="T94" fmla="*/ 1433 w 2130"/>
                <a:gd name="T95" fmla="*/ 3126 h 4055"/>
                <a:gd name="T96" fmla="*/ 810 w 2130"/>
                <a:gd name="T97" fmla="*/ 2861 h 4055"/>
                <a:gd name="T98" fmla="*/ 788 w 2130"/>
                <a:gd name="T99" fmla="*/ 2566 h 4055"/>
                <a:gd name="T100" fmla="*/ 638 w 2130"/>
                <a:gd name="T101" fmla="*/ 2589 h 4055"/>
                <a:gd name="T102" fmla="*/ 663 w 2130"/>
                <a:gd name="T103" fmla="*/ 3157 h 4055"/>
                <a:gd name="T104" fmla="*/ 810 w 2130"/>
                <a:gd name="T105" fmla="*/ 3125 h 4055"/>
                <a:gd name="T106" fmla="*/ 945 w 2130"/>
                <a:gd name="T107" fmla="*/ 2861 h 4055"/>
                <a:gd name="T108" fmla="*/ 972 w 2130"/>
                <a:gd name="T109" fmla="*/ 3157 h 4055"/>
                <a:gd name="T110" fmla="*/ 1110 w 2130"/>
                <a:gd name="T111" fmla="*/ 3126 h 4055"/>
                <a:gd name="T112" fmla="*/ 1111 w 2130"/>
                <a:gd name="T113" fmla="*/ 2596 h 4055"/>
                <a:gd name="T114" fmla="*/ 970 w 2130"/>
                <a:gd name="T115" fmla="*/ 2565 h 4055"/>
                <a:gd name="T116" fmla="*/ 945 w 2130"/>
                <a:gd name="T117" fmla="*/ 2861 h 4055"/>
                <a:gd name="T118" fmla="*/ 970 w 2130"/>
                <a:gd name="T119" fmla="*/ 3741 h 4055"/>
                <a:gd name="T120" fmla="*/ 1020 w 2130"/>
                <a:gd name="T121" fmla="*/ 3861 h 4055"/>
                <a:gd name="T122" fmla="*/ 1101 w 2130"/>
                <a:gd name="T123" fmla="*/ 3764 h 4055"/>
                <a:gd name="T124" fmla="*/ 1031 w 2130"/>
                <a:gd name="T125" fmla="*/ 3741 h 4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0" h="4055">
                  <a:moveTo>
                    <a:pt x="504" y="2850"/>
                  </a:moveTo>
                  <a:cubicBezTo>
                    <a:pt x="504" y="2736"/>
                    <a:pt x="507" y="2621"/>
                    <a:pt x="503" y="2507"/>
                  </a:cubicBezTo>
                  <a:cubicBezTo>
                    <a:pt x="500" y="2424"/>
                    <a:pt x="485" y="2343"/>
                    <a:pt x="457" y="2264"/>
                  </a:cubicBezTo>
                  <a:cubicBezTo>
                    <a:pt x="434" y="2200"/>
                    <a:pt x="414" y="2134"/>
                    <a:pt x="387" y="2072"/>
                  </a:cubicBezTo>
                  <a:cubicBezTo>
                    <a:pt x="355" y="2000"/>
                    <a:pt x="316" y="1930"/>
                    <a:pt x="280" y="1860"/>
                  </a:cubicBezTo>
                  <a:cubicBezTo>
                    <a:pt x="244" y="1791"/>
                    <a:pt x="206" y="1724"/>
                    <a:pt x="172" y="1655"/>
                  </a:cubicBezTo>
                  <a:cubicBezTo>
                    <a:pt x="140" y="1590"/>
                    <a:pt x="110" y="1524"/>
                    <a:pt x="84" y="1457"/>
                  </a:cubicBezTo>
                  <a:cubicBezTo>
                    <a:pt x="63" y="1403"/>
                    <a:pt x="49" y="1347"/>
                    <a:pt x="35" y="1291"/>
                  </a:cubicBezTo>
                  <a:cubicBezTo>
                    <a:pt x="13" y="1200"/>
                    <a:pt x="0" y="1107"/>
                    <a:pt x="4" y="1012"/>
                  </a:cubicBezTo>
                  <a:cubicBezTo>
                    <a:pt x="7" y="949"/>
                    <a:pt x="14" y="886"/>
                    <a:pt x="24" y="824"/>
                  </a:cubicBezTo>
                  <a:cubicBezTo>
                    <a:pt x="33" y="775"/>
                    <a:pt x="49" y="728"/>
                    <a:pt x="63" y="680"/>
                  </a:cubicBezTo>
                  <a:cubicBezTo>
                    <a:pt x="67" y="668"/>
                    <a:pt x="78" y="659"/>
                    <a:pt x="81" y="647"/>
                  </a:cubicBezTo>
                  <a:cubicBezTo>
                    <a:pt x="103" y="575"/>
                    <a:pt x="138" y="509"/>
                    <a:pt x="179" y="447"/>
                  </a:cubicBezTo>
                  <a:cubicBezTo>
                    <a:pt x="225" y="378"/>
                    <a:pt x="277" y="314"/>
                    <a:pt x="341" y="262"/>
                  </a:cubicBezTo>
                  <a:cubicBezTo>
                    <a:pt x="389" y="222"/>
                    <a:pt x="439" y="184"/>
                    <a:pt x="492" y="152"/>
                  </a:cubicBezTo>
                  <a:cubicBezTo>
                    <a:pt x="538" y="123"/>
                    <a:pt x="589" y="101"/>
                    <a:pt x="640" y="80"/>
                  </a:cubicBezTo>
                  <a:cubicBezTo>
                    <a:pt x="720" y="48"/>
                    <a:pt x="803" y="29"/>
                    <a:pt x="888" y="17"/>
                  </a:cubicBezTo>
                  <a:cubicBezTo>
                    <a:pt x="998" y="0"/>
                    <a:pt x="1109" y="4"/>
                    <a:pt x="1219" y="12"/>
                  </a:cubicBezTo>
                  <a:cubicBezTo>
                    <a:pt x="1290" y="17"/>
                    <a:pt x="1361" y="32"/>
                    <a:pt x="1430" y="51"/>
                  </a:cubicBezTo>
                  <a:cubicBezTo>
                    <a:pt x="1537" y="80"/>
                    <a:pt x="1637" y="125"/>
                    <a:pt x="1728" y="189"/>
                  </a:cubicBezTo>
                  <a:cubicBezTo>
                    <a:pt x="1814" y="249"/>
                    <a:pt x="1886" y="322"/>
                    <a:pt x="1945" y="408"/>
                  </a:cubicBezTo>
                  <a:cubicBezTo>
                    <a:pt x="1991" y="475"/>
                    <a:pt x="2028" y="548"/>
                    <a:pt x="2056" y="625"/>
                  </a:cubicBezTo>
                  <a:cubicBezTo>
                    <a:pt x="2088" y="715"/>
                    <a:pt x="2105" y="807"/>
                    <a:pt x="2117" y="901"/>
                  </a:cubicBezTo>
                  <a:cubicBezTo>
                    <a:pt x="2130" y="1002"/>
                    <a:pt x="2121" y="1102"/>
                    <a:pt x="2104" y="1201"/>
                  </a:cubicBezTo>
                  <a:cubicBezTo>
                    <a:pt x="2093" y="1262"/>
                    <a:pt x="2075" y="1322"/>
                    <a:pt x="2053" y="1379"/>
                  </a:cubicBezTo>
                  <a:cubicBezTo>
                    <a:pt x="2021" y="1459"/>
                    <a:pt x="1986" y="1539"/>
                    <a:pt x="1946" y="1616"/>
                  </a:cubicBezTo>
                  <a:cubicBezTo>
                    <a:pt x="1907" y="1691"/>
                    <a:pt x="1860" y="1762"/>
                    <a:pt x="1818" y="1835"/>
                  </a:cubicBezTo>
                  <a:cubicBezTo>
                    <a:pt x="1779" y="1903"/>
                    <a:pt x="1738" y="1969"/>
                    <a:pt x="1702" y="2039"/>
                  </a:cubicBezTo>
                  <a:cubicBezTo>
                    <a:pt x="1675" y="2091"/>
                    <a:pt x="1653" y="2146"/>
                    <a:pt x="1633" y="2201"/>
                  </a:cubicBezTo>
                  <a:cubicBezTo>
                    <a:pt x="1613" y="2258"/>
                    <a:pt x="1595" y="2317"/>
                    <a:pt x="1582" y="2376"/>
                  </a:cubicBezTo>
                  <a:cubicBezTo>
                    <a:pt x="1572" y="2424"/>
                    <a:pt x="1567" y="2473"/>
                    <a:pt x="1567" y="2521"/>
                  </a:cubicBezTo>
                  <a:cubicBezTo>
                    <a:pt x="1566" y="2739"/>
                    <a:pt x="1565" y="2957"/>
                    <a:pt x="1567" y="3175"/>
                  </a:cubicBezTo>
                  <a:cubicBezTo>
                    <a:pt x="1568" y="3220"/>
                    <a:pt x="1552" y="3256"/>
                    <a:pt x="1529" y="3292"/>
                  </a:cubicBezTo>
                  <a:cubicBezTo>
                    <a:pt x="1498" y="3341"/>
                    <a:pt x="1467" y="3392"/>
                    <a:pt x="1436" y="3442"/>
                  </a:cubicBezTo>
                  <a:cubicBezTo>
                    <a:pt x="1407" y="3490"/>
                    <a:pt x="1377" y="3537"/>
                    <a:pt x="1347" y="3585"/>
                  </a:cubicBezTo>
                  <a:cubicBezTo>
                    <a:pt x="1291" y="3676"/>
                    <a:pt x="1235" y="3768"/>
                    <a:pt x="1179" y="3859"/>
                  </a:cubicBezTo>
                  <a:cubicBezTo>
                    <a:pt x="1146" y="3911"/>
                    <a:pt x="1113" y="3963"/>
                    <a:pt x="1081" y="4015"/>
                  </a:cubicBezTo>
                  <a:cubicBezTo>
                    <a:pt x="1057" y="4054"/>
                    <a:pt x="1003" y="4055"/>
                    <a:pt x="979" y="4016"/>
                  </a:cubicBezTo>
                  <a:cubicBezTo>
                    <a:pt x="927" y="3930"/>
                    <a:pt x="876" y="3844"/>
                    <a:pt x="823" y="3758"/>
                  </a:cubicBezTo>
                  <a:cubicBezTo>
                    <a:pt x="781" y="3687"/>
                    <a:pt x="737" y="3617"/>
                    <a:pt x="694" y="3546"/>
                  </a:cubicBezTo>
                  <a:cubicBezTo>
                    <a:pt x="658" y="3486"/>
                    <a:pt x="623" y="3425"/>
                    <a:pt x="586" y="3365"/>
                  </a:cubicBezTo>
                  <a:cubicBezTo>
                    <a:pt x="564" y="3328"/>
                    <a:pt x="539" y="3292"/>
                    <a:pt x="519" y="3253"/>
                  </a:cubicBezTo>
                  <a:cubicBezTo>
                    <a:pt x="510" y="3237"/>
                    <a:pt x="506" y="3217"/>
                    <a:pt x="505" y="3198"/>
                  </a:cubicBezTo>
                  <a:cubicBezTo>
                    <a:pt x="504" y="3082"/>
                    <a:pt x="505" y="2966"/>
                    <a:pt x="505" y="2850"/>
                  </a:cubicBezTo>
                  <a:cubicBezTo>
                    <a:pt x="505" y="2850"/>
                    <a:pt x="504" y="2850"/>
                    <a:pt x="504" y="2850"/>
                  </a:cubicBezTo>
                  <a:close/>
                  <a:moveTo>
                    <a:pt x="1035" y="2418"/>
                  </a:moveTo>
                  <a:cubicBezTo>
                    <a:pt x="1156" y="2418"/>
                    <a:pt x="1278" y="2418"/>
                    <a:pt x="1399" y="2418"/>
                  </a:cubicBezTo>
                  <a:cubicBezTo>
                    <a:pt x="1432" y="2418"/>
                    <a:pt x="1433" y="2417"/>
                    <a:pt x="1434" y="2385"/>
                  </a:cubicBezTo>
                  <a:cubicBezTo>
                    <a:pt x="1435" y="2305"/>
                    <a:pt x="1453" y="2228"/>
                    <a:pt x="1482" y="2155"/>
                  </a:cubicBezTo>
                  <a:cubicBezTo>
                    <a:pt x="1507" y="2091"/>
                    <a:pt x="1537" y="2028"/>
                    <a:pt x="1571" y="1968"/>
                  </a:cubicBezTo>
                  <a:cubicBezTo>
                    <a:pt x="1624" y="1871"/>
                    <a:pt x="1682" y="1778"/>
                    <a:pt x="1737" y="1682"/>
                  </a:cubicBezTo>
                  <a:cubicBezTo>
                    <a:pt x="1773" y="1619"/>
                    <a:pt x="1811" y="1557"/>
                    <a:pt x="1843" y="1492"/>
                  </a:cubicBezTo>
                  <a:cubicBezTo>
                    <a:pt x="1870" y="1439"/>
                    <a:pt x="1892" y="1383"/>
                    <a:pt x="1915" y="1328"/>
                  </a:cubicBezTo>
                  <a:cubicBezTo>
                    <a:pt x="1943" y="1261"/>
                    <a:pt x="1961" y="1190"/>
                    <a:pt x="1969" y="1118"/>
                  </a:cubicBezTo>
                  <a:cubicBezTo>
                    <a:pt x="1984" y="962"/>
                    <a:pt x="1972" y="809"/>
                    <a:pt x="1914" y="661"/>
                  </a:cubicBezTo>
                  <a:cubicBezTo>
                    <a:pt x="1883" y="582"/>
                    <a:pt x="1842" y="509"/>
                    <a:pt x="1788" y="444"/>
                  </a:cubicBezTo>
                  <a:cubicBezTo>
                    <a:pt x="1725" y="367"/>
                    <a:pt x="1648" y="306"/>
                    <a:pt x="1559" y="260"/>
                  </a:cubicBezTo>
                  <a:cubicBezTo>
                    <a:pt x="1478" y="217"/>
                    <a:pt x="1392" y="189"/>
                    <a:pt x="1302" y="172"/>
                  </a:cubicBezTo>
                  <a:cubicBezTo>
                    <a:pt x="1215" y="156"/>
                    <a:pt x="1127" y="150"/>
                    <a:pt x="1038" y="151"/>
                  </a:cubicBezTo>
                  <a:cubicBezTo>
                    <a:pt x="928" y="154"/>
                    <a:pt x="821" y="171"/>
                    <a:pt x="719" y="208"/>
                  </a:cubicBezTo>
                  <a:cubicBezTo>
                    <a:pt x="633" y="239"/>
                    <a:pt x="554" y="282"/>
                    <a:pt x="482" y="339"/>
                  </a:cubicBezTo>
                  <a:cubicBezTo>
                    <a:pt x="379" y="418"/>
                    <a:pt x="301" y="517"/>
                    <a:pt x="244" y="633"/>
                  </a:cubicBezTo>
                  <a:cubicBezTo>
                    <a:pt x="213" y="696"/>
                    <a:pt x="191" y="762"/>
                    <a:pt x="175" y="831"/>
                  </a:cubicBezTo>
                  <a:cubicBezTo>
                    <a:pt x="158" y="898"/>
                    <a:pt x="152" y="966"/>
                    <a:pt x="152" y="1033"/>
                  </a:cubicBezTo>
                  <a:cubicBezTo>
                    <a:pt x="152" y="1130"/>
                    <a:pt x="163" y="1226"/>
                    <a:pt x="195" y="1318"/>
                  </a:cubicBezTo>
                  <a:cubicBezTo>
                    <a:pt x="212" y="1367"/>
                    <a:pt x="225" y="1419"/>
                    <a:pt x="247" y="1466"/>
                  </a:cubicBezTo>
                  <a:cubicBezTo>
                    <a:pt x="281" y="1545"/>
                    <a:pt x="320" y="1622"/>
                    <a:pt x="359" y="1698"/>
                  </a:cubicBezTo>
                  <a:cubicBezTo>
                    <a:pt x="398" y="1772"/>
                    <a:pt x="440" y="1844"/>
                    <a:pt x="480" y="1917"/>
                  </a:cubicBezTo>
                  <a:cubicBezTo>
                    <a:pt x="525" y="1998"/>
                    <a:pt x="564" y="2082"/>
                    <a:pt x="594" y="2171"/>
                  </a:cubicBezTo>
                  <a:cubicBezTo>
                    <a:pt x="619" y="2242"/>
                    <a:pt x="634" y="2314"/>
                    <a:pt x="638" y="2389"/>
                  </a:cubicBezTo>
                  <a:cubicBezTo>
                    <a:pt x="639" y="2415"/>
                    <a:pt x="642" y="2418"/>
                    <a:pt x="669" y="2418"/>
                  </a:cubicBezTo>
                  <a:cubicBezTo>
                    <a:pt x="791" y="2418"/>
                    <a:pt x="913" y="2418"/>
                    <a:pt x="1035" y="2418"/>
                  </a:cubicBezTo>
                  <a:close/>
                  <a:moveTo>
                    <a:pt x="1036" y="3269"/>
                  </a:moveTo>
                  <a:cubicBezTo>
                    <a:pt x="1036" y="3269"/>
                    <a:pt x="1036" y="3269"/>
                    <a:pt x="1036" y="3269"/>
                  </a:cubicBezTo>
                  <a:cubicBezTo>
                    <a:pt x="921" y="3269"/>
                    <a:pt x="805" y="3269"/>
                    <a:pt x="690" y="3270"/>
                  </a:cubicBezTo>
                  <a:cubicBezTo>
                    <a:pt x="684" y="3270"/>
                    <a:pt x="677" y="3274"/>
                    <a:pt x="671" y="3276"/>
                  </a:cubicBezTo>
                  <a:cubicBezTo>
                    <a:pt x="673" y="3282"/>
                    <a:pt x="674" y="3288"/>
                    <a:pt x="677" y="3294"/>
                  </a:cubicBezTo>
                  <a:cubicBezTo>
                    <a:pt x="689" y="3314"/>
                    <a:pt x="702" y="3335"/>
                    <a:pt x="714" y="3355"/>
                  </a:cubicBezTo>
                  <a:cubicBezTo>
                    <a:pt x="765" y="3441"/>
                    <a:pt x="817" y="3526"/>
                    <a:pt x="869" y="3612"/>
                  </a:cubicBezTo>
                  <a:cubicBezTo>
                    <a:pt x="876" y="3624"/>
                    <a:pt x="885" y="3629"/>
                    <a:pt x="900" y="3629"/>
                  </a:cubicBezTo>
                  <a:cubicBezTo>
                    <a:pt x="988" y="3629"/>
                    <a:pt x="1076" y="3629"/>
                    <a:pt x="1164" y="3629"/>
                  </a:cubicBezTo>
                  <a:cubicBezTo>
                    <a:pt x="1178" y="3629"/>
                    <a:pt x="1187" y="3625"/>
                    <a:pt x="1195" y="3612"/>
                  </a:cubicBezTo>
                  <a:cubicBezTo>
                    <a:pt x="1223" y="3567"/>
                    <a:pt x="1251" y="3521"/>
                    <a:pt x="1280" y="3476"/>
                  </a:cubicBezTo>
                  <a:cubicBezTo>
                    <a:pt x="1317" y="3416"/>
                    <a:pt x="1354" y="3357"/>
                    <a:pt x="1390" y="3297"/>
                  </a:cubicBezTo>
                  <a:cubicBezTo>
                    <a:pt x="1394" y="3290"/>
                    <a:pt x="1396" y="3282"/>
                    <a:pt x="1398" y="3274"/>
                  </a:cubicBezTo>
                  <a:cubicBezTo>
                    <a:pt x="1391" y="3272"/>
                    <a:pt x="1383" y="3269"/>
                    <a:pt x="1376" y="3269"/>
                  </a:cubicBezTo>
                  <a:cubicBezTo>
                    <a:pt x="1263" y="3269"/>
                    <a:pt x="1149" y="3269"/>
                    <a:pt x="1036" y="3269"/>
                  </a:cubicBezTo>
                  <a:close/>
                  <a:moveTo>
                    <a:pt x="1433" y="2860"/>
                  </a:moveTo>
                  <a:cubicBezTo>
                    <a:pt x="1433" y="2771"/>
                    <a:pt x="1433" y="2682"/>
                    <a:pt x="1434" y="2592"/>
                  </a:cubicBezTo>
                  <a:cubicBezTo>
                    <a:pt x="1434" y="2573"/>
                    <a:pt x="1429" y="2565"/>
                    <a:pt x="1408" y="2565"/>
                  </a:cubicBezTo>
                  <a:cubicBezTo>
                    <a:pt x="1362" y="2567"/>
                    <a:pt x="1316" y="2566"/>
                    <a:pt x="1270" y="2566"/>
                  </a:cubicBezTo>
                  <a:cubicBezTo>
                    <a:pt x="1252" y="2565"/>
                    <a:pt x="1245" y="2571"/>
                    <a:pt x="1245" y="2589"/>
                  </a:cubicBezTo>
                  <a:cubicBezTo>
                    <a:pt x="1245" y="2770"/>
                    <a:pt x="1245" y="2950"/>
                    <a:pt x="1245" y="3131"/>
                  </a:cubicBezTo>
                  <a:cubicBezTo>
                    <a:pt x="1245" y="3149"/>
                    <a:pt x="1252" y="3157"/>
                    <a:pt x="1271" y="3157"/>
                  </a:cubicBezTo>
                  <a:cubicBezTo>
                    <a:pt x="1315" y="3156"/>
                    <a:pt x="1359" y="3157"/>
                    <a:pt x="1403" y="3157"/>
                  </a:cubicBezTo>
                  <a:cubicBezTo>
                    <a:pt x="1431" y="3157"/>
                    <a:pt x="1433" y="3154"/>
                    <a:pt x="1433" y="3126"/>
                  </a:cubicBezTo>
                  <a:cubicBezTo>
                    <a:pt x="1434" y="3037"/>
                    <a:pt x="1433" y="2949"/>
                    <a:pt x="1433" y="2860"/>
                  </a:cubicBezTo>
                  <a:close/>
                  <a:moveTo>
                    <a:pt x="810" y="2861"/>
                  </a:moveTo>
                  <a:cubicBezTo>
                    <a:pt x="810" y="2770"/>
                    <a:pt x="810" y="2680"/>
                    <a:pt x="810" y="2589"/>
                  </a:cubicBezTo>
                  <a:cubicBezTo>
                    <a:pt x="810" y="2572"/>
                    <a:pt x="806" y="2565"/>
                    <a:pt x="788" y="2566"/>
                  </a:cubicBezTo>
                  <a:cubicBezTo>
                    <a:pt x="746" y="2567"/>
                    <a:pt x="704" y="2566"/>
                    <a:pt x="662" y="2566"/>
                  </a:cubicBezTo>
                  <a:cubicBezTo>
                    <a:pt x="645" y="2565"/>
                    <a:pt x="638" y="2571"/>
                    <a:pt x="638" y="2589"/>
                  </a:cubicBezTo>
                  <a:cubicBezTo>
                    <a:pt x="638" y="2770"/>
                    <a:pt x="638" y="2951"/>
                    <a:pt x="638" y="3133"/>
                  </a:cubicBezTo>
                  <a:cubicBezTo>
                    <a:pt x="638" y="3151"/>
                    <a:pt x="646" y="3157"/>
                    <a:pt x="663" y="3157"/>
                  </a:cubicBezTo>
                  <a:cubicBezTo>
                    <a:pt x="701" y="3156"/>
                    <a:pt x="739" y="3157"/>
                    <a:pt x="777" y="3157"/>
                  </a:cubicBezTo>
                  <a:cubicBezTo>
                    <a:pt x="810" y="3157"/>
                    <a:pt x="810" y="3157"/>
                    <a:pt x="810" y="3125"/>
                  </a:cubicBezTo>
                  <a:cubicBezTo>
                    <a:pt x="810" y="3037"/>
                    <a:pt x="810" y="2949"/>
                    <a:pt x="810" y="2861"/>
                  </a:cubicBezTo>
                  <a:close/>
                  <a:moveTo>
                    <a:pt x="945" y="2861"/>
                  </a:moveTo>
                  <a:cubicBezTo>
                    <a:pt x="945" y="2951"/>
                    <a:pt x="945" y="3041"/>
                    <a:pt x="946" y="3131"/>
                  </a:cubicBezTo>
                  <a:cubicBezTo>
                    <a:pt x="946" y="3155"/>
                    <a:pt x="947" y="3156"/>
                    <a:pt x="972" y="3157"/>
                  </a:cubicBezTo>
                  <a:cubicBezTo>
                    <a:pt x="1008" y="3157"/>
                    <a:pt x="1044" y="3157"/>
                    <a:pt x="1080" y="3157"/>
                  </a:cubicBezTo>
                  <a:cubicBezTo>
                    <a:pt x="1107" y="3157"/>
                    <a:pt x="1110" y="3154"/>
                    <a:pt x="1110" y="3126"/>
                  </a:cubicBezTo>
                  <a:cubicBezTo>
                    <a:pt x="1111" y="3063"/>
                    <a:pt x="1111" y="3000"/>
                    <a:pt x="1111" y="2938"/>
                  </a:cubicBezTo>
                  <a:cubicBezTo>
                    <a:pt x="1111" y="2824"/>
                    <a:pt x="1111" y="2710"/>
                    <a:pt x="1111" y="2596"/>
                  </a:cubicBezTo>
                  <a:cubicBezTo>
                    <a:pt x="1110" y="2567"/>
                    <a:pt x="1109" y="2566"/>
                    <a:pt x="1080" y="2566"/>
                  </a:cubicBezTo>
                  <a:cubicBezTo>
                    <a:pt x="1043" y="2566"/>
                    <a:pt x="1007" y="2567"/>
                    <a:pt x="970" y="2565"/>
                  </a:cubicBezTo>
                  <a:cubicBezTo>
                    <a:pt x="950" y="2565"/>
                    <a:pt x="945" y="2572"/>
                    <a:pt x="945" y="2591"/>
                  </a:cubicBezTo>
                  <a:cubicBezTo>
                    <a:pt x="946" y="2681"/>
                    <a:pt x="945" y="2771"/>
                    <a:pt x="945" y="2861"/>
                  </a:cubicBezTo>
                  <a:close/>
                  <a:moveTo>
                    <a:pt x="1031" y="3741"/>
                  </a:moveTo>
                  <a:cubicBezTo>
                    <a:pt x="1011" y="3741"/>
                    <a:pt x="990" y="3741"/>
                    <a:pt x="970" y="3741"/>
                  </a:cubicBezTo>
                  <a:cubicBezTo>
                    <a:pt x="960" y="3742"/>
                    <a:pt x="950" y="3745"/>
                    <a:pt x="956" y="3757"/>
                  </a:cubicBezTo>
                  <a:cubicBezTo>
                    <a:pt x="977" y="3792"/>
                    <a:pt x="999" y="3827"/>
                    <a:pt x="1020" y="3861"/>
                  </a:cubicBezTo>
                  <a:cubicBezTo>
                    <a:pt x="1028" y="3873"/>
                    <a:pt x="1036" y="3870"/>
                    <a:pt x="1042" y="3860"/>
                  </a:cubicBezTo>
                  <a:cubicBezTo>
                    <a:pt x="1062" y="3829"/>
                    <a:pt x="1082" y="3797"/>
                    <a:pt x="1101" y="3764"/>
                  </a:cubicBezTo>
                  <a:cubicBezTo>
                    <a:pt x="1110" y="3750"/>
                    <a:pt x="1106" y="3742"/>
                    <a:pt x="1089" y="3741"/>
                  </a:cubicBezTo>
                  <a:cubicBezTo>
                    <a:pt x="1070" y="3741"/>
                    <a:pt x="1051" y="3741"/>
                    <a:pt x="1031" y="37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AB9D946-5AA1-4354-B33E-5DD44832E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973" y="3858847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01D5C10-AA1D-4389-A5D2-802608A3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416" y="1345460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5B308AE-556B-4362-A5E9-8C09F14A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747" y="1378514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B74DAA6-E969-49FE-970A-35824B70F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940" y="3801994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7FE553E-5115-4116-8AA7-9A6BCF6AC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845" y="2630579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2FC5CCE-E15D-4C65-A51B-39F2A1F9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450" y="2692720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265BB47C-24B7-4135-87C4-643A28ED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559" y="2597526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591389" y="1570515"/>
            <a:ext cx="5600335" cy="952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591389" y="2613422"/>
            <a:ext cx="5600335" cy="952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591389" y="3656329"/>
            <a:ext cx="5600335" cy="952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591389" y="4707337"/>
            <a:ext cx="5600335" cy="952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5698812" y="1654391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F1FA9-DFA5-44DD-ACE2-E0B67BEBD639}"/>
              </a:ext>
            </a:extLst>
          </p:cNvPr>
          <p:cNvSpPr txBox="1"/>
          <p:nvPr/>
        </p:nvSpPr>
        <p:spPr>
          <a:xfrm>
            <a:off x="5698812" y="2674669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972E19-7853-4F29-A477-B3FC2B9801F4}"/>
              </a:ext>
            </a:extLst>
          </p:cNvPr>
          <p:cNvSpPr txBox="1"/>
          <p:nvPr/>
        </p:nvSpPr>
        <p:spPr>
          <a:xfrm>
            <a:off x="5698812" y="3733448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C2DEC08-2D9E-4E4E-9381-354A4120B26C}"/>
              </a:ext>
            </a:extLst>
          </p:cNvPr>
          <p:cNvSpPr txBox="1"/>
          <p:nvPr/>
        </p:nvSpPr>
        <p:spPr>
          <a:xfrm>
            <a:off x="5698812" y="4772976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04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6735266" y="1791469"/>
            <a:ext cx="402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Educación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Formal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Competencias</a:t>
            </a:r>
            <a:endParaRPr lang="en-US" sz="24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6735266" y="2811747"/>
            <a:ext cx="402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2400" dirty="0">
                <a:latin typeface="Open Sans" panose="020B0606030504020204" pitchFamily="34" charset="0"/>
              </a:rPr>
              <a:t>Educación para el trabajo</a:t>
            </a:r>
            <a:endParaRPr lang="es-CO" sz="2400" dirty="0">
              <a:latin typeface="Open Sans" panose="020B0606030504020204" pitchFamily="34" charset="0"/>
            </a:endParaRP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6735266" y="3717505"/>
            <a:ext cx="433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2400" dirty="0" err="1">
                <a:latin typeface="Open Sans" panose="020B0606030504020204" pitchFamily="34" charset="0"/>
              </a:rPr>
              <a:t>Proyectos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estratégicos</a:t>
            </a:r>
            <a:r>
              <a:rPr lang="en-US" sz="2400" dirty="0">
                <a:latin typeface="Open Sans" panose="020B0606030504020204" pitchFamily="34" charset="0"/>
              </a:rPr>
              <a:t> de </a:t>
            </a:r>
            <a:r>
              <a:rPr lang="en-US" sz="2400" dirty="0" err="1" smtClean="0">
                <a:latin typeface="Open Sans" panose="020B0606030504020204" pitchFamily="34" charset="0"/>
              </a:rPr>
              <a:t>Aprendizaje</a:t>
            </a:r>
            <a:endParaRPr lang="en-US" sz="2400" dirty="0">
              <a:latin typeface="Open Sans" panose="020B0606030504020204" pitchFamily="34" charset="0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6735266" y="4910055"/>
            <a:ext cx="402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2400">
                <a:latin typeface="Open Sans" panose="020B0606030504020204" pitchFamily="34" charset="0"/>
              </a:defRPr>
            </a:lvl1pPr>
          </a:lstStyle>
          <a:p>
            <a:r>
              <a:rPr lang="es-ES" dirty="0"/>
              <a:t>Inducción y Reinducción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90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153991349"/>
              </p:ext>
            </p:extLst>
          </p:nvPr>
        </p:nvGraphicFramePr>
        <p:xfrm>
          <a:off x="2236206" y="1233084"/>
          <a:ext cx="9641939" cy="373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619270" y="5219848"/>
            <a:ext cx="10515240" cy="1772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2400" dirty="0" smtClean="0">
                <a:latin typeface="Arial Rounded MT Bold" panose="020F0704030504030204" pitchFamily="34" charset="0"/>
              </a:rPr>
              <a:t>En el marco de la ejecución del Plan Institucional de Capacitación, con corte al 31 de diciembre de 2021, se desarrollaron </a:t>
            </a:r>
            <a:r>
              <a:rPr lang="es-CO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32</a:t>
            </a:r>
            <a:r>
              <a:rPr lang="es-CO" sz="2400" dirty="0" smtClean="0">
                <a:latin typeface="Arial Rounded MT Bold" panose="020F0704030504030204" pitchFamily="34" charset="0"/>
              </a:rPr>
              <a:t> programas con </a:t>
            </a:r>
            <a:r>
              <a:rPr lang="es-CO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1,096</a:t>
            </a:r>
            <a:r>
              <a:rPr lang="es-CO" sz="2400" dirty="0" smtClean="0">
                <a:latin typeface="Arial Rounded MT Bold" panose="020F0704030504030204" pitchFamily="34" charset="0"/>
              </a:rPr>
              <a:t> funcionarios beneficiados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-1742158" y="152591"/>
            <a:ext cx="10515240" cy="1661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48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Informe del PIC -2021</a:t>
            </a:r>
          </a:p>
          <a:p>
            <a:pPr algn="ctr"/>
            <a:endParaRPr lang="es-CO" sz="48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765" y="94380"/>
            <a:ext cx="10515240" cy="997196"/>
          </a:xfrm>
        </p:spPr>
        <p:txBody>
          <a:bodyPr/>
          <a:lstStyle/>
          <a:p>
            <a:pPr lvl="0"/>
            <a:r>
              <a:rPr lang="es-ES" sz="3600" b="1" spc="-1" dirty="0">
                <a:solidFill>
                  <a:srgbClr val="739A28"/>
                </a:solidFill>
                <a:latin typeface="Arial Rounded MT Bold"/>
                <a:ea typeface="+mn-ea"/>
                <a:cs typeface="+mn-cs"/>
              </a:rPr>
              <a:t>Plan Anual de Adquisiciones</a:t>
            </a:r>
            <a:r>
              <a:rPr lang="es-CO" sz="3600" b="1" spc="-1" dirty="0">
                <a:solidFill>
                  <a:srgbClr val="739A28"/>
                </a:solidFill>
                <a:latin typeface="Arial Rounded MT Bold"/>
                <a:ea typeface="+mn-ea"/>
                <a:cs typeface="+mn-cs"/>
              </a:rPr>
              <a:t/>
            </a:r>
            <a:br>
              <a:rPr lang="es-CO" sz="3600" b="1" spc="-1" dirty="0">
                <a:solidFill>
                  <a:srgbClr val="739A28"/>
                </a:solidFill>
                <a:latin typeface="Arial Rounded MT Bold"/>
                <a:ea typeface="+mn-ea"/>
                <a:cs typeface="+mn-cs"/>
              </a:rPr>
            </a:br>
            <a:endParaRPr lang="es-CO" sz="3600" b="1" spc="-1" dirty="0">
              <a:solidFill>
                <a:srgbClr val="739A28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ED0BB72D-626B-44F1-ABA1-8FD2F44EEC9A}"/>
              </a:ext>
            </a:extLst>
          </p:cNvPr>
          <p:cNvSpPr txBox="1"/>
          <p:nvPr/>
        </p:nvSpPr>
        <p:spPr>
          <a:xfrm>
            <a:off x="6559111" y="5024533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82E177D6-AE82-498C-B668-EDB96FAC2DC7}"/>
              </a:ext>
            </a:extLst>
          </p:cNvPr>
          <p:cNvSpPr txBox="1"/>
          <p:nvPr/>
        </p:nvSpPr>
        <p:spPr>
          <a:xfrm>
            <a:off x="6559111" y="5024533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CA341C88-9A0A-43A1-9984-8AFFF168CE65}"/>
              </a:ext>
            </a:extLst>
          </p:cNvPr>
          <p:cNvSpPr txBox="1"/>
          <p:nvPr/>
        </p:nvSpPr>
        <p:spPr>
          <a:xfrm>
            <a:off x="6559111" y="5024533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A81694EC-5486-4889-9B38-3DAD6698469C}"/>
              </a:ext>
            </a:extLst>
          </p:cNvPr>
          <p:cNvSpPr txBox="1"/>
          <p:nvPr/>
        </p:nvSpPr>
        <p:spPr>
          <a:xfrm>
            <a:off x="6559111" y="5024533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504ABC88-6C72-406B-88EC-077942327D78}"/>
              </a:ext>
            </a:extLst>
          </p:cNvPr>
          <p:cNvSpPr txBox="1"/>
          <p:nvPr/>
        </p:nvSpPr>
        <p:spPr>
          <a:xfrm>
            <a:off x="12312211" y="5024533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68B3B29E-A4DD-4241-B999-0E34D638D2F3}"/>
              </a:ext>
            </a:extLst>
          </p:cNvPr>
          <p:cNvSpPr txBox="1"/>
          <p:nvPr/>
        </p:nvSpPr>
        <p:spPr>
          <a:xfrm>
            <a:off x="12312211" y="5024533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8EAFF8D1-E47A-4B07-8C66-71644B41E334}"/>
              </a:ext>
            </a:extLst>
          </p:cNvPr>
          <p:cNvSpPr txBox="1"/>
          <p:nvPr/>
        </p:nvSpPr>
        <p:spPr>
          <a:xfrm>
            <a:off x="12312211" y="5024533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B18C8D8F-4D6C-4959-9452-5DDC3544A168}"/>
              </a:ext>
            </a:extLst>
          </p:cNvPr>
          <p:cNvSpPr txBox="1"/>
          <p:nvPr/>
        </p:nvSpPr>
        <p:spPr>
          <a:xfrm>
            <a:off x="12312211" y="5024533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637DDECA-B6F4-4B79-8148-BE4AF44BF0E7}"/>
              </a:ext>
            </a:extLst>
          </p:cNvPr>
          <p:cNvSpPr txBox="1"/>
          <p:nvPr/>
        </p:nvSpPr>
        <p:spPr>
          <a:xfrm>
            <a:off x="6559111" y="7529608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E3F4115C-CAC9-4329-B79B-25EA2C1BFDFA}"/>
              </a:ext>
            </a:extLst>
          </p:cNvPr>
          <p:cNvSpPr txBox="1"/>
          <p:nvPr/>
        </p:nvSpPr>
        <p:spPr>
          <a:xfrm>
            <a:off x="6559111" y="7529608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6" name="1 CuadroTexto">
            <a:extLst>
              <a:ext uri="{FF2B5EF4-FFF2-40B4-BE49-F238E27FC236}">
                <a16:creationId xmlns:a16="http://schemas.microsoft.com/office/drawing/2014/main" id="{9CDFEF48-C562-43D2-A209-6952C08F8015}"/>
              </a:ext>
            </a:extLst>
          </p:cNvPr>
          <p:cNvSpPr txBox="1"/>
          <p:nvPr/>
        </p:nvSpPr>
        <p:spPr>
          <a:xfrm>
            <a:off x="6559111" y="7529608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7" name="2 CuadroTexto">
            <a:extLst>
              <a:ext uri="{FF2B5EF4-FFF2-40B4-BE49-F238E27FC236}">
                <a16:creationId xmlns:a16="http://schemas.microsoft.com/office/drawing/2014/main" id="{A16E0FCA-965B-45F0-B088-A17EFE19D95A}"/>
              </a:ext>
            </a:extLst>
          </p:cNvPr>
          <p:cNvSpPr txBox="1"/>
          <p:nvPr/>
        </p:nvSpPr>
        <p:spPr>
          <a:xfrm>
            <a:off x="6559111" y="7529608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B007CA07-C787-482E-8A56-886C77B315EA}"/>
              </a:ext>
            </a:extLst>
          </p:cNvPr>
          <p:cNvSpPr txBox="1"/>
          <p:nvPr/>
        </p:nvSpPr>
        <p:spPr>
          <a:xfrm>
            <a:off x="1367986" y="10863358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19" name="2 CuadroTexto">
            <a:extLst>
              <a:ext uri="{FF2B5EF4-FFF2-40B4-BE49-F238E27FC236}">
                <a16:creationId xmlns:a16="http://schemas.microsoft.com/office/drawing/2014/main" id="{7DB1B9FB-48E8-43A7-8FF2-BEB07874DBFC}"/>
              </a:ext>
            </a:extLst>
          </p:cNvPr>
          <p:cNvSpPr txBox="1"/>
          <p:nvPr/>
        </p:nvSpPr>
        <p:spPr>
          <a:xfrm>
            <a:off x="1272736" y="10863358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0" name="1 CuadroTexto">
            <a:extLst>
              <a:ext uri="{FF2B5EF4-FFF2-40B4-BE49-F238E27FC236}">
                <a16:creationId xmlns:a16="http://schemas.microsoft.com/office/drawing/2014/main" id="{50D24C40-5027-450F-9D73-DBE686BFAF5A}"/>
              </a:ext>
            </a:extLst>
          </p:cNvPr>
          <p:cNvSpPr txBox="1"/>
          <p:nvPr/>
        </p:nvSpPr>
        <p:spPr>
          <a:xfrm>
            <a:off x="1367986" y="10863358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1" name="2 CuadroTexto">
            <a:extLst>
              <a:ext uri="{FF2B5EF4-FFF2-40B4-BE49-F238E27FC236}">
                <a16:creationId xmlns:a16="http://schemas.microsoft.com/office/drawing/2014/main" id="{2DB7C150-6CE9-4CC4-AA45-834766CA6D82}"/>
              </a:ext>
            </a:extLst>
          </p:cNvPr>
          <p:cNvSpPr txBox="1"/>
          <p:nvPr/>
        </p:nvSpPr>
        <p:spPr>
          <a:xfrm>
            <a:off x="1272736" y="10863358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2" name="1 CuadroTexto">
            <a:extLst>
              <a:ext uri="{FF2B5EF4-FFF2-40B4-BE49-F238E27FC236}">
                <a16:creationId xmlns:a16="http://schemas.microsoft.com/office/drawing/2014/main" id="{09118812-2A41-4641-8F36-F6626564DEE9}"/>
              </a:ext>
            </a:extLst>
          </p:cNvPr>
          <p:cNvSpPr txBox="1"/>
          <p:nvPr/>
        </p:nvSpPr>
        <p:spPr>
          <a:xfrm>
            <a:off x="6559111" y="10863358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3" name="2 CuadroTexto">
            <a:extLst>
              <a:ext uri="{FF2B5EF4-FFF2-40B4-BE49-F238E27FC236}">
                <a16:creationId xmlns:a16="http://schemas.microsoft.com/office/drawing/2014/main" id="{15B6E825-37FD-42A5-892F-51CB396C2EE1}"/>
              </a:ext>
            </a:extLst>
          </p:cNvPr>
          <p:cNvSpPr txBox="1"/>
          <p:nvPr/>
        </p:nvSpPr>
        <p:spPr>
          <a:xfrm>
            <a:off x="6559111" y="10863358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4" name="1 CuadroTexto">
            <a:extLst>
              <a:ext uri="{FF2B5EF4-FFF2-40B4-BE49-F238E27FC236}">
                <a16:creationId xmlns:a16="http://schemas.microsoft.com/office/drawing/2014/main" id="{2EB93FAF-5AF8-4CB9-BF92-92612539044D}"/>
              </a:ext>
            </a:extLst>
          </p:cNvPr>
          <p:cNvSpPr txBox="1"/>
          <p:nvPr/>
        </p:nvSpPr>
        <p:spPr>
          <a:xfrm>
            <a:off x="6559111" y="10863358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5" name="2 CuadroTexto">
            <a:extLst>
              <a:ext uri="{FF2B5EF4-FFF2-40B4-BE49-F238E27FC236}">
                <a16:creationId xmlns:a16="http://schemas.microsoft.com/office/drawing/2014/main" id="{1BCD4D1D-18E1-4F24-936C-689860D75803}"/>
              </a:ext>
            </a:extLst>
          </p:cNvPr>
          <p:cNvSpPr txBox="1"/>
          <p:nvPr/>
        </p:nvSpPr>
        <p:spPr>
          <a:xfrm>
            <a:off x="6559111" y="10863358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6" name="1 CuadroTexto">
            <a:extLst>
              <a:ext uri="{FF2B5EF4-FFF2-40B4-BE49-F238E27FC236}">
                <a16:creationId xmlns:a16="http://schemas.microsoft.com/office/drawing/2014/main" id="{C3D5914D-FAE4-4CA8-8A56-84D84441FBD5}"/>
              </a:ext>
            </a:extLst>
          </p:cNvPr>
          <p:cNvSpPr txBox="1"/>
          <p:nvPr/>
        </p:nvSpPr>
        <p:spPr>
          <a:xfrm>
            <a:off x="1367986" y="14092333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7" name="2 CuadroTexto">
            <a:extLst>
              <a:ext uri="{FF2B5EF4-FFF2-40B4-BE49-F238E27FC236}">
                <a16:creationId xmlns:a16="http://schemas.microsoft.com/office/drawing/2014/main" id="{F100B8E9-C228-4E86-9C56-713EA50BB99B}"/>
              </a:ext>
            </a:extLst>
          </p:cNvPr>
          <p:cNvSpPr txBox="1"/>
          <p:nvPr/>
        </p:nvSpPr>
        <p:spPr>
          <a:xfrm>
            <a:off x="1272736" y="14092333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8" name="1 CuadroTexto">
            <a:extLst>
              <a:ext uri="{FF2B5EF4-FFF2-40B4-BE49-F238E27FC236}">
                <a16:creationId xmlns:a16="http://schemas.microsoft.com/office/drawing/2014/main" id="{68951F22-942C-49D8-9194-DEF19018F464}"/>
              </a:ext>
            </a:extLst>
          </p:cNvPr>
          <p:cNvSpPr txBox="1"/>
          <p:nvPr/>
        </p:nvSpPr>
        <p:spPr>
          <a:xfrm>
            <a:off x="1367986" y="14092333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29" name="2 CuadroTexto">
            <a:extLst>
              <a:ext uri="{FF2B5EF4-FFF2-40B4-BE49-F238E27FC236}">
                <a16:creationId xmlns:a16="http://schemas.microsoft.com/office/drawing/2014/main" id="{36BEE863-804E-471C-A64F-3335505B853C}"/>
              </a:ext>
            </a:extLst>
          </p:cNvPr>
          <p:cNvSpPr txBox="1"/>
          <p:nvPr/>
        </p:nvSpPr>
        <p:spPr>
          <a:xfrm>
            <a:off x="1272736" y="14092333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30" name="1 CuadroTexto">
            <a:extLst>
              <a:ext uri="{FF2B5EF4-FFF2-40B4-BE49-F238E27FC236}">
                <a16:creationId xmlns:a16="http://schemas.microsoft.com/office/drawing/2014/main" id="{6EE93DD4-3ECA-4435-8D05-38FBC3C285F5}"/>
              </a:ext>
            </a:extLst>
          </p:cNvPr>
          <p:cNvSpPr txBox="1"/>
          <p:nvPr/>
        </p:nvSpPr>
        <p:spPr>
          <a:xfrm>
            <a:off x="6559111" y="14092333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31" name="2 CuadroTexto">
            <a:extLst>
              <a:ext uri="{FF2B5EF4-FFF2-40B4-BE49-F238E27FC236}">
                <a16:creationId xmlns:a16="http://schemas.microsoft.com/office/drawing/2014/main" id="{4782209D-EF33-45FB-BA7E-53D7F222A36E}"/>
              </a:ext>
            </a:extLst>
          </p:cNvPr>
          <p:cNvSpPr txBox="1"/>
          <p:nvPr/>
        </p:nvSpPr>
        <p:spPr>
          <a:xfrm>
            <a:off x="6559111" y="14092333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32" name="1 CuadroTexto">
            <a:extLst>
              <a:ext uri="{FF2B5EF4-FFF2-40B4-BE49-F238E27FC236}">
                <a16:creationId xmlns:a16="http://schemas.microsoft.com/office/drawing/2014/main" id="{AB62C6AF-524C-4083-AE72-11A0B7BC64F2}"/>
              </a:ext>
            </a:extLst>
          </p:cNvPr>
          <p:cNvSpPr txBox="1"/>
          <p:nvPr/>
        </p:nvSpPr>
        <p:spPr>
          <a:xfrm>
            <a:off x="6559111" y="14092333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33" name="2 CuadroTexto">
            <a:extLst>
              <a:ext uri="{FF2B5EF4-FFF2-40B4-BE49-F238E27FC236}">
                <a16:creationId xmlns:a16="http://schemas.microsoft.com/office/drawing/2014/main" id="{621A2AC7-7548-4487-83A7-D18E43165CB9}"/>
              </a:ext>
            </a:extLst>
          </p:cNvPr>
          <p:cNvSpPr txBox="1"/>
          <p:nvPr/>
        </p:nvSpPr>
        <p:spPr>
          <a:xfrm>
            <a:off x="6559111" y="14092333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/>
          </a:p>
        </p:txBody>
      </p:sp>
      <p:sp>
        <p:nvSpPr>
          <p:cNvPr id="34" name="Rectángulo 33"/>
          <p:cNvSpPr/>
          <p:nvPr/>
        </p:nvSpPr>
        <p:spPr>
          <a:xfrm>
            <a:off x="8554318" y="0"/>
            <a:ext cx="2958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3600" b="1" u="sng" spc="-1" dirty="0">
                <a:solidFill>
                  <a:srgbClr val="739A28"/>
                </a:solidFill>
                <a:latin typeface="Arial Rounded MT Bold"/>
              </a:rPr>
              <a:t>EJECUCIÓN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99391"/>
              </p:ext>
            </p:extLst>
          </p:nvPr>
        </p:nvGraphicFramePr>
        <p:xfrm>
          <a:off x="235712" y="736819"/>
          <a:ext cx="9686885" cy="59174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23074">
                  <a:extLst>
                    <a:ext uri="{9D8B030D-6E8A-4147-A177-3AD203B41FA5}">
                      <a16:colId xmlns:a16="http://schemas.microsoft.com/office/drawing/2014/main" val="2928068098"/>
                    </a:ext>
                  </a:extLst>
                </a:gridCol>
                <a:gridCol w="1609826">
                  <a:extLst>
                    <a:ext uri="{9D8B030D-6E8A-4147-A177-3AD203B41FA5}">
                      <a16:colId xmlns:a16="http://schemas.microsoft.com/office/drawing/2014/main" val="4259254472"/>
                    </a:ext>
                  </a:extLst>
                </a:gridCol>
                <a:gridCol w="1578719">
                  <a:extLst>
                    <a:ext uri="{9D8B030D-6E8A-4147-A177-3AD203B41FA5}">
                      <a16:colId xmlns:a16="http://schemas.microsoft.com/office/drawing/2014/main" val="576810927"/>
                    </a:ext>
                  </a:extLst>
                </a:gridCol>
                <a:gridCol w="1205425">
                  <a:extLst>
                    <a:ext uri="{9D8B030D-6E8A-4147-A177-3AD203B41FA5}">
                      <a16:colId xmlns:a16="http://schemas.microsoft.com/office/drawing/2014/main" val="3021751949"/>
                    </a:ext>
                  </a:extLst>
                </a:gridCol>
                <a:gridCol w="1469841">
                  <a:extLst>
                    <a:ext uri="{9D8B030D-6E8A-4147-A177-3AD203B41FA5}">
                      <a16:colId xmlns:a16="http://schemas.microsoft.com/office/drawing/2014/main" val="2356932278"/>
                    </a:ext>
                  </a:extLst>
                </a:gridCol>
              </a:tblGrid>
              <a:tr h="302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NOMBRE DEL CURSO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CONTRATISTA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DURACION (HORAS)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No. FUNCIONARIOS</a:t>
                      </a:r>
                      <a:br>
                        <a:rPr lang="es-CO" sz="900">
                          <a:effectLst/>
                        </a:rPr>
                      </a:br>
                      <a:r>
                        <a:rPr lang="es-CO" sz="900">
                          <a:effectLst/>
                        </a:rPr>
                        <a:t>INSCRITOS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No. FUNCIONARIOS APROBADOS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1993113231"/>
                  </a:ext>
                </a:extLst>
              </a:tr>
              <a:tr h="260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1. Estimación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de la incertidumbre para laboratorios de ensayo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S&amp;M STEAM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1789762189"/>
                  </a:ext>
                </a:extLst>
              </a:tr>
              <a:tr h="3022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2. Resistencia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Antimicrobiana (RAM): generalidades y técnicas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de los Andes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16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4065025903"/>
                  </a:ext>
                </a:extLst>
              </a:tr>
              <a:tr h="351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3. Generalidades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del control biológico en el manejo integrado de plagas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de los Andes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3974005113"/>
                  </a:ext>
                </a:extLst>
              </a:tr>
              <a:tr h="351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4. Diagnóstico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de artrópodos plagas y enfermedades en agro ecosistemas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Nacional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245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2792727723"/>
                  </a:ext>
                </a:extLst>
              </a:tr>
              <a:tr h="351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5. Gestión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integral de plagas para la toma de decisiones basada en evidencia.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Nacional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1146274196"/>
                  </a:ext>
                </a:extLst>
              </a:tr>
              <a:tr h="3022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6. Entomología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forestal - Mediación Virtual.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Fundación de egresados de la Universidad Distrital - EUD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21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212001885"/>
                  </a:ext>
                </a:extLst>
              </a:tr>
              <a:tr h="196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7. Sistema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de Gestión Ambiental bajo el estándar ISO 14001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de los Andes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1753495099"/>
                  </a:ext>
                </a:extLst>
              </a:tr>
              <a:tr h="218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8. Plagas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cuarentenarias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de los Andes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43541177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9.Técnica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y escritura jurídica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de los Andes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459246299"/>
                  </a:ext>
                </a:extLst>
              </a:tr>
              <a:tr h="3022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10. Creación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de contenidos digitales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Fundación de egresados de la Universidad Distrital -EUD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2004148981"/>
                  </a:ext>
                </a:extLst>
              </a:tr>
              <a:tr h="761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11. Altos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estudios en prospectiva y anticipación prospectiva, disciplina de la anticipación, señales del futuro, inteligencia tecnológica.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Externado de Colombia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3611886067"/>
                  </a:ext>
                </a:extLst>
              </a:tr>
              <a:tr h="4554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12. Código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de Procedimiento Administrativo y de lo Contencioso Administrativo (CPACA).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Sergio Arboleda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2620354472"/>
                  </a:ext>
                </a:extLst>
              </a:tr>
              <a:tr h="4554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13. Presentación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y desarrollo Concurso general de méritos de la Comisión Nacional del Servicio Civil (ICA).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Gestión, Desarrollo y Sociedad SAS GEDES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278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2540325990"/>
                  </a:ext>
                </a:extLst>
              </a:tr>
              <a:tr h="387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14. Inscripción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en capacitación actualización Normas Internacionales de Contabilidad Sector Público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Universidad Sergio Arboleda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391066840"/>
                  </a:ext>
                </a:extLst>
              </a:tr>
              <a:tr h="4554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solidFill>
                            <a:schemeClr val="tx1"/>
                          </a:solidFill>
                          <a:effectLst/>
                        </a:rPr>
                        <a:t>15Inscripción </a:t>
                      </a:r>
                      <a:r>
                        <a:rPr lang="es-CO" sz="1050" dirty="0">
                          <a:solidFill>
                            <a:schemeClr val="tx1"/>
                          </a:solidFill>
                          <a:effectLst/>
                        </a:rPr>
                        <a:t>en capacitación en Excel intermedio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Fundación de egresados de la Universidad Distrital -EUD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61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18" marR="14018" marT="3004" marB="3004"/>
                </a:tc>
                <a:extLst>
                  <a:ext uri="{0D108BD9-81ED-4DB2-BD59-A6C34878D82A}">
                    <a16:rowId xmlns:a16="http://schemas.microsoft.com/office/drawing/2014/main" val="2625660357"/>
                  </a:ext>
                </a:extLst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0033473" y="2562131"/>
            <a:ext cx="1874067" cy="12946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613 </a:t>
            </a:r>
            <a:r>
              <a:rPr lang="es-CO" dirty="0" smtClean="0"/>
              <a:t>funcionarios capacitados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65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812" y="117417"/>
            <a:ext cx="10515240" cy="498598"/>
          </a:xfrm>
        </p:spPr>
        <p:txBody>
          <a:bodyPr/>
          <a:lstStyle/>
          <a:p>
            <a:r>
              <a:rPr lang="es-CO" sz="3600" b="1" spc="-1" dirty="0">
                <a:solidFill>
                  <a:srgbClr val="739A28"/>
                </a:solidFill>
                <a:latin typeface="Arial Rounded MT Bold"/>
                <a:ea typeface="+mn-ea"/>
                <a:cs typeface="+mn-cs"/>
              </a:rPr>
              <a:t>Funcionarios capacitados por seccionales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2615"/>
              </p:ext>
            </p:extLst>
          </p:nvPr>
        </p:nvGraphicFramePr>
        <p:xfrm>
          <a:off x="2323786" y="616015"/>
          <a:ext cx="7118978" cy="600207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717134">
                  <a:extLst>
                    <a:ext uri="{9D8B030D-6E8A-4147-A177-3AD203B41FA5}">
                      <a16:colId xmlns:a16="http://schemas.microsoft.com/office/drawing/2014/main" val="2639694248"/>
                    </a:ext>
                  </a:extLst>
                </a:gridCol>
                <a:gridCol w="2401844">
                  <a:extLst>
                    <a:ext uri="{9D8B030D-6E8A-4147-A177-3AD203B41FA5}">
                      <a16:colId xmlns:a16="http://schemas.microsoft.com/office/drawing/2014/main" val="2171710973"/>
                    </a:ext>
                  </a:extLst>
                </a:gridCol>
              </a:tblGrid>
              <a:tr h="363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SECCIONAL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 FUNCIONARIOS CERTIFICADOS AL 21 DE DICIEMBRE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extLst>
                  <a:ext uri="{0D108BD9-81ED-4DB2-BD59-A6C34878D82A}">
                    <a16:rowId xmlns:a16="http://schemas.microsoft.com/office/drawing/2014/main" val="3967542003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Amazonas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712274219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Antioquía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19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444989737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Arauca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4159085824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Atlántico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266510885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Bolívar: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331037216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Boyacá: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655900304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Caldas: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1379291854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Caquetá: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776869358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Casanare: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908817478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Cauca: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219549338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Cesar: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1270535360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Chocó: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695765389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Córdoba: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1920415935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Cundinamarca: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621267045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Guainía: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1430410840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Guaviare: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463910388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Huila: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1811710556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La Guajira: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1679218921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Magdalena: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63658183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Meta: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635691129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Nariño: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61037724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Norte de Santander: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1248299448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Putumayo: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137572884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Quindío: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226188494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Risaralda: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273770318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Santander: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57165165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Sucre: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213327021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Tolima: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343615200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Valle del Cauca: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2089409053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Oficinas Nacionales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186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3433127148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TOTAL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613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73" marR="27673" marT="0" marB="0" anchor="b"/>
                </a:tc>
                <a:extLst>
                  <a:ext uri="{0D108BD9-81ED-4DB2-BD59-A6C34878D82A}">
                    <a16:rowId xmlns:a16="http://schemas.microsoft.com/office/drawing/2014/main" val="1206614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4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614" y="216465"/>
            <a:ext cx="10515240" cy="498598"/>
          </a:xfrm>
        </p:spPr>
        <p:txBody>
          <a:bodyPr/>
          <a:lstStyle/>
          <a:p>
            <a:r>
              <a:rPr lang="es-ES" sz="3600" b="1" spc="-1" dirty="0" smtClean="0">
                <a:solidFill>
                  <a:srgbClr val="739A28"/>
                </a:solidFill>
                <a:latin typeface="Arial Rounded MT Bold"/>
                <a:ea typeface="+mn-ea"/>
                <a:cs typeface="+mn-cs"/>
              </a:rPr>
              <a:t>Convenio ICA-ICETEX</a:t>
            </a:r>
            <a:endParaRPr lang="es-CO" sz="3600" b="1" spc="-1" dirty="0">
              <a:solidFill>
                <a:srgbClr val="739A28"/>
              </a:solidFill>
              <a:latin typeface="Arial Rounded MT Bold"/>
              <a:ea typeface="+mn-ea"/>
              <a:cs typeface="+mn-cs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12476"/>
              </p:ext>
            </p:extLst>
          </p:nvPr>
        </p:nvGraphicFramePr>
        <p:xfrm>
          <a:off x="802266" y="999061"/>
          <a:ext cx="8341734" cy="497735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833987">
                  <a:extLst>
                    <a:ext uri="{9D8B030D-6E8A-4147-A177-3AD203B41FA5}">
                      <a16:colId xmlns:a16="http://schemas.microsoft.com/office/drawing/2014/main" val="1422149726"/>
                    </a:ext>
                  </a:extLst>
                </a:gridCol>
                <a:gridCol w="1595749">
                  <a:extLst>
                    <a:ext uri="{9D8B030D-6E8A-4147-A177-3AD203B41FA5}">
                      <a16:colId xmlns:a16="http://schemas.microsoft.com/office/drawing/2014/main" val="4025125247"/>
                    </a:ext>
                  </a:extLst>
                </a:gridCol>
                <a:gridCol w="1105416">
                  <a:extLst>
                    <a:ext uri="{9D8B030D-6E8A-4147-A177-3AD203B41FA5}">
                      <a16:colId xmlns:a16="http://schemas.microsoft.com/office/drawing/2014/main" val="1708886048"/>
                    </a:ext>
                  </a:extLst>
                </a:gridCol>
                <a:gridCol w="2087816">
                  <a:extLst>
                    <a:ext uri="{9D8B030D-6E8A-4147-A177-3AD203B41FA5}">
                      <a16:colId xmlns:a16="http://schemas.microsoft.com/office/drawing/2014/main" val="2690059840"/>
                    </a:ext>
                  </a:extLst>
                </a:gridCol>
                <a:gridCol w="1718766">
                  <a:extLst>
                    <a:ext uri="{9D8B030D-6E8A-4147-A177-3AD203B41FA5}">
                      <a16:colId xmlns:a16="http://schemas.microsoft.com/office/drawing/2014/main" val="167339704"/>
                    </a:ext>
                  </a:extLst>
                </a:gridCol>
              </a:tblGrid>
              <a:tr h="733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NOMBRE DEL CURSO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CONTRATISTA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DURACION (HORAS)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No. FUNCIONARIOS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INSCRITOS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No. FUNCIONARIOS APROBADOS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/>
                </a:tc>
                <a:extLst>
                  <a:ext uri="{0D108BD9-81ED-4DB2-BD59-A6C34878D82A}">
                    <a16:rowId xmlns:a16="http://schemas.microsoft.com/office/drawing/2014/main" val="1194481164"/>
                  </a:ext>
                </a:extLst>
              </a:tr>
              <a:tr h="97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Análisis de riesgo: Principios e implementación en sanidad animal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Universidad de Minnesota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 mes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1784332211"/>
                  </a:ext>
                </a:extLst>
              </a:tr>
              <a:tr h="733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Diseño de programas de control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Universidad de Minnesota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 mes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1543005497"/>
                  </a:ext>
                </a:extLst>
              </a:tr>
              <a:tr h="1458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Realización de pruebas interlaboratorio según la norma ISO 17043 (última versión)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S&amp;M STEAM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 horas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1117636336"/>
                  </a:ext>
                </a:extLst>
              </a:tr>
              <a:tr h="97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Congreso Nacional Presupuesto Público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F&amp;C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 horas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324037932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9886383" y="2728286"/>
            <a:ext cx="198309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Participaron y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aprobaron un total de 76 funcionarios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92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97561" y="306999"/>
            <a:ext cx="10515240" cy="4985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pc="-1" dirty="0">
                <a:solidFill>
                  <a:srgbClr val="739A28"/>
                </a:solidFill>
                <a:latin typeface="Arial Rounded MT Bold"/>
                <a:ea typeface="+mn-ea"/>
                <a:cs typeface="+mn-cs"/>
              </a:rPr>
              <a:t>Gestión </a:t>
            </a:r>
            <a:r>
              <a:rPr lang="es-ES" sz="3600" b="1" spc="-1" dirty="0" smtClean="0">
                <a:solidFill>
                  <a:srgbClr val="739A28"/>
                </a:solidFill>
                <a:latin typeface="Arial Rounded MT Bold"/>
                <a:ea typeface="+mn-ea"/>
                <a:cs typeface="+mn-cs"/>
              </a:rPr>
              <a:t>con entidades públicas- SENA</a:t>
            </a:r>
            <a:endParaRPr lang="es-CO" sz="3600" b="1" spc="-1" dirty="0">
              <a:solidFill>
                <a:srgbClr val="739A28"/>
              </a:solidFill>
              <a:latin typeface="Arial Rounded MT Bold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77712"/>
              </p:ext>
            </p:extLst>
          </p:nvPr>
        </p:nvGraphicFramePr>
        <p:xfrm>
          <a:off x="624309" y="977613"/>
          <a:ext cx="7415167" cy="545941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720835">
                  <a:extLst>
                    <a:ext uri="{9D8B030D-6E8A-4147-A177-3AD203B41FA5}">
                      <a16:colId xmlns:a16="http://schemas.microsoft.com/office/drawing/2014/main" val="2596894627"/>
                    </a:ext>
                  </a:extLst>
                </a:gridCol>
                <a:gridCol w="2694332">
                  <a:extLst>
                    <a:ext uri="{9D8B030D-6E8A-4147-A177-3AD203B41FA5}">
                      <a16:colId xmlns:a16="http://schemas.microsoft.com/office/drawing/2014/main" val="4048975203"/>
                    </a:ext>
                  </a:extLst>
                </a:gridCol>
              </a:tblGrid>
              <a:tr h="396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Nombre del Curso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Funcionarios aprobados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3009032975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Servicio al cliente en la Organización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20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4070575630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Servicio al cliente en la Organización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132324465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Servicio al cliente en la Organización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32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1615751040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Secop II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1867546694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Excel Avanzado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900292101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Organización de Archivos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21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3889025108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Servicio al cliente en la Organización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27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384979321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Secop II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20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3575494003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Atención al ciudadano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12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3336842480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Atención al ciudadano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24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210398569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Atención al ciudadano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26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818590816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Atención al ciudadano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32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1876238160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redacción y ortografía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26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3310961183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redacción y ortografía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28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1504719097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redacción y ortografía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27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2057004710"/>
                  </a:ext>
                </a:extLst>
              </a:tr>
              <a:tr h="396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fundamentos en la seguridad en el trabajo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1641776735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Liderazgo efectivo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2647545368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Word Básico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694712181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Excel  Básico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19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1530339990"/>
                  </a:ext>
                </a:extLst>
              </a:tr>
              <a:tr h="414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desarrollo en habilidades comunicativas en lenguas de señas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2246521211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Atención al ciudadano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32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1617142017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455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0" marR="40370" marT="0" marB="0" anchor="b"/>
                </a:tc>
                <a:extLst>
                  <a:ext uri="{0D108BD9-81ED-4DB2-BD59-A6C34878D82A}">
                    <a16:rowId xmlns:a16="http://schemas.microsoft.com/office/drawing/2014/main" val="3855968270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9261695" y="2743245"/>
            <a:ext cx="18325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/>
              <a:t>21 cursos </a:t>
            </a:r>
            <a:endParaRPr lang="es-ES" b="1" dirty="0" smtClean="0"/>
          </a:p>
          <a:p>
            <a:r>
              <a:rPr lang="es-ES" b="1" dirty="0" smtClean="0"/>
              <a:t>participaron </a:t>
            </a:r>
            <a:r>
              <a:rPr lang="es-ES" b="1" dirty="0"/>
              <a:t>455 </a:t>
            </a:r>
            <a:r>
              <a:rPr lang="es-ES" b="1" dirty="0" smtClean="0"/>
              <a:t>servidores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323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7073</TotalTime>
  <Words>1253</Words>
  <Application>Microsoft Office PowerPoint</Application>
  <PresentationFormat>Panorámica</PresentationFormat>
  <Paragraphs>354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DejaVu Sans</vt:lpstr>
      <vt:lpstr>Noto Sans</vt:lpstr>
      <vt:lpstr>Open Sans</vt:lpstr>
      <vt:lpstr>Symbol</vt:lpstr>
      <vt:lpstr>Times New Roman</vt:lpstr>
      <vt:lpstr>Verdana</vt:lpstr>
      <vt:lpstr>Wingdings</vt:lpstr>
      <vt:lpstr>Office Theme</vt:lpstr>
      <vt:lpstr>Office Theme</vt:lpstr>
      <vt:lpstr>Presentación de PowerPoint</vt:lpstr>
      <vt:lpstr>Antecedentes</vt:lpstr>
      <vt:lpstr>Apuesta</vt:lpstr>
      <vt:lpstr>Presentación de PowerPoint</vt:lpstr>
      <vt:lpstr>Presentación de PowerPoint</vt:lpstr>
      <vt:lpstr>Plan Anual de Adquisiciones </vt:lpstr>
      <vt:lpstr>Funcionarios capacitados por seccionales</vt:lpstr>
      <vt:lpstr>Convenio ICA-ICETEX</vt:lpstr>
      <vt:lpstr>Presentación de PowerPoint</vt:lpstr>
      <vt:lpstr>Presentación de PowerPoint</vt:lpstr>
      <vt:lpstr>Propuesta inducción y reinducción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Gustavo A.Torres Marin</dc:creator>
  <dc:description/>
  <cp:lastModifiedBy>Luz Andrea Jaramillo Acero</cp:lastModifiedBy>
  <cp:revision>150</cp:revision>
  <dcterms:created xsi:type="dcterms:W3CDTF">2017-12-05T13:43:36Z</dcterms:created>
  <dcterms:modified xsi:type="dcterms:W3CDTF">2022-06-16T14:56:04Z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 Company</vt:lpwstr>
  </property>
  <property fmtid="{D5CDD505-2E9C-101B-9397-08002B2CF9AE}" pid="4" name="ContentTypeId">
    <vt:lpwstr>0x0101006FEDA3CB8E94804F806D323B6854C007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Panorámica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12</vt:i4>
  </property>
</Properties>
</file>